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6" r:id="rId4"/>
    <p:sldId id="260" r:id="rId5"/>
    <p:sldId id="257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A99E-92D0-40F0-BD71-D600A04A7674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34D2-3FEF-4873-ACFC-459DF902EE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86909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A99E-92D0-40F0-BD71-D600A04A7674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34D2-3FEF-4873-ACFC-459DF902EE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6170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A99E-92D0-40F0-BD71-D600A04A7674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34D2-3FEF-4873-ACFC-459DF902EE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1993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A99E-92D0-40F0-BD71-D600A04A7674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34D2-3FEF-4873-ACFC-459DF902EE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97308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A99E-92D0-40F0-BD71-D600A04A7674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34D2-3FEF-4873-ACFC-459DF902EE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26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A99E-92D0-40F0-BD71-D600A04A7674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34D2-3FEF-4873-ACFC-459DF902EE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5745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A99E-92D0-40F0-BD71-D600A04A7674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34D2-3FEF-4873-ACFC-459DF902EE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620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A99E-92D0-40F0-BD71-D600A04A7674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34D2-3FEF-4873-ACFC-459DF902EE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386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A99E-92D0-40F0-BD71-D600A04A7674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34D2-3FEF-4873-ACFC-459DF902EE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7528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A99E-92D0-40F0-BD71-D600A04A7674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34D2-3FEF-4873-ACFC-459DF902EE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856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6A99E-92D0-40F0-BD71-D600A04A7674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934D2-3FEF-4873-ACFC-459DF902EE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7891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6A99E-92D0-40F0-BD71-D600A04A7674}" type="datetimeFigureOut">
              <a:rPr lang="cs-CZ" smtClean="0"/>
              <a:pPr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934D2-3FEF-4873-ACFC-459DF902EE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6405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Japanese_people_of_all_ages.jpg?uselang=cs" TargetMode="External"/><Relationship Id="rId3" Type="http://schemas.openxmlformats.org/officeDocument/2006/relationships/hyperlink" Target="http://cs.wikipedia.org/wiki/Soubor:Kenyan_man_2.jpg" TargetMode="External"/><Relationship Id="rId7" Type="http://schemas.openxmlformats.org/officeDocument/2006/relationships/hyperlink" Target="https://cs.wikipedia.org/wiki/Soubor:Kenyan_man_2.jpg" TargetMode="External"/><Relationship Id="rId2" Type="http://schemas.openxmlformats.org/officeDocument/2006/relationships/hyperlink" Target="http://cs.wikipedia.org/wiki/Soubor:Meyers_b11_s0476a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s.wikipedia.org/wiki/Soubor:Eva_Habermann.jpg" TargetMode="External"/><Relationship Id="rId5" Type="http://schemas.openxmlformats.org/officeDocument/2006/relationships/hyperlink" Target="https://cs.wikipedia.org/wiki/Soubor:Populations_of_first_wave_of_migrations_in_southern_Asia_and_Oceania.jpg" TargetMode="External"/><Relationship Id="rId10" Type="http://schemas.openxmlformats.org/officeDocument/2006/relationships/hyperlink" Target="https://cs.wikipedia.org/wiki/Soubor:Inuit_women_1907.jpg" TargetMode="External"/><Relationship Id="rId4" Type="http://schemas.openxmlformats.org/officeDocument/2006/relationships/hyperlink" Target="http://en.wikipedia.org/wiki/File:Asiatiska_folk,_Nordisk_familjebok.jpg" TargetMode="External"/><Relationship Id="rId9" Type="http://schemas.openxmlformats.org/officeDocument/2006/relationships/hyperlink" Target="https://cs.wikipedia.org/wiki/Soubor:Edward_S._Curtis_Collection_People_01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33068938"/>
              </p:ext>
            </p:extLst>
          </p:nvPr>
        </p:nvGraphicFramePr>
        <p:xfrm>
          <a:off x="251520" y="2078856"/>
          <a:ext cx="864096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0565"/>
                <a:gridCol w="5190395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VY_32_INOVACE_10_16B_Lidské rasy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Přírodopis savců a člověka</a:t>
                      </a:r>
                      <a:endParaRPr lang="cs-CZ" sz="1800" b="0" i="0" u="none" strike="noStrike" dirty="0">
                        <a:effectLst/>
                        <a:latin typeface="+mn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9996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92696"/>
            <a:ext cx="8451866" cy="424731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jednotlivými lidskými rasami.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jednotlivé lidské rasy a jejich základní rysy a odlišnosti. Bude</a:t>
            </a:r>
          </a:p>
          <a:p>
            <a:r>
              <a:rPr lang="cs-CZ" dirty="0" smtClean="0"/>
              <a:t>vědět, v důsledku čeho lidské rasy vznikly. Vysvětlí pojmy označující míšence různých ras.</a:t>
            </a:r>
          </a:p>
          <a:p>
            <a:r>
              <a:rPr lang="cs-CZ" dirty="0" smtClean="0"/>
              <a:t>Bude umět vysvětlit rizika a nebezpečí rasismu. Vysvětlí pojem eugenika.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24. </a:t>
            </a:r>
            <a:r>
              <a:rPr lang="cs-CZ" dirty="0"/>
              <a:t>1. 2013</a:t>
            </a:r>
            <a:endParaRPr lang="cs-CZ" b="1" dirty="0" smtClean="0"/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25. 1. 2013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414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3">
              <a:lumMod val="75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6600" dirty="0" smtClean="0"/>
              <a:t>Lidské rasy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xmlns="" val="22173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145" y="0"/>
            <a:ext cx="8963351" cy="6892090"/>
          </a:xfrm>
          <a:prstGeom prst="rect">
            <a:avLst/>
          </a:prstGeom>
          <a:solidFill>
            <a:schemeClr val="accent6">
              <a:lumMod val="75000"/>
              <a:alpha val="78000"/>
            </a:schemeClr>
          </a:solidFill>
        </p:spPr>
      </p:pic>
      <p:sp>
        <p:nvSpPr>
          <p:cNvPr id="2" name="TextovéPole 1"/>
          <p:cNvSpPr txBox="1"/>
          <p:nvPr/>
        </p:nvSpPr>
        <p:spPr>
          <a:xfrm>
            <a:off x="1547664" y="273422"/>
            <a:ext cx="6127831" cy="923330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5400" dirty="0" smtClean="0"/>
              <a:t>Jaké znáš lidské rasy?</a:t>
            </a:r>
            <a:endParaRPr lang="cs-CZ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149135" y="6444044"/>
            <a:ext cx="743345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49559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2/25/Meyers_b11_s0476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604448" cy="682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72271" y="6453336"/>
            <a:ext cx="743345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453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8342" y="188640"/>
            <a:ext cx="8482130" cy="47089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Vznik ras – důsledek přizpůsobení se různým</a:t>
            </a:r>
          </a:p>
          <a:p>
            <a:r>
              <a:rPr lang="cs-CZ" sz="3600" dirty="0" smtClean="0"/>
              <a:t>podmínkám prostředí.</a:t>
            </a:r>
          </a:p>
          <a:p>
            <a:endParaRPr lang="cs-CZ" sz="3600" dirty="0"/>
          </a:p>
          <a:p>
            <a:r>
              <a:rPr lang="cs-CZ" sz="2800" dirty="0" smtClean="0"/>
              <a:t>Vznik </a:t>
            </a:r>
            <a:r>
              <a:rPr lang="cs-CZ" sz="2800" b="1" u="sng" dirty="0" smtClean="0"/>
              <a:t>znaků</a:t>
            </a:r>
            <a:r>
              <a:rPr lang="cs-CZ" sz="2800" dirty="0" smtClean="0"/>
              <a:t> a </a:t>
            </a:r>
            <a:r>
              <a:rPr lang="cs-CZ" sz="2800" b="1" u="sng" dirty="0" smtClean="0"/>
              <a:t>vlastností</a:t>
            </a:r>
            <a:r>
              <a:rPr lang="cs-CZ" sz="2800" dirty="0" smtClean="0"/>
              <a:t> </a:t>
            </a:r>
          </a:p>
          <a:p>
            <a:r>
              <a:rPr lang="cs-CZ" sz="2800" dirty="0" smtClean="0"/>
              <a:t>potřebných pro život </a:t>
            </a:r>
            <a:r>
              <a:rPr lang="cs-CZ" sz="2800" dirty="0" smtClean="0"/>
              <a:t>  </a:t>
            </a:r>
          </a:p>
          <a:p>
            <a:r>
              <a:rPr lang="cs-CZ" sz="2800" dirty="0" smtClean="0"/>
              <a:t>v různých </a:t>
            </a:r>
            <a:r>
              <a:rPr lang="cs-CZ" sz="2800" dirty="0" smtClean="0"/>
              <a:t>částech světa. </a:t>
            </a:r>
          </a:p>
          <a:p>
            <a:endParaRPr lang="cs-CZ" sz="3600" dirty="0"/>
          </a:p>
          <a:p>
            <a:r>
              <a:rPr lang="cs-CZ" sz="3600" dirty="0" smtClean="0"/>
              <a:t>Znaky a vlastnosti se </a:t>
            </a:r>
          </a:p>
          <a:p>
            <a:r>
              <a:rPr lang="cs-CZ" sz="3600" dirty="0" smtClean="0"/>
              <a:t>staly </a:t>
            </a:r>
            <a:r>
              <a:rPr lang="cs-CZ" sz="3600" b="1" dirty="0" smtClean="0"/>
              <a:t>dědičné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2050" name="Picture 2" descr="Soubor:Kenyan man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2020" y="1124744"/>
            <a:ext cx="4247964" cy="566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752019" y="6482798"/>
            <a:ext cx="74334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00652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b/b6/Populations_first_wawe_migrations_southern_asia_and_oceani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624"/>
            <a:ext cx="6768752" cy="6768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260648"/>
            <a:ext cx="8735533" cy="3785652"/>
          </a:xfrm>
          <a:prstGeom prst="rect">
            <a:avLst/>
          </a:prstGeom>
          <a:solidFill>
            <a:schemeClr val="accent3">
              <a:lumMod val="60000"/>
              <a:lumOff val="40000"/>
              <a:alpha val="76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Rasy se liší:</a:t>
            </a:r>
          </a:p>
          <a:p>
            <a:pPr marL="571500" indent="-571500">
              <a:buFontTx/>
              <a:buChar char="-"/>
            </a:pPr>
            <a:r>
              <a:rPr lang="cs-CZ" sz="4000" dirty="0"/>
              <a:t>b</a:t>
            </a:r>
            <a:r>
              <a:rPr lang="cs-CZ" sz="4000" dirty="0" smtClean="0"/>
              <a:t>arva pleti, vlasů, očí</a:t>
            </a:r>
          </a:p>
          <a:p>
            <a:pPr marL="571500" indent="-571500">
              <a:buFontTx/>
              <a:buChar char="-"/>
            </a:pPr>
            <a:r>
              <a:rPr lang="cs-CZ" sz="4000" dirty="0"/>
              <a:t>t</a:t>
            </a:r>
            <a:r>
              <a:rPr lang="cs-CZ" sz="4000" dirty="0" smtClean="0"/>
              <a:t>var nosu, rtů, očí, obličeje</a:t>
            </a:r>
          </a:p>
          <a:p>
            <a:pPr marL="571500" indent="-571500">
              <a:buFontTx/>
              <a:buChar char="-"/>
            </a:pPr>
            <a:r>
              <a:rPr lang="cs-CZ" sz="4000" dirty="0"/>
              <a:t>b</a:t>
            </a:r>
            <a:r>
              <a:rPr lang="cs-CZ" sz="4000" dirty="0" smtClean="0"/>
              <a:t>iochemické rozdíly (krevní skupina …)</a:t>
            </a:r>
          </a:p>
          <a:p>
            <a:pPr marL="571500" indent="-571500">
              <a:buFontTx/>
              <a:buChar char="-"/>
            </a:pPr>
            <a:endParaRPr lang="cs-CZ" sz="4000" dirty="0"/>
          </a:p>
          <a:p>
            <a:r>
              <a:rPr lang="cs-CZ" sz="4000" dirty="0" smtClean="0"/>
              <a:t>Rozlišujeme 4 základní rasy.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3049" y="6505599"/>
            <a:ext cx="618631" cy="30777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394997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32656"/>
            <a:ext cx="4754891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Bílá (europoidní) rasa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340768"/>
            <a:ext cx="4276748" cy="255454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Evropa, </a:t>
            </a:r>
            <a:r>
              <a:rPr lang="cs-CZ" sz="3200" dirty="0"/>
              <a:t>s</a:t>
            </a:r>
            <a:r>
              <a:rPr lang="cs-CZ" sz="3200" dirty="0" smtClean="0"/>
              <a:t>everní Afrika, 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střední Asie</a:t>
            </a:r>
          </a:p>
          <a:p>
            <a:endParaRPr lang="cs-CZ" sz="3200" dirty="0" smtClean="0"/>
          </a:p>
          <a:p>
            <a:pPr marL="285750" indent="-285750">
              <a:buFontTx/>
              <a:buChar char="-"/>
            </a:pPr>
            <a:r>
              <a:rPr lang="cs-CZ" sz="3200" dirty="0" smtClean="0"/>
              <a:t>světlá až tmavá kůže, 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úzký nos, úzké rty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098" name="Picture 2" descr="Soubor:Eva Haberman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5688" y="1628800"/>
            <a:ext cx="3771546" cy="522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47057" y="6550223"/>
            <a:ext cx="618631" cy="30777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323864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32656"/>
            <a:ext cx="4894353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Černá (negroidní) rasa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340768"/>
            <a:ext cx="3604961" cy="206210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Subsaharská Afrika</a:t>
            </a:r>
          </a:p>
          <a:p>
            <a:endParaRPr lang="cs-CZ" sz="3200" dirty="0" smtClean="0"/>
          </a:p>
          <a:p>
            <a:pPr marL="285750" indent="-285750">
              <a:buFontTx/>
              <a:buChar char="-"/>
            </a:pPr>
            <a:r>
              <a:rPr lang="cs-CZ" sz="3200" dirty="0" smtClean="0"/>
              <a:t>tmavá kůže, 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široký nos a rty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Picture 2" descr="Soubor:Kenyan man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2020" y="1124744"/>
            <a:ext cx="4247964" cy="566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33389" y="6505599"/>
            <a:ext cx="618631" cy="30777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6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95888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32656"/>
            <a:ext cx="5382756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Žlutá (mongoloidní) rasa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268760"/>
            <a:ext cx="4320480" cy="44627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/>
              <a:t>p</a:t>
            </a:r>
            <a:r>
              <a:rPr lang="cs-CZ" sz="2800" dirty="0" smtClean="0"/>
              <a:t>ůvodní obyvatelé východní Afriky a Ameriky</a:t>
            </a:r>
          </a:p>
          <a:p>
            <a:endParaRPr lang="cs-CZ" sz="3200" dirty="0" smtClean="0"/>
          </a:p>
          <a:p>
            <a:pPr marL="285750" indent="-285750">
              <a:buFontTx/>
              <a:buChar char="-"/>
            </a:pPr>
            <a:r>
              <a:rPr lang="cs-CZ" sz="2800" dirty="0"/>
              <a:t>r</a:t>
            </a:r>
            <a:r>
              <a:rPr lang="cs-CZ" sz="2800" dirty="0" smtClean="0"/>
              <a:t>ovné, černé vlasy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š</a:t>
            </a:r>
            <a:r>
              <a:rPr lang="cs-CZ" sz="2800" dirty="0" smtClean="0"/>
              <a:t>ikmé, tmavé oči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malý vzrůst</a:t>
            </a:r>
          </a:p>
          <a:p>
            <a:pPr marL="285750" indent="-285750">
              <a:buFontTx/>
              <a:buChar char="-"/>
            </a:pPr>
            <a:endParaRPr lang="cs-CZ" sz="2800" dirty="0"/>
          </a:p>
          <a:p>
            <a:pPr marL="285750" indent="-285750">
              <a:buFontTx/>
              <a:buChar char="-"/>
            </a:pPr>
            <a:r>
              <a:rPr lang="cs-CZ" sz="2800" dirty="0"/>
              <a:t>n</a:t>
            </a:r>
            <a:r>
              <a:rPr lang="cs-CZ" sz="2800" dirty="0" smtClean="0"/>
              <a:t>ejpočetnější rasa</a:t>
            </a:r>
          </a:p>
          <a:p>
            <a:pPr marL="285750" indent="-285750">
              <a:buFontTx/>
              <a:buChar char="-"/>
            </a:pPr>
            <a:endParaRPr lang="cs-CZ" sz="2800" dirty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Indiáni, Eskymáci …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99992" y="4653136"/>
            <a:ext cx="618631" cy="30777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7</a:t>
            </a:r>
            <a:endParaRPr lang="cs-CZ" sz="1400" dirty="0"/>
          </a:p>
        </p:txBody>
      </p:sp>
      <p:pic>
        <p:nvPicPr>
          <p:cNvPr id="4" name="Picture 2" descr="File:Japanese people of all ag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1128" y="1319367"/>
            <a:ext cx="4622872" cy="329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1492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Edward S. Curtis Collection People 0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994" y="116632"/>
            <a:ext cx="4525703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ubor:Inuit women 19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7080" y="137877"/>
            <a:ext cx="4368150" cy="5307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5994" y="6279243"/>
            <a:ext cx="618631" cy="30777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8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27080" y="5461872"/>
            <a:ext cx="618631" cy="30777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9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379116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332656"/>
            <a:ext cx="3779111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Australoidní</a:t>
            </a:r>
            <a:r>
              <a:rPr lang="cs-CZ" sz="4000" b="1" dirty="0" smtClean="0"/>
              <a:t> rasa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1340768"/>
            <a:ext cx="4608512" cy="230832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/>
              <a:t>p</a:t>
            </a:r>
            <a:r>
              <a:rPr lang="cs-CZ" sz="2800" dirty="0" smtClean="0"/>
              <a:t>ůvodní obyvatelé Austrálie, Oceánie, jižní Asie</a:t>
            </a:r>
          </a:p>
          <a:p>
            <a:endParaRPr lang="cs-CZ" sz="3200" dirty="0" smtClean="0"/>
          </a:p>
          <a:p>
            <a:pPr marL="285750" indent="-285750">
              <a:buFontTx/>
              <a:buChar char="-"/>
            </a:pPr>
            <a:r>
              <a:rPr lang="cs-CZ" sz="2800" dirty="0"/>
              <a:t>n</a:t>
            </a:r>
            <a:r>
              <a:rPr lang="cs-CZ" sz="2800" dirty="0" smtClean="0"/>
              <a:t>adočnicové oblouky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h</a:t>
            </a:r>
            <a:r>
              <a:rPr lang="cs-CZ" sz="2800" dirty="0" smtClean="0"/>
              <a:t>usté obočí</a:t>
            </a:r>
          </a:p>
        </p:txBody>
      </p:sp>
      <p:pic>
        <p:nvPicPr>
          <p:cNvPr id="3074" name="Picture 2" descr="Soubor:KingMerrimanNL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96789"/>
            <a:ext cx="40005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7537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32656"/>
            <a:ext cx="1840568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Míšenci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321604"/>
            <a:ext cx="6912768" cy="26776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Mulat = europoidní + negroidní</a:t>
            </a:r>
          </a:p>
          <a:p>
            <a:r>
              <a:rPr lang="cs-CZ" sz="2800" dirty="0" smtClean="0"/>
              <a:t>Mestic = europoidní + mongoloidní</a:t>
            </a:r>
          </a:p>
          <a:p>
            <a:r>
              <a:rPr lang="cs-CZ" sz="2800" dirty="0" err="1" smtClean="0"/>
              <a:t>Zambo</a:t>
            </a:r>
            <a:r>
              <a:rPr lang="cs-CZ" sz="2800" dirty="0" smtClean="0"/>
              <a:t> = negroidní + mongoloidní</a:t>
            </a:r>
          </a:p>
          <a:p>
            <a:endParaRPr lang="cs-CZ" sz="2800" dirty="0"/>
          </a:p>
          <a:p>
            <a:r>
              <a:rPr lang="cs-CZ" sz="2800" dirty="0" err="1" smtClean="0"/>
              <a:t>Malgaš</a:t>
            </a:r>
            <a:r>
              <a:rPr lang="cs-CZ" sz="2800" dirty="0" smtClean="0"/>
              <a:t> = negroidní + mongoloidní</a:t>
            </a:r>
          </a:p>
          <a:p>
            <a:r>
              <a:rPr lang="cs-CZ" sz="2800" dirty="0" smtClean="0"/>
              <a:t>Kreol = europoidní + negroidní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66484" y="4665330"/>
            <a:ext cx="4335867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Rasismus, eugenika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8153" y="5498068"/>
            <a:ext cx="6912768" cy="95410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= teorie o nadřazenosti jedné rasy nad jinou</a:t>
            </a:r>
          </a:p>
          <a:p>
            <a:r>
              <a:rPr lang="cs-CZ" sz="2800" dirty="0" smtClean="0"/>
              <a:t>- </a:t>
            </a:r>
            <a:r>
              <a:rPr lang="cs-CZ" sz="2800" dirty="0"/>
              <a:t>v</a:t>
            </a:r>
            <a:r>
              <a:rPr lang="cs-CZ" sz="2800" dirty="0" smtClean="0"/>
              <a:t>elmi nebezpečné</a:t>
            </a:r>
          </a:p>
        </p:txBody>
      </p:sp>
    </p:spTree>
    <p:extLst>
      <p:ext uri="{BB962C8B-B14F-4D97-AF65-F5344CB8AC3E}">
        <p14:creationId xmlns:p14="http://schemas.microsoft.com/office/powerpoint/2010/main" xmlns="" val="1973446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9202" y="260648"/>
            <a:ext cx="9020418" cy="215443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Zdroje obrázků:</a:t>
            </a:r>
          </a:p>
          <a:p>
            <a:r>
              <a:rPr lang="cs-CZ" sz="1100" dirty="0" smtClean="0"/>
              <a:t>Obr. 1: </a:t>
            </a:r>
            <a:r>
              <a:rPr lang="cs-CZ" sz="1100" dirty="0"/>
              <a:t>JULIUS, Hermann </a:t>
            </a:r>
            <a:r>
              <a:rPr lang="cs-CZ" sz="1100" dirty="0" err="1"/>
              <a:t>Rudi</a:t>
            </a:r>
            <a:r>
              <a:rPr lang="cs-CZ" sz="1100" dirty="0"/>
              <a:t>. </a:t>
            </a:r>
            <a:r>
              <a:rPr lang="cs-CZ" sz="1100" i="1" dirty="0"/>
              <a:t>Wikipedia.cz</a:t>
            </a:r>
            <a:r>
              <a:rPr lang="cs-CZ" sz="1100" dirty="0"/>
              <a:t> [online]. [cit. 24.1.2013]. Dostupný na WWW: </a:t>
            </a:r>
            <a:r>
              <a:rPr lang="cs-CZ" sz="1100" dirty="0">
                <a:hlinkClick r:id="rId2"/>
              </a:rPr>
              <a:t>http://</a:t>
            </a:r>
            <a:r>
              <a:rPr lang="cs-CZ" sz="1100" dirty="0" smtClean="0">
                <a:hlinkClick r:id="rId2"/>
              </a:rPr>
              <a:t>cs.wikipedia.org/wiki/Soubor:Meyers_b11_s0476a.jpg</a:t>
            </a:r>
            <a:endParaRPr lang="cs-CZ" sz="1100" dirty="0" smtClean="0"/>
          </a:p>
          <a:p>
            <a:r>
              <a:rPr lang="cs-CZ" sz="1100" dirty="0" smtClean="0"/>
              <a:t>Obr. 2: </a:t>
            </a:r>
            <a:r>
              <a:rPr lang="cs-CZ" sz="1100" dirty="0"/>
              <a:t>AUTOR NEUVEDEN. </a:t>
            </a:r>
            <a:r>
              <a:rPr lang="cs-CZ" sz="1100" i="1" dirty="0"/>
              <a:t>Wikipedia.cz</a:t>
            </a:r>
            <a:r>
              <a:rPr lang="cs-CZ" sz="1100" dirty="0"/>
              <a:t> [online]. [cit. 24.1</a:t>
            </a:r>
            <a:r>
              <a:rPr lang="cs-CZ" sz="1100" dirty="0" smtClean="0"/>
              <a:t>.2013</a:t>
            </a:r>
            <a:r>
              <a:rPr lang="cs-CZ" sz="1100" dirty="0"/>
              <a:t>]. Dostupný na WWW: </a:t>
            </a:r>
            <a:r>
              <a:rPr lang="cs-CZ" sz="1100" dirty="0">
                <a:hlinkClick r:id="rId3"/>
              </a:rPr>
              <a:t>http://</a:t>
            </a:r>
            <a:r>
              <a:rPr lang="cs-CZ" sz="1100" dirty="0" smtClean="0">
                <a:hlinkClick r:id="rId3"/>
              </a:rPr>
              <a:t>cs.wikipedia.org/wiki/Soubor:Kenyan_man_2.jpg</a:t>
            </a:r>
            <a:endParaRPr lang="cs-CZ" sz="1100" dirty="0" smtClean="0"/>
          </a:p>
          <a:p>
            <a:r>
              <a:rPr lang="cs-CZ" sz="1100" dirty="0" smtClean="0"/>
              <a:t>Obr. 3:</a:t>
            </a:r>
            <a:r>
              <a:rPr lang="cs-CZ" sz="1100" dirty="0"/>
              <a:t>MÜLZEL, G.. </a:t>
            </a:r>
            <a:r>
              <a:rPr lang="cs-CZ" sz="1100" i="1" dirty="0" err="1"/>
              <a:t>Wikipedia.en</a:t>
            </a:r>
            <a:r>
              <a:rPr lang="cs-CZ" sz="1100" dirty="0"/>
              <a:t> [online]. [cit. 24.1</a:t>
            </a:r>
            <a:r>
              <a:rPr lang="cs-CZ" sz="1100" dirty="0" smtClean="0"/>
              <a:t>.2013</a:t>
            </a:r>
            <a:r>
              <a:rPr lang="cs-CZ" sz="1100" dirty="0"/>
              <a:t>]. Dostupný na WWW: </a:t>
            </a:r>
            <a:r>
              <a:rPr lang="cs-CZ" sz="1100" dirty="0">
                <a:hlinkClick r:id="rId4"/>
              </a:rPr>
              <a:t>http://en.wikipedia.org/wiki/File:Asiatiska_folk,_</a:t>
            </a:r>
            <a:r>
              <a:rPr lang="cs-CZ" sz="1100" dirty="0" smtClean="0">
                <a:hlinkClick r:id="rId4"/>
              </a:rPr>
              <a:t>Nordisk_familjebok.jpg</a:t>
            </a:r>
            <a:endParaRPr lang="cs-CZ" sz="1100" dirty="0" smtClean="0"/>
          </a:p>
          <a:p>
            <a:r>
              <a:rPr lang="cs-CZ" sz="1100" dirty="0" smtClean="0"/>
              <a:t>Obr. 4: </a:t>
            </a:r>
            <a:r>
              <a:rPr lang="cs-CZ" sz="800" dirty="0"/>
              <a:t>AUTOR NEUVEDEN. </a:t>
            </a:r>
            <a:r>
              <a:rPr lang="cs-CZ" sz="800" i="1" dirty="0"/>
              <a:t>Wikipedia.org</a:t>
            </a:r>
            <a:r>
              <a:rPr lang="cs-CZ" sz="800" dirty="0"/>
              <a:t> [online]. [cit. 24.1</a:t>
            </a:r>
            <a:r>
              <a:rPr lang="cs-CZ" sz="800" dirty="0" smtClean="0"/>
              <a:t>.2013</a:t>
            </a:r>
            <a:r>
              <a:rPr lang="cs-CZ" sz="800" dirty="0"/>
              <a:t>]. Dostupný na WWW: </a:t>
            </a:r>
            <a:r>
              <a:rPr lang="cs-CZ" sz="800" dirty="0">
                <a:hlinkClick r:id="rId5"/>
              </a:rPr>
              <a:t>https://</a:t>
            </a:r>
            <a:r>
              <a:rPr lang="cs-CZ" sz="800" dirty="0" smtClean="0">
                <a:hlinkClick r:id="rId5"/>
              </a:rPr>
              <a:t>cs.wikipedia.org/wiki/Soubor:Populations_of_first_wave_of_migrations_in_southern_Asia_and_Oceania.jpg</a:t>
            </a:r>
            <a:endParaRPr lang="cs-CZ" sz="800" dirty="0" smtClean="0"/>
          </a:p>
          <a:p>
            <a:r>
              <a:rPr lang="cs-CZ" sz="1050" dirty="0" smtClean="0"/>
              <a:t>Obr. 5: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24.1.2013]. Dostupný na WWW: </a:t>
            </a:r>
            <a:r>
              <a:rPr lang="cs-CZ" sz="1050" dirty="0">
                <a:hlinkClick r:id="rId6"/>
              </a:rPr>
              <a:t>https://</a:t>
            </a:r>
            <a:r>
              <a:rPr lang="cs-CZ" sz="1050" dirty="0" smtClean="0">
                <a:hlinkClick r:id="rId6"/>
              </a:rPr>
              <a:t>cs.wikipedia.org/wiki/Soubor:Eva_Habermann.jpg</a:t>
            </a:r>
            <a:endParaRPr lang="cs-CZ" sz="1050" dirty="0" smtClean="0"/>
          </a:p>
          <a:p>
            <a:r>
              <a:rPr lang="cs-CZ" sz="1050" dirty="0" smtClean="0"/>
              <a:t>Obr. 6: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24.1.2013]. Dostupný na WWW: </a:t>
            </a:r>
            <a:r>
              <a:rPr lang="cs-CZ" sz="1050" dirty="0">
                <a:hlinkClick r:id="rId7"/>
              </a:rPr>
              <a:t>https://</a:t>
            </a:r>
            <a:r>
              <a:rPr lang="cs-CZ" sz="1050" dirty="0" smtClean="0">
                <a:hlinkClick r:id="rId7"/>
              </a:rPr>
              <a:t>cs.wikipedia.org/wiki/Soubor:Kenyan_man_2.jpg</a:t>
            </a:r>
            <a:endParaRPr lang="cs-CZ" sz="1050" dirty="0" smtClean="0"/>
          </a:p>
          <a:p>
            <a:r>
              <a:rPr lang="cs-CZ" sz="1050" dirty="0" smtClean="0"/>
              <a:t>Obr. 7: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24.1.2013]. Dostupný na WWW: </a:t>
            </a:r>
            <a:r>
              <a:rPr lang="cs-CZ" sz="900" dirty="0">
                <a:hlinkClick r:id="rId8"/>
              </a:rPr>
              <a:t>https://</a:t>
            </a:r>
            <a:r>
              <a:rPr lang="cs-CZ" sz="900" dirty="0" smtClean="0">
                <a:hlinkClick r:id="rId8"/>
              </a:rPr>
              <a:t>commons.wikimedia.org/wiki/File:Japanese_people_of_all_ages.jpg?uselang=cs</a:t>
            </a:r>
            <a:endParaRPr lang="cs-CZ" sz="900" dirty="0" smtClean="0"/>
          </a:p>
          <a:p>
            <a:r>
              <a:rPr lang="cs-CZ" sz="1050" dirty="0" smtClean="0"/>
              <a:t>Obr. 8: </a:t>
            </a:r>
            <a:r>
              <a:rPr lang="cs-CZ" sz="1000" dirty="0"/>
              <a:t>CURTIS, Edward S.. </a:t>
            </a:r>
            <a:r>
              <a:rPr lang="cs-CZ" sz="1000" i="1" dirty="0"/>
              <a:t>Wikipedia.org</a:t>
            </a:r>
            <a:r>
              <a:rPr lang="cs-CZ" sz="1000" dirty="0"/>
              <a:t> [online]. [cit. 24.1.2013]. Dostupný na WWW: </a:t>
            </a:r>
            <a:r>
              <a:rPr lang="cs-CZ" sz="1000" dirty="0">
                <a:hlinkClick r:id="rId9"/>
              </a:rPr>
              <a:t>https://cs.wikipedia.org/wiki/Soubor:Edward_S._</a:t>
            </a:r>
            <a:r>
              <a:rPr lang="cs-CZ" sz="1000" dirty="0" smtClean="0">
                <a:hlinkClick r:id="rId9"/>
              </a:rPr>
              <a:t>Curtis_Collection_People_013.jpg</a:t>
            </a:r>
            <a:endParaRPr lang="cs-CZ" sz="1000" dirty="0" smtClean="0"/>
          </a:p>
          <a:p>
            <a:r>
              <a:rPr lang="cs-CZ" sz="1000" dirty="0" smtClean="0"/>
              <a:t>Obr. 9: </a:t>
            </a:r>
            <a:r>
              <a:rPr lang="cs-CZ" sz="1000" dirty="0"/>
              <a:t>BROS, Lomen. </a:t>
            </a:r>
            <a:r>
              <a:rPr lang="cs-CZ" sz="1000" i="1" dirty="0"/>
              <a:t>Wikipedia.org</a:t>
            </a:r>
            <a:r>
              <a:rPr lang="cs-CZ" sz="1000" dirty="0"/>
              <a:t> [online]. [cit. 24.1.2013]. Dostupný na WWW: </a:t>
            </a:r>
            <a:r>
              <a:rPr lang="cs-CZ" sz="1000" dirty="0">
                <a:hlinkClick r:id="rId10"/>
              </a:rPr>
              <a:t>https://</a:t>
            </a:r>
            <a:r>
              <a:rPr lang="cs-CZ" sz="1000" dirty="0" smtClean="0">
                <a:hlinkClick r:id="rId10"/>
              </a:rPr>
              <a:t>cs.wikipedia.org/wiki/Soubor:Inuit_women_1907.jpg</a:t>
            </a:r>
            <a:endParaRPr lang="cs-CZ" sz="1000" dirty="0" smtClean="0"/>
          </a:p>
          <a:p>
            <a:r>
              <a:rPr lang="cs-CZ" sz="1000" dirty="0" smtClean="0"/>
              <a:t>Obr. 10: </a:t>
            </a:r>
            <a:r>
              <a:rPr lang="cs-CZ" sz="1000" dirty="0"/>
              <a:t>CORKHILL, William Henry. </a:t>
            </a:r>
            <a:r>
              <a:rPr lang="cs-CZ" sz="1000" i="1" dirty="0"/>
              <a:t>Wikipedia.org</a:t>
            </a:r>
            <a:r>
              <a:rPr lang="cs-CZ" sz="1000" dirty="0"/>
              <a:t> [online]. [cit. </a:t>
            </a:r>
            <a:r>
              <a:rPr lang="cs-CZ" sz="1000" dirty="0" smtClean="0"/>
              <a:t>24.1.2013</a:t>
            </a:r>
            <a:r>
              <a:rPr lang="cs-CZ" sz="1000" dirty="0"/>
              <a:t>]. Dostupný na WWW: https://cs.wikipedia.org/wiki/Soubor:KingMerrimanNLA.jpg</a:t>
            </a:r>
          </a:p>
        </p:txBody>
      </p:sp>
    </p:spTree>
    <p:extLst>
      <p:ext uri="{BB962C8B-B14F-4D97-AF65-F5344CB8AC3E}">
        <p14:creationId xmlns:p14="http://schemas.microsoft.com/office/powerpoint/2010/main" xmlns="" val="100442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337</Words>
  <Application>Microsoft Office PowerPoint</Application>
  <PresentationFormat>Předvádění na obrazovce (4:3)</PresentationFormat>
  <Paragraphs>99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Snímek 1</vt:lpstr>
      <vt:lpstr>Snímek 2</vt:lpstr>
      <vt:lpstr>Lidské rasy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Lidské rasy</dc:title>
  <dc:creator>LukášD</dc:creator>
  <cp:lastModifiedBy>Dum</cp:lastModifiedBy>
  <cp:revision>18</cp:revision>
  <dcterms:created xsi:type="dcterms:W3CDTF">2013-02-13T20:27:23Z</dcterms:created>
  <dcterms:modified xsi:type="dcterms:W3CDTF">2013-06-26T09:48:13Z</dcterms:modified>
</cp:coreProperties>
</file>