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60" r:id="rId6"/>
    <p:sldId id="259" r:id="rId7"/>
    <p:sldId id="261" r:id="rId8"/>
    <p:sldId id="262" r:id="rId9"/>
    <p:sldId id="265" r:id="rId10"/>
    <p:sldId id="266" r:id="rId11"/>
    <p:sldId id="267" r:id="rId12"/>
    <p:sldId id="264" r:id="rId13"/>
    <p:sldId id="25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632" autoAdjust="0"/>
    <p:restoredTop sz="94660"/>
  </p:normalViewPr>
  <p:slideViewPr>
    <p:cSldViewPr>
      <p:cViewPr>
        <p:scale>
          <a:sx n="120" d="100"/>
          <a:sy n="120" d="100"/>
        </p:scale>
        <p:origin x="-258" y="16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D63225-78A5-42FD-BD31-B44B2987CA51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E00E8-9AD3-4E50-9AF0-05DAC2C61A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460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DB00F-B982-497C-BF70-EF202C3B8CE6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3AD6A-8C98-40BA-ADC1-B3CE132266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5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D4AA3-0383-4515-93F7-EC860D90CD75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4D6B3-FD2A-4A4D-817A-D329A58129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133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4D4F1-9EE0-4778-BD31-DF4F07779697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E7942-9DF8-4D1B-8B70-1D831958D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960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66E20-AA7D-45D5-9FF7-8E02F0DD3133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5913C-AC15-4F85-868E-99C4AB9144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096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12057-38FF-4E66-B7DE-7443E9387C59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6DE72-6AA4-46C1-A551-17D6E515BC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63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39D367-3E10-4E7A-A42C-D5A6BB3F4231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68C28-9A2C-4BB2-9024-B61EAF2839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623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AB7DD-596D-4A8C-939C-78DC8F20E3CD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469BD-FA85-4A88-9737-57A5D7E781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726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0249-7ABC-44F3-8B22-CE59779E5897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281AE-7CA9-4ED5-B537-C10AB18F92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981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C2882-A58E-4C78-A6FF-60ED16D6E5E0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64847A-0E26-458C-8C96-728FA5984D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225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EAF820-29E4-427D-A7AA-4D568239F203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69E79-FD05-4D5D-A838-6418402D0B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8179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59965-E0F8-4A75-AAE9-9402F44D6B63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F8E3C9-457A-4632-BE57-7BE0B3809A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676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FF09C9-D486-4755-93FB-F55793C129A0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21B925F-4DD9-40A5-B34E-7E0139FD10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amaged_cartilage_Danish_sow.png" TargetMode="External"/><Relationship Id="rId3" Type="http://schemas.openxmlformats.org/officeDocument/2006/relationships/hyperlink" Target="http://cs.wikipedia.org/wiki/Soubor:Axial_skeleton_diagram.svg" TargetMode="External"/><Relationship Id="rId7" Type="http://schemas.openxmlformats.org/officeDocument/2006/relationships/hyperlink" Target="http://en.wikipedia.org/wiki/File:Illu_synovial_joint.jpg" TargetMode="External"/><Relationship Id="rId12" Type="http://schemas.openxmlformats.org/officeDocument/2006/relationships/hyperlink" Target="http://en.wikipedia.org/wiki/File:Illu_compact_spongy_bone.jpg" TargetMode="External"/><Relationship Id="rId2" Type="http://schemas.openxmlformats.org/officeDocument/2006/relationships/hyperlink" Target="http://en.wikipedia.org/wiki/File:Skeleton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umerus_ant.jpg" TargetMode="External"/><Relationship Id="rId11" Type="http://schemas.openxmlformats.org/officeDocument/2006/relationships/hyperlink" Target="http://en.wikipedia.org/wiki/File:Caput_femoris_cortex_medulla.jpg" TargetMode="External"/><Relationship Id="rId5" Type="http://schemas.openxmlformats.org/officeDocument/2006/relationships/hyperlink" Target="http://cs.wikipedia.org/wiki/Soubor:Brustwirbel_oben.png" TargetMode="External"/><Relationship Id="rId10" Type="http://schemas.openxmlformats.org/officeDocument/2006/relationships/hyperlink" Target="http://en.wikipedia.org/wiki/File:Illu_long_bone.jpg" TargetMode="External"/><Relationship Id="rId4" Type="http://schemas.openxmlformats.org/officeDocument/2006/relationships/hyperlink" Target="http://cs.wikipedia.org/wiki/Soubor:Scapula_ant.jpg" TargetMode="External"/><Relationship Id="rId9" Type="http://schemas.openxmlformats.org/officeDocument/2006/relationships/hyperlink" Target="http://en.wikipedia.org/wiki/File:Gray342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4686884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VY_32_INOVACE_12_16B_Kosterní </a:t>
                      </a:r>
                      <a:r>
                        <a:rPr lang="cs-CZ" sz="1400" dirty="0" smtClean="0"/>
                        <a:t>soustava</a:t>
                      </a:r>
                      <a:r>
                        <a:rPr lang="cs-CZ" sz="1400" baseline="0" dirty="0" smtClean="0"/>
                        <a:t> – stavba a spojení kostí</a:t>
                      </a:r>
                      <a:endParaRPr lang="cs-CZ" sz="1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873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404865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 kosterní soustavou.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bude vědět, jaký význam má pro člověka kosterní soustava. Dokáže popsat </a:t>
            </a:r>
          </a:p>
          <a:p>
            <a:r>
              <a:rPr lang="cs-CZ" dirty="0" smtClean="0"/>
              <a:t>jednotlivé části lidské kostry. Rozliší typy kostí podle jejich tvaru a spojení.</a:t>
            </a:r>
          </a:p>
          <a:p>
            <a:r>
              <a:rPr lang="cs-CZ" dirty="0" smtClean="0"/>
              <a:t>Dokáže popsat stavbu kloubu.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29. </a:t>
            </a:r>
            <a:r>
              <a:rPr lang="cs-CZ" dirty="0"/>
              <a:t>1. 2013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31. 1. 2013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814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/>
              <a:t>KOSTERNÍ SOUSTAVA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173538"/>
            <a:ext cx="6400800" cy="1127125"/>
          </a:xfr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1"/>
                </a:solidFill>
              </a:rPr>
              <a:t>Stavba a spojení kostí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Skupina 2"/>
          <p:cNvGrpSpPr>
            <a:grpSpLocks/>
          </p:cNvGrpSpPr>
          <p:nvPr/>
        </p:nvGrpSpPr>
        <p:grpSpPr bwMode="auto">
          <a:xfrm>
            <a:off x="6588125" y="188913"/>
            <a:ext cx="2376488" cy="6624637"/>
            <a:chOff x="6372200" y="116632"/>
            <a:chExt cx="2376264" cy="6624736"/>
          </a:xfrm>
        </p:grpSpPr>
        <p:pic>
          <p:nvPicPr>
            <p:cNvPr id="3077" name="Picture 2" descr="File:Skeleton2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116632"/>
              <a:ext cx="2304256" cy="6552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78" name="TextovéPole 1"/>
            <p:cNvSpPr txBox="1">
              <a:spLocks noChangeArrowheads="1"/>
            </p:cNvSpPr>
            <p:nvPr/>
          </p:nvSpPr>
          <p:spPr bwMode="auto">
            <a:xfrm>
              <a:off x="6372200" y="6372036"/>
              <a:ext cx="74334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>
                  <a:latin typeface="Calibri" pitchFamily="34" charset="0"/>
                </a:rPr>
                <a:t>Obr. 1</a:t>
              </a:r>
            </a:p>
          </p:txBody>
        </p:sp>
      </p:grp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7813" y="333375"/>
            <a:ext cx="5749925" cy="6183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800" u="sng">
                <a:latin typeface="Calibri" pitchFamily="34" charset="0"/>
              </a:rPr>
              <a:t>Význam kostry:</a:t>
            </a:r>
          </a:p>
          <a:p>
            <a:pPr eaLnBrk="1" hangingPunct="1"/>
            <a:endParaRPr lang="cs-CZ" sz="4400">
              <a:latin typeface="Calibri" pitchFamily="34" charset="0"/>
            </a:endParaRPr>
          </a:p>
          <a:p>
            <a:pPr eaLnBrk="1" hangingPunct="1"/>
            <a:endParaRPr lang="cs-CZ" sz="4400">
              <a:latin typeface="Calibri" pitchFamily="34" charset="0"/>
            </a:endParaRPr>
          </a:p>
          <a:p>
            <a:pPr eaLnBrk="1" hangingPunct="1"/>
            <a:endParaRPr lang="cs-CZ" sz="4400">
              <a:latin typeface="Calibri" pitchFamily="34" charset="0"/>
            </a:endParaRPr>
          </a:p>
          <a:p>
            <a:pPr eaLnBrk="1" hangingPunct="1">
              <a:buFontTx/>
              <a:buAutoNum type="arabicPeriod"/>
            </a:pPr>
            <a:r>
              <a:rPr lang="cs-CZ" sz="4400">
                <a:latin typeface="Calibri" pitchFamily="34" charset="0"/>
              </a:rPr>
              <a:t>Opora těla</a:t>
            </a:r>
          </a:p>
          <a:p>
            <a:pPr eaLnBrk="1" hangingPunct="1">
              <a:buFontTx/>
              <a:buAutoNum type="arabicPeriod"/>
            </a:pPr>
            <a:r>
              <a:rPr lang="cs-CZ" sz="4400">
                <a:latin typeface="Calibri" pitchFamily="34" charset="0"/>
              </a:rPr>
              <a:t>Ochrana orgánů</a:t>
            </a:r>
          </a:p>
          <a:p>
            <a:pPr eaLnBrk="1" hangingPunct="1">
              <a:buFontTx/>
              <a:buAutoNum type="arabicPeriod"/>
            </a:pPr>
            <a:r>
              <a:rPr lang="cs-CZ" sz="4400">
                <a:latin typeface="Calibri" pitchFamily="34" charset="0"/>
              </a:rPr>
              <a:t>Krvetvorba</a:t>
            </a:r>
          </a:p>
          <a:p>
            <a:pPr eaLnBrk="1" hangingPunct="1">
              <a:buFontTx/>
              <a:buAutoNum type="arabicPeriod"/>
            </a:pPr>
            <a:r>
              <a:rPr lang="cs-CZ" sz="4400">
                <a:latin typeface="Calibri" pitchFamily="34" charset="0"/>
              </a:rPr>
              <a:t>Upevňují se na ni svaly</a:t>
            </a:r>
            <a:endParaRPr lang="cs-CZ" sz="4400"/>
          </a:p>
          <a:p>
            <a:pPr eaLnBrk="1" hangingPunct="1">
              <a:buFontTx/>
              <a:buAutoNum type="arabicPeriod"/>
            </a:pPr>
            <a:endParaRPr lang="cs-CZ" sz="4400"/>
          </a:p>
        </p:txBody>
      </p:sp>
      <p:sp>
        <p:nvSpPr>
          <p:cNvPr id="6" name="TextovéPole 5"/>
          <p:cNvSpPr txBox="1"/>
          <p:nvPr/>
        </p:nvSpPr>
        <p:spPr>
          <a:xfrm>
            <a:off x="107950" y="1341438"/>
            <a:ext cx="6429375" cy="156845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Jaký význam má kostra pro člověka?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Zamysli se a jmenuj významy, které tě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napadnou!</a:t>
            </a:r>
            <a:r>
              <a:rPr lang="cs-CZ" dirty="0">
                <a:latin typeface="+mn-lt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107950" y="115888"/>
            <a:ext cx="5338763" cy="640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4800" u="sng">
                <a:latin typeface="Calibri" pitchFamily="34" charset="0"/>
              </a:rPr>
              <a:t>Stavba kostry</a:t>
            </a:r>
          </a:p>
          <a:p>
            <a:pPr>
              <a:buFontTx/>
              <a:buChar char="-"/>
            </a:pPr>
            <a:r>
              <a:rPr lang="cs-CZ" sz="2800">
                <a:latin typeface="Calibri" pitchFamily="34" charset="0"/>
              </a:rPr>
              <a:t>cca 206 kostí (dospělý člověk)</a:t>
            </a:r>
          </a:p>
          <a:p>
            <a:pPr>
              <a:buFontTx/>
              <a:buChar char="-"/>
            </a:pPr>
            <a:r>
              <a:rPr lang="cs-CZ" sz="2800">
                <a:latin typeface="Calibri" pitchFamily="34" charset="0"/>
              </a:rPr>
              <a:t>14% tělesné hmotnosti</a:t>
            </a:r>
          </a:p>
          <a:p>
            <a:pPr>
              <a:buFontTx/>
              <a:buChar char="-"/>
            </a:pPr>
            <a:endParaRPr lang="cs-CZ" sz="2800">
              <a:latin typeface="Calibri" pitchFamily="34" charset="0"/>
            </a:endParaRPr>
          </a:p>
          <a:p>
            <a:r>
              <a:rPr lang="cs-CZ" sz="3000">
                <a:latin typeface="Calibri" pitchFamily="34" charset="0"/>
              </a:rPr>
              <a:t>Lidská kostra se dělí na tyto části:</a:t>
            </a:r>
          </a:p>
          <a:p>
            <a:pPr>
              <a:buFontTx/>
              <a:buAutoNum type="arabicPeriod"/>
            </a:pPr>
            <a:r>
              <a:rPr lang="cs-CZ" sz="2800">
                <a:latin typeface="Calibri" pitchFamily="34" charset="0"/>
              </a:rPr>
              <a:t>Kostra osová</a:t>
            </a:r>
          </a:p>
          <a:p>
            <a:pPr marL="971550" lvl="1" indent="-514350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páteř</a:t>
            </a:r>
          </a:p>
          <a:p>
            <a:pPr marL="971550" lvl="1" indent="-514350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hrudník</a:t>
            </a:r>
          </a:p>
          <a:p>
            <a:pPr marL="971550" lvl="1" indent="-514350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lebka</a:t>
            </a:r>
          </a:p>
          <a:p>
            <a:pPr marL="1428750" lvl="2" indent="-514350">
              <a:buFont typeface="Arial" charset="0"/>
              <a:buChar char="•"/>
            </a:pPr>
            <a:endParaRPr lang="cs-CZ" sz="2800">
              <a:latin typeface="Calibri" pitchFamily="34" charset="0"/>
            </a:endParaRPr>
          </a:p>
          <a:p>
            <a:pPr>
              <a:buFontTx/>
              <a:buAutoNum type="arabicPeriod"/>
            </a:pPr>
            <a:r>
              <a:rPr lang="cs-CZ" sz="2800">
                <a:latin typeface="Calibri" pitchFamily="34" charset="0"/>
              </a:rPr>
              <a:t>Kostra končetin</a:t>
            </a:r>
          </a:p>
          <a:p>
            <a:pPr marL="971550" lvl="1" indent="-514350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kostra horní končetiny</a:t>
            </a:r>
          </a:p>
          <a:p>
            <a:pPr marL="971550" lvl="1" indent="-514350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kostra dolní končetiny</a:t>
            </a:r>
            <a:endParaRPr lang="cs-CZ" sz="2800"/>
          </a:p>
          <a:p>
            <a:pPr marL="971550" lvl="1" indent="-514350">
              <a:buFont typeface="Arial" charset="0"/>
              <a:buChar char="•"/>
            </a:pPr>
            <a:r>
              <a:rPr lang="cs-CZ" sz="2800"/>
              <a:t>pletence</a:t>
            </a:r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4643438" y="344488"/>
            <a:ext cx="4511675" cy="6469062"/>
            <a:chOff x="4644008" y="343991"/>
            <a:chExt cx="4511426" cy="6469385"/>
          </a:xfrm>
        </p:grpSpPr>
        <p:pic>
          <p:nvPicPr>
            <p:cNvPr id="4106" name="Picture 2" descr="http://upload.wikimedia.org/wikipedia/commons/thumb/8/8b/Axial_skeleton_diagram.svg/500px-Axial_skeleton_diagram.svg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343991"/>
              <a:ext cx="4511426" cy="64693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4644008" y="6310114"/>
              <a:ext cx="742909" cy="36831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>
                  <a:latin typeface="+mn-lt"/>
                </a:rPr>
                <a:t>Obr. 2</a:t>
              </a:r>
            </a:p>
          </p:txBody>
        </p:sp>
      </p:grp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5219700" y="228600"/>
            <a:ext cx="3524250" cy="6513513"/>
            <a:chOff x="5224210" y="116631"/>
            <a:chExt cx="3524254" cy="6512823"/>
          </a:xfrm>
        </p:grpSpPr>
        <p:pic>
          <p:nvPicPr>
            <p:cNvPr id="4104" name="Picture 4" descr="http://upload.wikimedia.org/wikipedia/commons/thumb/7/7c/Appendicular_skeleton_diagram.svg/500px-Appendicular_skeleton_diagram.svg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4210" y="116631"/>
              <a:ext cx="3524254" cy="65128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105" name="TextovéPole 8"/>
            <p:cNvSpPr txBox="1">
              <a:spLocks noChangeArrowheads="1"/>
            </p:cNvSpPr>
            <p:nvPr/>
          </p:nvSpPr>
          <p:spPr bwMode="auto">
            <a:xfrm>
              <a:off x="5292080" y="6237312"/>
              <a:ext cx="743345" cy="3693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>
                  <a:latin typeface="Calibri" pitchFamily="34" charset="0"/>
                </a:rPr>
                <a:t>Obr. 3</a:t>
              </a:r>
            </a:p>
          </p:txBody>
        </p:sp>
      </p:grpSp>
      <p:sp>
        <p:nvSpPr>
          <p:cNvPr id="5" name="Ovál 4"/>
          <p:cNvSpPr/>
          <p:nvPr/>
        </p:nvSpPr>
        <p:spPr>
          <a:xfrm>
            <a:off x="6443663" y="1628775"/>
            <a:ext cx="649287" cy="352901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888038" y="1844675"/>
            <a:ext cx="1760537" cy="238760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040438" y="271463"/>
            <a:ext cx="1411287" cy="171767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11" grpId="0" animBg="1"/>
      <p:bldP spid="11" grpId="1" animBg="1"/>
      <p:bldP spid="12" grpId="0" animBg="1"/>
      <p:bldP spid="1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179388" y="211138"/>
            <a:ext cx="5813425" cy="544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800" u="sng">
                <a:latin typeface="Calibri" pitchFamily="34" charset="0"/>
              </a:rPr>
              <a:t>Spojení kostí</a:t>
            </a:r>
          </a:p>
          <a:p>
            <a:pPr>
              <a:buFontTx/>
              <a:buChar char="•"/>
            </a:pPr>
            <a:r>
              <a:rPr lang="cs-CZ" sz="2800">
                <a:latin typeface="Calibri" pitchFamily="34" charset="0"/>
              </a:rPr>
              <a:t> </a:t>
            </a:r>
            <a:r>
              <a:rPr lang="cs-CZ" sz="3000">
                <a:latin typeface="Calibri" pitchFamily="34" charset="0"/>
              </a:rPr>
              <a:t>spojení vazy (lebka)</a:t>
            </a:r>
          </a:p>
          <a:p>
            <a:pPr>
              <a:buFontTx/>
              <a:buChar char="•"/>
            </a:pPr>
            <a:endParaRPr lang="cs-CZ" sz="3000">
              <a:latin typeface="Calibri" pitchFamily="34" charset="0"/>
            </a:endParaRPr>
          </a:p>
          <a:p>
            <a:pPr>
              <a:buFontTx/>
              <a:buChar char="•"/>
            </a:pPr>
            <a:r>
              <a:rPr lang="cs-CZ" sz="3000">
                <a:latin typeface="Calibri" pitchFamily="34" charset="0"/>
              </a:rPr>
              <a:t> srůstem (pánevní kost)</a:t>
            </a:r>
          </a:p>
          <a:p>
            <a:pPr>
              <a:buFontTx/>
              <a:buChar char="•"/>
            </a:pPr>
            <a:endParaRPr lang="cs-CZ" sz="3000">
              <a:latin typeface="Calibri" pitchFamily="34" charset="0"/>
            </a:endParaRPr>
          </a:p>
          <a:p>
            <a:pPr>
              <a:buFontTx/>
              <a:buChar char="•"/>
            </a:pPr>
            <a:r>
              <a:rPr lang="cs-CZ" sz="3000">
                <a:latin typeface="Calibri" pitchFamily="34" charset="0"/>
              </a:rPr>
              <a:t>chrupavkou (žebra)</a:t>
            </a:r>
          </a:p>
          <a:p>
            <a:pPr>
              <a:buFontTx/>
              <a:buChar char="•"/>
            </a:pPr>
            <a:endParaRPr lang="cs-CZ" sz="3000">
              <a:latin typeface="Calibri" pitchFamily="34" charset="0"/>
            </a:endParaRPr>
          </a:p>
          <a:p>
            <a:pPr>
              <a:buFontTx/>
              <a:buChar char="•"/>
            </a:pPr>
            <a:r>
              <a:rPr lang="cs-CZ" sz="3000">
                <a:latin typeface="Calibri" pitchFamily="34" charset="0"/>
              </a:rPr>
              <a:t> kloubem (koleno, loket, rameno…)</a:t>
            </a:r>
          </a:p>
          <a:p>
            <a:pPr>
              <a:buFontTx/>
              <a:buChar char="•"/>
            </a:pPr>
            <a:endParaRPr lang="cs-CZ" sz="3000">
              <a:latin typeface="Calibri" pitchFamily="34" charset="0"/>
            </a:endParaRPr>
          </a:p>
          <a:p>
            <a:pPr>
              <a:buFontTx/>
              <a:buChar char="•"/>
            </a:pPr>
            <a:r>
              <a:rPr lang="cs-CZ" sz="3000">
                <a:latin typeface="Calibri" pitchFamily="34" charset="0"/>
              </a:rPr>
              <a:t> vklínění (zuby)</a:t>
            </a:r>
          </a:p>
          <a:p>
            <a:pPr>
              <a:buFontTx/>
              <a:buChar char="•"/>
            </a:pPr>
            <a:endParaRPr lang="cs-CZ" sz="3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1019175" y="4868863"/>
            <a:ext cx="7080250" cy="1574800"/>
            <a:chOff x="1019958" y="4868863"/>
            <a:chExt cx="7079467" cy="1574800"/>
          </a:xfrm>
        </p:grpSpPr>
        <p:pic>
          <p:nvPicPr>
            <p:cNvPr id="6165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2988" y="4868863"/>
              <a:ext cx="7056437" cy="157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166" name="TextovéPole 6"/>
            <p:cNvSpPr txBox="1">
              <a:spLocks noChangeArrowheads="1"/>
            </p:cNvSpPr>
            <p:nvPr/>
          </p:nvSpPr>
          <p:spPr bwMode="auto">
            <a:xfrm>
              <a:off x="1019958" y="6115715"/>
              <a:ext cx="671722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1400"/>
                <a:t>Obr. 5</a:t>
              </a:r>
            </a:p>
          </p:txBody>
        </p:sp>
      </p:grp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179388" y="211138"/>
            <a:ext cx="8228012" cy="3786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342900" indent="-342900"/>
            <a:r>
              <a:rPr lang="cs-CZ" sz="4800" u="sng">
                <a:latin typeface="Calibri" pitchFamily="34" charset="0"/>
              </a:rPr>
              <a:t>Tvary kostí</a:t>
            </a:r>
          </a:p>
          <a:p>
            <a:pPr marL="342900" indent="-342900"/>
            <a:endParaRPr lang="cs-CZ" sz="32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sz="3200">
                <a:latin typeface="Calibri" pitchFamily="34" charset="0"/>
              </a:rPr>
              <a:t>Dlouhé kosti (např. stehenní kost, pažní kost…)</a:t>
            </a:r>
          </a:p>
          <a:p>
            <a:pPr marL="342900" indent="-342900">
              <a:buFontTx/>
              <a:buAutoNum type="arabicPeriod"/>
            </a:pPr>
            <a:endParaRPr lang="cs-CZ" sz="32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sz="3200">
                <a:latin typeface="Calibri" pitchFamily="34" charset="0"/>
              </a:rPr>
              <a:t>Krátké kosti (např. obratle)</a:t>
            </a:r>
          </a:p>
          <a:p>
            <a:pPr marL="342900" indent="-342900">
              <a:buFontTx/>
              <a:buAutoNum type="arabicPeriod"/>
            </a:pPr>
            <a:endParaRPr lang="cs-CZ" sz="32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sz="3200">
                <a:latin typeface="Calibri" pitchFamily="34" charset="0"/>
              </a:rPr>
              <a:t>Ploché kosti </a:t>
            </a:r>
            <a:r>
              <a:rPr lang="cs-CZ" sz="2800">
                <a:latin typeface="Calibri" pitchFamily="34" charset="0"/>
              </a:rPr>
              <a:t>(lopatka, žebra..)</a:t>
            </a:r>
            <a:endParaRPr lang="cs-CZ" sz="3200">
              <a:latin typeface="Calibri" pitchFamily="34" charset="0"/>
            </a:endParaRPr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2122488" y="3644900"/>
            <a:ext cx="4537075" cy="2232025"/>
            <a:chOff x="2919413" y="1635919"/>
            <a:chExt cx="4537075" cy="2232025"/>
          </a:xfrm>
        </p:grpSpPr>
        <p:grpSp>
          <p:nvGrpSpPr>
            <p:cNvPr id="6159" name="Group 12"/>
            <p:cNvGrpSpPr>
              <a:grpSpLocks/>
            </p:cNvGrpSpPr>
            <p:nvPr/>
          </p:nvGrpSpPr>
          <p:grpSpPr bwMode="auto">
            <a:xfrm>
              <a:off x="2919413" y="2283619"/>
              <a:ext cx="4537075" cy="1584325"/>
              <a:chOff x="1383" y="2659"/>
              <a:chExt cx="2858" cy="998"/>
            </a:xfrm>
          </p:grpSpPr>
          <p:sp>
            <p:nvSpPr>
              <p:cNvPr id="6161" name="Line 7"/>
              <p:cNvSpPr>
                <a:spLocks noChangeShapeType="1"/>
              </p:cNvSpPr>
              <p:nvPr/>
            </p:nvSpPr>
            <p:spPr bwMode="auto">
              <a:xfrm>
                <a:off x="1383" y="3067"/>
                <a:ext cx="2858" cy="0"/>
              </a:xfrm>
              <a:prstGeom prst="line">
                <a:avLst/>
              </a:prstGeom>
              <a:noFill/>
              <a:ln w="88900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2" name="Line 8"/>
              <p:cNvSpPr>
                <a:spLocks noChangeShapeType="1"/>
              </p:cNvSpPr>
              <p:nvPr/>
            </p:nvSpPr>
            <p:spPr bwMode="auto">
              <a:xfrm flipV="1">
                <a:off x="1429" y="3068"/>
                <a:ext cx="0" cy="589"/>
              </a:xfrm>
              <a:prstGeom prst="line">
                <a:avLst/>
              </a:prstGeom>
              <a:noFill/>
              <a:ln w="88900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3" name="Line 9"/>
              <p:cNvSpPr>
                <a:spLocks noChangeShapeType="1"/>
              </p:cNvSpPr>
              <p:nvPr/>
            </p:nvSpPr>
            <p:spPr bwMode="auto">
              <a:xfrm flipV="1">
                <a:off x="4241" y="3022"/>
                <a:ext cx="0" cy="589"/>
              </a:xfrm>
              <a:prstGeom prst="line">
                <a:avLst/>
              </a:prstGeom>
              <a:noFill/>
              <a:ln w="88900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164" name="Line 10"/>
              <p:cNvSpPr>
                <a:spLocks noChangeShapeType="1"/>
              </p:cNvSpPr>
              <p:nvPr/>
            </p:nvSpPr>
            <p:spPr bwMode="auto">
              <a:xfrm flipV="1">
                <a:off x="2744" y="2659"/>
                <a:ext cx="0" cy="408"/>
              </a:xfrm>
              <a:prstGeom prst="line">
                <a:avLst/>
              </a:prstGeom>
              <a:noFill/>
              <a:ln w="88900">
                <a:solidFill>
                  <a:srgbClr val="FF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6160" name="Rectangle 11"/>
            <p:cNvSpPr>
              <a:spLocks noChangeArrowheads="1"/>
            </p:cNvSpPr>
            <p:nvPr/>
          </p:nvSpPr>
          <p:spPr bwMode="auto">
            <a:xfrm>
              <a:off x="4432301" y="1635919"/>
              <a:ext cx="1479550" cy="588963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342900" indent="-342900"/>
              <a:r>
                <a:rPr lang="cs-CZ" sz="3200"/>
                <a:t>diafýza</a:t>
              </a:r>
            </a:p>
          </p:txBody>
        </p:sp>
      </p:grpSp>
      <p:sp>
        <p:nvSpPr>
          <p:cNvPr id="18446" name="Oval 14"/>
          <p:cNvSpPr>
            <a:spLocks noChangeArrowheads="1"/>
          </p:cNvSpPr>
          <p:nvPr/>
        </p:nvSpPr>
        <p:spPr bwMode="auto">
          <a:xfrm>
            <a:off x="971550" y="5084763"/>
            <a:ext cx="1368425" cy="1368425"/>
          </a:xfrm>
          <a:prstGeom prst="ellipse">
            <a:avLst/>
          </a:prstGeom>
          <a:noFill/>
          <a:ln w="69850">
            <a:solidFill>
              <a:srgbClr val="008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447" name="Oval 15"/>
          <p:cNvSpPr>
            <a:spLocks noChangeArrowheads="1"/>
          </p:cNvSpPr>
          <p:nvPr/>
        </p:nvSpPr>
        <p:spPr bwMode="auto">
          <a:xfrm>
            <a:off x="6516688" y="4868863"/>
            <a:ext cx="1727200" cy="1655762"/>
          </a:xfrm>
          <a:prstGeom prst="ellipse">
            <a:avLst/>
          </a:prstGeom>
          <a:noFill/>
          <a:ln w="69850">
            <a:solidFill>
              <a:srgbClr val="008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448" name="Text Box 16"/>
          <p:cNvSpPr txBox="1">
            <a:spLocks noChangeArrowheads="1"/>
          </p:cNvSpPr>
          <p:nvPr/>
        </p:nvSpPr>
        <p:spPr bwMode="auto">
          <a:xfrm>
            <a:off x="6877050" y="4005263"/>
            <a:ext cx="14700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200"/>
              <a:t>epifýza</a:t>
            </a:r>
          </a:p>
        </p:txBody>
      </p:sp>
      <p:sp>
        <p:nvSpPr>
          <p:cNvPr id="18449" name="Text Box 17"/>
          <p:cNvSpPr txBox="1">
            <a:spLocks noChangeArrowheads="1"/>
          </p:cNvSpPr>
          <p:nvPr/>
        </p:nvSpPr>
        <p:spPr bwMode="auto">
          <a:xfrm>
            <a:off x="755650" y="4149725"/>
            <a:ext cx="14700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200"/>
              <a:t>epifýza</a:t>
            </a: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3524250" y="3308350"/>
            <a:ext cx="5440363" cy="3454400"/>
            <a:chOff x="5076056" y="704850"/>
            <a:chExt cx="5439545" cy="3454683"/>
          </a:xfrm>
        </p:grpSpPr>
        <p:pic>
          <p:nvPicPr>
            <p:cNvPr id="6157" name="Picture 19" descr="Soubor:Brustwirbel oben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14926" y="704850"/>
              <a:ext cx="5400675" cy="3444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158" name="TextovéPole 4"/>
            <p:cNvSpPr txBox="1">
              <a:spLocks noChangeArrowheads="1"/>
            </p:cNvSpPr>
            <p:nvPr/>
          </p:nvSpPr>
          <p:spPr bwMode="auto">
            <a:xfrm>
              <a:off x="5076056" y="3851756"/>
              <a:ext cx="671722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1400"/>
                <a:t>Obr. 4</a:t>
              </a:r>
            </a:p>
          </p:txBody>
        </p:sp>
      </p:grp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5264150" y="2147888"/>
            <a:ext cx="3700463" cy="4656137"/>
            <a:chOff x="7596336" y="2239906"/>
            <a:chExt cx="3701064" cy="4654770"/>
          </a:xfrm>
        </p:grpSpPr>
        <p:pic>
          <p:nvPicPr>
            <p:cNvPr id="6155" name="Picture 17" descr="Soubor:Scapula ant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27596" y="2239906"/>
              <a:ext cx="3669804" cy="46180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156" name="TextovéPole 2"/>
            <p:cNvSpPr txBox="1">
              <a:spLocks noChangeArrowheads="1"/>
            </p:cNvSpPr>
            <p:nvPr/>
          </p:nvSpPr>
          <p:spPr bwMode="auto">
            <a:xfrm>
              <a:off x="7596336" y="6525344"/>
              <a:ext cx="81310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/>
                <a:t>Obr. 3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84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84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6" grpId="0" animBg="1"/>
      <p:bldP spid="18446" grpId="1" animBg="1"/>
      <p:bldP spid="18447" grpId="0" animBg="1"/>
      <p:bldP spid="18447" grpId="1" animBg="1"/>
      <p:bldP spid="18448" grpId="0"/>
      <p:bldP spid="18448" grpId="1"/>
      <p:bldP spid="18449" grpId="0"/>
      <p:bldP spid="18449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950" y="149225"/>
            <a:ext cx="8909050" cy="44021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defRPr/>
            </a:pPr>
            <a:r>
              <a:rPr lang="cs-CZ" sz="4800" u="sng" dirty="0">
                <a:latin typeface="Calibri" pitchFamily="34" charset="0"/>
              </a:rPr>
              <a:t>Kloub</a:t>
            </a:r>
          </a:p>
          <a:p>
            <a:pPr marL="457200" indent="-457200">
              <a:buFontTx/>
              <a:buChar char="-"/>
              <a:defRPr/>
            </a:pPr>
            <a:r>
              <a:rPr lang="cs-CZ" sz="3200" dirty="0">
                <a:latin typeface="Calibri" pitchFamily="34" charset="0"/>
              </a:rPr>
              <a:t>pohyblivé spojení kostí</a:t>
            </a:r>
          </a:p>
          <a:p>
            <a:pPr marL="457200" indent="-457200">
              <a:buFontTx/>
              <a:buChar char="-"/>
              <a:defRPr/>
            </a:pPr>
            <a:endParaRPr lang="cs-CZ" sz="3200" dirty="0">
              <a:latin typeface="Calibri" pitchFamily="34" charset="0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3200" dirty="0">
                <a:latin typeface="Calibri" pitchFamily="34" charset="0"/>
              </a:rPr>
              <a:t>jednoduchý kloub: spojení dvou kostí </a:t>
            </a:r>
            <a:r>
              <a:rPr lang="cs-CZ" sz="2400" dirty="0">
                <a:latin typeface="Calibri" pitchFamily="34" charset="0"/>
              </a:rPr>
              <a:t>(ramenní kloub)</a:t>
            </a:r>
          </a:p>
          <a:p>
            <a:pPr marL="457200" indent="-457200">
              <a:buFontTx/>
              <a:buChar char="-"/>
              <a:defRPr/>
            </a:pPr>
            <a:endParaRPr lang="cs-CZ" sz="2400" dirty="0">
              <a:latin typeface="Calibri" pitchFamily="34" charset="0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3200" dirty="0">
                <a:latin typeface="Calibri" pitchFamily="34" charset="0"/>
              </a:rPr>
              <a:t>složený kloub: více než dvě kosti</a:t>
            </a:r>
            <a:r>
              <a:rPr lang="cs-CZ" sz="2400" dirty="0">
                <a:latin typeface="Calibri" pitchFamily="34" charset="0"/>
              </a:rPr>
              <a:t> (zápěstí)</a:t>
            </a:r>
          </a:p>
          <a:p>
            <a:pPr marL="457200" indent="-457200">
              <a:buFontTx/>
              <a:buChar char="-"/>
              <a:defRPr/>
            </a:pPr>
            <a:endParaRPr lang="cs-CZ" sz="3200" dirty="0">
              <a:latin typeface="Calibri" pitchFamily="34" charset="0"/>
            </a:endParaRPr>
          </a:p>
          <a:p>
            <a:pPr marL="342900" indent="-342900">
              <a:defRPr/>
            </a:pPr>
            <a:endParaRPr lang="cs-CZ" sz="4800" u="sng" dirty="0">
              <a:latin typeface="Calibri" pitchFamily="34" charset="0"/>
            </a:endParaRP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623888" y="1370013"/>
            <a:ext cx="4313237" cy="5083175"/>
            <a:chOff x="4116302" y="2060848"/>
            <a:chExt cx="3109750" cy="3456384"/>
          </a:xfrm>
        </p:grpSpPr>
        <p:pic>
          <p:nvPicPr>
            <p:cNvPr id="7184" name="Picture 2" descr="http://upload.wikimedia.org/wikipedia/commons/f/fc/Illu_synovial_joint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2060848"/>
              <a:ext cx="3086100" cy="34290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185" name="TextovéPole 8"/>
            <p:cNvSpPr txBox="1">
              <a:spLocks noChangeArrowheads="1"/>
            </p:cNvSpPr>
            <p:nvPr/>
          </p:nvSpPr>
          <p:spPr bwMode="auto">
            <a:xfrm>
              <a:off x="4116302" y="5209455"/>
              <a:ext cx="671722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1400"/>
                <a:t>Obr. 6</a:t>
              </a:r>
            </a:p>
          </p:txBody>
        </p:sp>
      </p:grp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746750" y="2447925"/>
            <a:ext cx="21240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/>
              <a:t>kloubní maz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397500" y="5484813"/>
            <a:ext cx="24050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/>
              <a:t>kloubní jamka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03275" y="1773238"/>
            <a:ext cx="1844675" cy="52387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/>
              <a:t>chrupavka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746750" y="4006850"/>
            <a:ext cx="274637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/>
              <a:t>kloubní pouzdro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187450" y="5157788"/>
            <a:ext cx="923925" cy="52387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/>
              <a:t>vazy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492750" y="1108075"/>
            <a:ext cx="2565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/>
              <a:t>kloubní hlavice</a:t>
            </a:r>
          </a:p>
        </p:txBody>
      </p:sp>
      <p:cxnSp>
        <p:nvCxnSpPr>
          <p:cNvPr id="16" name="Přímá spojnice se šipkou 15"/>
          <p:cNvCxnSpPr/>
          <p:nvPr/>
        </p:nvCxnSpPr>
        <p:spPr>
          <a:xfrm flipH="1" flipV="1">
            <a:off x="3779838" y="4173538"/>
            <a:ext cx="1512887" cy="150812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3779838" y="1466850"/>
            <a:ext cx="1631950" cy="153193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411413" y="2349500"/>
            <a:ext cx="1008062" cy="103981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187575" y="4113213"/>
            <a:ext cx="750888" cy="118268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0" idx="1"/>
          </p:cNvCxnSpPr>
          <p:nvPr/>
        </p:nvCxnSpPr>
        <p:spPr>
          <a:xfrm flipH="1">
            <a:off x="4356100" y="2709863"/>
            <a:ext cx="1390650" cy="102711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4600575" y="3919538"/>
            <a:ext cx="1146175" cy="30797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 animBg="1"/>
      <p:bldP spid="13" grpId="0"/>
      <p:bldP spid="14" grpId="0" animBg="1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73038" y="188913"/>
            <a:ext cx="6415087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Char char="-"/>
            </a:pPr>
            <a:r>
              <a:rPr lang="cs-CZ" sz="3200"/>
              <a:t>chrupavka: tuhá, ale pružná tkáň</a:t>
            </a:r>
          </a:p>
          <a:p>
            <a:pPr lvl="3" eaLnBrk="1" hangingPunct="1"/>
            <a:r>
              <a:rPr lang="cs-CZ" sz="3200"/>
              <a:t>         chrání konce kloubů</a:t>
            </a:r>
          </a:p>
          <a:p>
            <a:pPr lvl="3" eaLnBrk="1" hangingPunct="1"/>
            <a:endParaRPr lang="cs-CZ" sz="3200"/>
          </a:p>
          <a:p>
            <a:pPr eaLnBrk="1" hangingPunct="1">
              <a:buFontTx/>
              <a:buChar char="-"/>
            </a:pPr>
            <a:r>
              <a:rPr lang="cs-CZ" sz="3200"/>
              <a:t>kloubní pouzdro: uzavírá kloub</a:t>
            </a:r>
          </a:p>
          <a:p>
            <a:pPr eaLnBrk="1" hangingPunct="1">
              <a:buFontTx/>
              <a:buChar char="-"/>
            </a:pPr>
            <a:endParaRPr lang="cs-CZ" sz="3200"/>
          </a:p>
          <a:p>
            <a:pPr eaLnBrk="1" hangingPunct="1">
              <a:buFontTx/>
              <a:buChar char="-"/>
            </a:pPr>
            <a:r>
              <a:rPr lang="cs-CZ" sz="3200"/>
              <a:t>vazy: zesilují pouzdro</a:t>
            </a:r>
          </a:p>
          <a:p>
            <a:pPr eaLnBrk="1" hangingPunct="1">
              <a:buFontTx/>
              <a:buChar char="-"/>
            </a:pPr>
            <a:endParaRPr lang="cs-CZ" sz="3200"/>
          </a:p>
          <a:p>
            <a:pPr eaLnBrk="1" hangingPunct="1">
              <a:buFontTx/>
              <a:buChar char="-"/>
            </a:pPr>
            <a:r>
              <a:rPr lang="cs-CZ" sz="3200"/>
              <a:t>kloubní maz: zmírňuje tření</a:t>
            </a: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2771775" y="2033588"/>
            <a:ext cx="6264275" cy="4824412"/>
            <a:chOff x="5055036" y="3861048"/>
            <a:chExt cx="3707195" cy="2817604"/>
          </a:xfrm>
        </p:grpSpPr>
        <p:pic>
          <p:nvPicPr>
            <p:cNvPr id="8199" name="Obrázek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3861048"/>
              <a:ext cx="3686175" cy="2781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200" name="TextovéPole 3"/>
            <p:cNvSpPr txBox="1">
              <a:spLocks noChangeArrowheads="1"/>
            </p:cNvSpPr>
            <p:nvPr/>
          </p:nvSpPr>
          <p:spPr bwMode="auto">
            <a:xfrm>
              <a:off x="5055036" y="6309320"/>
              <a:ext cx="81310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/>
                <a:t>Obr. 7</a:t>
              </a:r>
            </a:p>
          </p:txBody>
        </p:sp>
      </p:grp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4284663" y="2263775"/>
            <a:ext cx="4175125" cy="4473575"/>
            <a:chOff x="4283968" y="2263179"/>
            <a:chExt cx="4176464" cy="4474783"/>
          </a:xfrm>
        </p:grpSpPr>
        <p:pic>
          <p:nvPicPr>
            <p:cNvPr id="8197" name="Picture 2" descr="File:Gray342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3968" y="2263179"/>
              <a:ext cx="4176464" cy="4474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198" name="TextovéPole 5"/>
            <p:cNvSpPr txBox="1">
              <a:spLocks noChangeArrowheads="1"/>
            </p:cNvSpPr>
            <p:nvPr/>
          </p:nvSpPr>
          <p:spPr bwMode="auto">
            <a:xfrm>
              <a:off x="7732614" y="6387910"/>
              <a:ext cx="671722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1400"/>
                <a:t>Obr. 8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1"/>
          <p:cNvSpPr>
            <a:spLocks noChangeArrowheads="1"/>
          </p:cNvSpPr>
          <p:nvPr/>
        </p:nvSpPr>
        <p:spPr bwMode="auto">
          <a:xfrm>
            <a:off x="250825" y="260350"/>
            <a:ext cx="315436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marL="342900" indent="-342900"/>
            <a:r>
              <a:rPr lang="cs-CZ" sz="4800" u="sng">
                <a:latin typeface="Calibri" pitchFamily="34" charset="0"/>
              </a:rPr>
              <a:t>Stavba kosti</a:t>
            </a:r>
          </a:p>
        </p:txBody>
      </p:sp>
      <p:grpSp>
        <p:nvGrpSpPr>
          <p:cNvPr id="9219" name="Skupina 3"/>
          <p:cNvGrpSpPr>
            <a:grpSpLocks/>
          </p:cNvGrpSpPr>
          <p:nvPr/>
        </p:nvGrpSpPr>
        <p:grpSpPr bwMode="auto">
          <a:xfrm>
            <a:off x="276225" y="1628775"/>
            <a:ext cx="3600450" cy="4800600"/>
            <a:chOff x="2555776" y="1412776"/>
            <a:chExt cx="3600400" cy="4800533"/>
          </a:xfrm>
        </p:grpSpPr>
        <p:pic>
          <p:nvPicPr>
            <p:cNvPr id="9226" name="Picture 2" descr="http://upload.wikimedia.org/wikipedia/commons/9/94/Illu_long_bon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55776" y="1412776"/>
              <a:ext cx="3600400" cy="48005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27" name="TextovéPole 2"/>
            <p:cNvSpPr txBox="1">
              <a:spLocks noChangeArrowheads="1"/>
            </p:cNvSpPr>
            <p:nvPr/>
          </p:nvSpPr>
          <p:spPr bwMode="auto">
            <a:xfrm>
              <a:off x="5551972" y="5924381"/>
              <a:ext cx="60420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1200"/>
                <a:t>Obr. 9</a:t>
              </a:r>
            </a:p>
          </p:txBody>
        </p:sp>
      </p:grpSp>
      <p:cxnSp>
        <p:nvCxnSpPr>
          <p:cNvPr id="6" name="Přímá spojnice se šipkou 5"/>
          <p:cNvCxnSpPr/>
          <p:nvPr/>
        </p:nvCxnSpPr>
        <p:spPr>
          <a:xfrm flipH="1" flipV="1">
            <a:off x="1828800" y="3933825"/>
            <a:ext cx="2743200" cy="172720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1828800" y="2133600"/>
            <a:ext cx="2598738" cy="50323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1697038" y="3573463"/>
            <a:ext cx="2946400" cy="36036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530725" y="1439863"/>
            <a:ext cx="3641725" cy="138588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u="sng" dirty="0"/>
              <a:t>Kostní tkáň houbovitá</a:t>
            </a:r>
          </a:p>
          <a:p>
            <a:pPr marL="457200" indent="-457200">
              <a:buFontTx/>
              <a:buChar char="-"/>
              <a:defRPr/>
            </a:pPr>
            <a:r>
              <a:rPr lang="cs-CZ" sz="2800" dirty="0"/>
              <a:t>hlavice kostí</a:t>
            </a:r>
          </a:p>
          <a:p>
            <a:pPr marL="457200" indent="-457200">
              <a:buFontTx/>
              <a:buChar char="-"/>
              <a:defRPr/>
            </a:pPr>
            <a:r>
              <a:rPr lang="cs-CZ" sz="2800" dirty="0"/>
              <a:t>pevná, ale pružná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716463" y="3197225"/>
            <a:ext cx="2622550" cy="18161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u="sng" dirty="0"/>
              <a:t>Kostní dřeň</a:t>
            </a:r>
          </a:p>
          <a:p>
            <a:pPr marL="457200" indent="-457200">
              <a:buFontTx/>
              <a:buChar char="-"/>
              <a:defRPr/>
            </a:pPr>
            <a:r>
              <a:rPr lang="cs-CZ" sz="2800" dirty="0"/>
              <a:t>„morek“</a:t>
            </a:r>
          </a:p>
          <a:p>
            <a:pPr marL="457200" indent="-457200">
              <a:buFontTx/>
              <a:buChar char="-"/>
              <a:defRPr/>
            </a:pPr>
            <a:r>
              <a:rPr lang="cs-CZ" sz="2800" dirty="0"/>
              <a:t>vnitřek kostí</a:t>
            </a:r>
          </a:p>
          <a:p>
            <a:pPr marL="457200" indent="-457200">
              <a:buFontTx/>
              <a:buChar char="-"/>
              <a:defRPr/>
            </a:pPr>
            <a:r>
              <a:rPr lang="cs-CZ" sz="2800" dirty="0"/>
              <a:t>tvorba krve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643438" y="5211763"/>
            <a:ext cx="3740150" cy="138588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u="sng" dirty="0"/>
              <a:t>Kostní tkáň kompaktní</a:t>
            </a:r>
          </a:p>
          <a:p>
            <a:pPr marL="457200" indent="-457200">
              <a:buFontTx/>
              <a:buChar char="-"/>
              <a:defRPr/>
            </a:pPr>
            <a:r>
              <a:rPr lang="cs-CZ" sz="2800" dirty="0"/>
              <a:t>tělo kostí</a:t>
            </a:r>
          </a:p>
          <a:p>
            <a:pPr marL="457200" indent="-457200">
              <a:buFontTx/>
              <a:buChar char="-"/>
              <a:defRPr/>
            </a:pPr>
            <a:r>
              <a:rPr lang="cs-CZ" sz="2800" dirty="0"/>
              <a:t>tvrdá (Ca, P, Mg)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4962525" y="3041650"/>
            <a:ext cx="4073525" cy="3771900"/>
            <a:chOff x="4355976" y="2447376"/>
            <a:chExt cx="4578499" cy="4238827"/>
          </a:xfrm>
        </p:grpSpPr>
        <p:pic>
          <p:nvPicPr>
            <p:cNvPr id="10250" name="Picture 2" descr="File:Caput femoris cortex medulla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2447376"/>
              <a:ext cx="4578499" cy="42388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251" name="TextovéPole 1"/>
            <p:cNvSpPr txBox="1">
              <a:spLocks noChangeArrowheads="1"/>
            </p:cNvSpPr>
            <p:nvPr/>
          </p:nvSpPr>
          <p:spPr bwMode="auto">
            <a:xfrm>
              <a:off x="4355976" y="6363652"/>
              <a:ext cx="771109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1400"/>
                <a:t>Obr. 10</a:t>
              </a:r>
            </a:p>
          </p:txBody>
        </p:sp>
      </p:grp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34925" y="57150"/>
            <a:ext cx="4968875" cy="2887663"/>
            <a:chOff x="35496" y="57150"/>
            <a:chExt cx="4968552" cy="2887539"/>
          </a:xfrm>
        </p:grpSpPr>
        <p:pic>
          <p:nvPicPr>
            <p:cNvPr id="10248" name="Picture 4" descr="File:Illu compact spongy bone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048" y="57150"/>
              <a:ext cx="4953000" cy="2857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249" name="TextovéPole 3"/>
            <p:cNvSpPr txBox="1">
              <a:spLocks noChangeArrowheads="1"/>
            </p:cNvSpPr>
            <p:nvPr/>
          </p:nvSpPr>
          <p:spPr bwMode="auto">
            <a:xfrm>
              <a:off x="35496" y="2636912"/>
              <a:ext cx="757772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1400"/>
                <a:t>Obr. 11</a:t>
              </a: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07950" y="5708650"/>
            <a:ext cx="4757738" cy="9540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/>
              <a:t>Odkrytá kostní tkáň v hlavici </a:t>
            </a:r>
          </a:p>
          <a:p>
            <a:pPr>
              <a:defRPr/>
            </a:pPr>
            <a:r>
              <a:rPr lang="cs-CZ" sz="2800" dirty="0"/>
              <a:t>stehenní kosti.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714875" y="87313"/>
            <a:ext cx="4321175" cy="13843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/>
              <a:t>Kost je prokrvena cévami,</a:t>
            </a:r>
          </a:p>
          <a:p>
            <a:pPr>
              <a:defRPr/>
            </a:pPr>
            <a:r>
              <a:rPr lang="cs-CZ" sz="2800" dirty="0"/>
              <a:t>kterými jsou do kosti </a:t>
            </a:r>
          </a:p>
          <a:p>
            <a:pPr>
              <a:defRPr/>
            </a:pPr>
            <a:r>
              <a:rPr lang="cs-CZ" sz="2800" dirty="0"/>
              <a:t>dopravovány živiny.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81013" y="3557588"/>
            <a:ext cx="4238625" cy="5842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/>
              <a:t>Houbovitá kostní tkáň.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779963" y="3860800"/>
            <a:ext cx="1651000" cy="658813"/>
          </a:xfrm>
          <a:prstGeom prst="straightConnector1">
            <a:avLst/>
          </a:prstGeom>
          <a:ln w="1016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250825" y="260350"/>
            <a:ext cx="2805113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marL="342900" indent="-342900"/>
            <a:r>
              <a:rPr lang="cs-CZ" sz="4800" u="sng">
                <a:latin typeface="Calibri" pitchFamily="34" charset="0"/>
              </a:rPr>
              <a:t>Vznik kosti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1463" y="1109663"/>
            <a:ext cx="7885112" cy="30464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Char char="-"/>
              <a:defRPr/>
            </a:pPr>
            <a:r>
              <a:rPr lang="cs-CZ" sz="3200" dirty="0"/>
              <a:t>kost vzniká z </a:t>
            </a:r>
            <a:r>
              <a:rPr lang="cs-CZ" sz="3200" b="1" i="1" dirty="0">
                <a:solidFill>
                  <a:srgbClr val="FF0000"/>
                </a:solidFill>
              </a:rPr>
              <a:t>chrupavky</a:t>
            </a:r>
            <a:r>
              <a:rPr lang="cs-CZ" sz="3200" dirty="0"/>
              <a:t> nebo z </a:t>
            </a:r>
            <a:r>
              <a:rPr lang="cs-CZ" sz="3200" b="1" i="1" dirty="0">
                <a:solidFill>
                  <a:srgbClr val="FF0000"/>
                </a:solidFill>
              </a:rPr>
              <a:t>vaziva</a:t>
            </a:r>
          </a:p>
          <a:p>
            <a:pPr marL="457200" indent="-457200">
              <a:buFontTx/>
              <a:buChar char="-"/>
              <a:defRPr/>
            </a:pPr>
            <a:endParaRPr lang="cs-CZ" sz="3200" dirty="0"/>
          </a:p>
          <a:p>
            <a:pPr marL="457200" indent="-457200">
              <a:buFontTx/>
              <a:buChar char="-"/>
              <a:defRPr/>
            </a:pPr>
            <a:r>
              <a:rPr lang="cs-CZ" sz="3200" dirty="0"/>
              <a:t>proces vzniku = </a:t>
            </a:r>
            <a:r>
              <a:rPr lang="cs-CZ" sz="3200" b="1" i="1" dirty="0">
                <a:solidFill>
                  <a:srgbClr val="FF0000"/>
                </a:solidFill>
              </a:rPr>
              <a:t>kostnatění</a:t>
            </a:r>
            <a:r>
              <a:rPr lang="cs-CZ" sz="3200" dirty="0"/>
              <a:t> (</a:t>
            </a:r>
            <a:r>
              <a:rPr lang="cs-CZ" sz="3200" i="1" dirty="0"/>
              <a:t>osifikace</a:t>
            </a:r>
            <a:r>
              <a:rPr lang="cs-CZ" sz="3200" dirty="0"/>
              <a:t>)</a:t>
            </a:r>
          </a:p>
          <a:p>
            <a:pPr marL="457200" indent="-457200">
              <a:buFontTx/>
              <a:buChar char="-"/>
              <a:defRPr/>
            </a:pPr>
            <a:endParaRPr lang="cs-CZ" sz="3200" dirty="0"/>
          </a:p>
          <a:p>
            <a:pPr marL="457200" indent="-457200">
              <a:buFontTx/>
              <a:buChar char="-"/>
              <a:defRPr/>
            </a:pPr>
            <a:r>
              <a:rPr lang="cs-CZ" sz="3200" dirty="0"/>
              <a:t>kostnatění probíhá i po narození (lebka)</a:t>
            </a:r>
          </a:p>
          <a:p>
            <a:pPr>
              <a:defRPr/>
            </a:pP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950" y="115888"/>
            <a:ext cx="9128125" cy="2492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Zdroje obrázků: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00" dirty="0">
                <a:latin typeface="+mn-lt"/>
              </a:rPr>
              <a:t>Obr. 1: HÄGGSTRÖM, </a:t>
            </a:r>
            <a:r>
              <a:rPr lang="cs-CZ" sz="1100" dirty="0" err="1">
                <a:latin typeface="+mn-lt"/>
              </a:rPr>
              <a:t>Mikael</a:t>
            </a:r>
            <a:r>
              <a:rPr lang="cs-CZ" sz="1100" dirty="0">
                <a:latin typeface="+mn-lt"/>
              </a:rPr>
              <a:t>. </a:t>
            </a:r>
            <a:r>
              <a:rPr lang="cs-CZ" sz="1100" i="1" dirty="0">
                <a:latin typeface="+mn-lt"/>
              </a:rPr>
              <a:t>Wikipedia.org</a:t>
            </a:r>
            <a:r>
              <a:rPr lang="cs-CZ" sz="1100" dirty="0">
                <a:latin typeface="+mn-lt"/>
              </a:rPr>
              <a:t> [online]. [cit. </a:t>
            </a:r>
            <a:r>
              <a:rPr lang="cs-CZ" sz="1100" dirty="0" smtClean="0">
                <a:latin typeface="+mn-lt"/>
              </a:rPr>
              <a:t>29.1.2013</a:t>
            </a:r>
            <a:r>
              <a:rPr lang="cs-CZ" sz="1100" dirty="0">
                <a:latin typeface="+mn-lt"/>
              </a:rPr>
              <a:t>]. Dostupný na WWW: </a:t>
            </a:r>
            <a:r>
              <a:rPr lang="cs-CZ" sz="1100" dirty="0">
                <a:latin typeface="+mn-lt"/>
                <a:hlinkClick r:id="rId2"/>
              </a:rPr>
              <a:t>http://en.wikipedia.org/wiki/File:Skeleton2.jpg</a:t>
            </a:r>
            <a:endParaRPr lang="cs-CZ" sz="1100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>
                <a:latin typeface="+mn-lt"/>
              </a:rPr>
              <a:t>Obr. 2: VILLARREAL, Mariana </a:t>
            </a:r>
            <a:r>
              <a:rPr lang="cs-CZ" sz="1050" dirty="0" err="1">
                <a:latin typeface="+mn-lt"/>
              </a:rPr>
              <a:t>Ruiz</a:t>
            </a:r>
            <a:r>
              <a:rPr lang="cs-CZ" sz="1050" dirty="0">
                <a:latin typeface="+mn-lt"/>
              </a:rPr>
              <a:t>. </a:t>
            </a:r>
            <a:r>
              <a:rPr lang="cs-CZ" sz="1050" i="1" dirty="0">
                <a:latin typeface="+mn-lt"/>
              </a:rPr>
              <a:t>Wikipedia.cz</a:t>
            </a:r>
            <a:r>
              <a:rPr lang="cs-CZ" sz="1050" dirty="0">
                <a:latin typeface="+mn-lt"/>
              </a:rPr>
              <a:t> [online]. [cit. </a:t>
            </a:r>
            <a:r>
              <a:rPr lang="cs-CZ" sz="1050" dirty="0"/>
              <a:t>29.1</a:t>
            </a:r>
            <a:r>
              <a:rPr lang="cs-CZ" sz="1050" dirty="0" smtClean="0">
                <a:latin typeface="+mn-lt"/>
              </a:rPr>
              <a:t>.2013</a:t>
            </a:r>
            <a:r>
              <a:rPr lang="cs-CZ" sz="1050" dirty="0">
                <a:latin typeface="+mn-lt"/>
              </a:rPr>
              <a:t>]. Dostupný na WWW: </a:t>
            </a:r>
            <a:r>
              <a:rPr lang="cs-CZ" sz="1050" dirty="0">
                <a:latin typeface="+mn-lt"/>
                <a:hlinkClick r:id="rId3"/>
              </a:rPr>
              <a:t>http://cs.wikipedia.org/wiki/Soubor:Axial_skeleton_diagram.svg</a:t>
            </a:r>
            <a:endParaRPr lang="cs-CZ" sz="1050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>
                <a:latin typeface="+mn-lt"/>
              </a:rPr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29.1</a:t>
            </a:r>
            <a:r>
              <a:rPr lang="cs-CZ" sz="1050" dirty="0" smtClean="0"/>
              <a:t>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http://cs.wikipedia.org/wiki/Soubor:Scapula_ant.jpg</a:t>
            </a:r>
            <a:endParaRPr lang="cs-CZ" sz="105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>
                <a:latin typeface="+mn-lt"/>
              </a:rPr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29.1</a:t>
            </a:r>
            <a:r>
              <a:rPr lang="cs-CZ" sz="1050" dirty="0" smtClean="0"/>
              <a:t>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http://cs.wikipedia.org/wiki/Soubor:Brustwirbel_oben.png</a:t>
            </a:r>
            <a:endParaRPr lang="cs-CZ" sz="105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>
                <a:latin typeface="+mn-lt"/>
              </a:rPr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29.1</a:t>
            </a:r>
            <a:r>
              <a:rPr lang="cs-CZ" sz="1050" dirty="0" smtClean="0"/>
              <a:t>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http://cs.wikipedia.org/wiki/Soubor:Humerus_ant.jpg</a:t>
            </a:r>
            <a:endParaRPr lang="cs-CZ" sz="105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>
                <a:latin typeface="+mn-lt"/>
              </a:rPr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29.1</a:t>
            </a:r>
            <a:r>
              <a:rPr lang="cs-CZ" sz="1050" dirty="0" smtClean="0"/>
              <a:t>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http://en.wikipedia.org/wiki/File:Illu_synovial_joint.jpg</a:t>
            </a:r>
            <a:endParaRPr lang="cs-CZ" sz="105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>
                <a:latin typeface="+mn-lt"/>
              </a:rPr>
              <a:t>Obr. 7: </a:t>
            </a:r>
            <a:r>
              <a:rPr lang="cs-CZ" sz="1000" dirty="0"/>
              <a:t>JENSEN, Henrik E. </a:t>
            </a:r>
            <a:r>
              <a:rPr lang="cs-CZ" sz="1000" i="1" dirty="0"/>
              <a:t>Wikipedia.cz</a:t>
            </a:r>
            <a:r>
              <a:rPr lang="cs-CZ" sz="1000" dirty="0"/>
              <a:t> [online]. [cit. 29.1</a:t>
            </a:r>
            <a:r>
              <a:rPr lang="cs-CZ" sz="1000" dirty="0" smtClean="0"/>
              <a:t>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8"/>
              </a:rPr>
              <a:t>http://cs.wikipedia.org/wiki/Soubor:Damaged_cartilage_Danish_sow.png</a:t>
            </a:r>
            <a:endParaRPr lang="cs-CZ" sz="10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latin typeface="+mn-lt"/>
              </a:rPr>
              <a:t>Obr. 8: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29.1</a:t>
            </a:r>
            <a:r>
              <a:rPr lang="cs-CZ" sz="1000" dirty="0" smtClean="0"/>
              <a:t>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9"/>
              </a:rPr>
              <a:t>http://en.wikipedia.org/wiki/File:Gray342.png</a:t>
            </a:r>
            <a:endParaRPr lang="cs-CZ" sz="10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latin typeface="+mn-lt"/>
              </a:rPr>
              <a:t>Obr. 9: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29.1</a:t>
            </a:r>
            <a:r>
              <a:rPr lang="cs-CZ" sz="1000" dirty="0" smtClean="0"/>
              <a:t>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0"/>
              </a:rPr>
              <a:t>http://en.wikipedia.org/wiki/File:Illu_long_bone.jpg</a:t>
            </a:r>
            <a:endParaRPr lang="cs-CZ" sz="10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latin typeface="+mn-lt"/>
              </a:rPr>
              <a:t>Obr. 10: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29.1</a:t>
            </a:r>
            <a:r>
              <a:rPr lang="cs-CZ" sz="1000" dirty="0" smtClean="0"/>
              <a:t>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1"/>
              </a:rPr>
              <a:t>http://en.wikipedia.org/wiki/File:Caput_femoris_cortex_medulla.jpg</a:t>
            </a:r>
            <a:endParaRPr lang="cs-CZ" sz="10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latin typeface="+mn-lt"/>
              </a:rPr>
              <a:t>Obr. 11: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29.1</a:t>
            </a:r>
            <a:r>
              <a:rPr lang="cs-CZ" sz="1000" dirty="0" smtClean="0"/>
              <a:t>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2"/>
              </a:rPr>
              <a:t>http://en.wikipedia.org/wiki/File:Illu_compact_spongy_bone.jpg</a:t>
            </a:r>
            <a:endParaRPr lang="cs-CZ" sz="10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0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9147</TotalTime>
  <Words>428</Words>
  <Application>Microsoft Office PowerPoint</Application>
  <PresentationFormat>Předvádění na obrazovce (4:3)</PresentationFormat>
  <Paragraphs>139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KOSTERNÍ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LukášD</dc:creator>
  <cp:lastModifiedBy>LukášD</cp:lastModifiedBy>
  <cp:revision>33</cp:revision>
  <dcterms:created xsi:type="dcterms:W3CDTF">2013-02-18T20:52:42Z</dcterms:created>
  <dcterms:modified xsi:type="dcterms:W3CDTF">2013-01-29T22:12:50Z</dcterms:modified>
</cp:coreProperties>
</file>