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9" r:id="rId6"/>
    <p:sldId id="260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171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126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4704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18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47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301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12884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778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076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923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625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6B38BE-3AC5-4A9D-B26D-EDD4459572D6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241ECB-2EE8-4B4D-817D-7D0CC2B75D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665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Illu_long_bone.jpg" TargetMode="External"/><Relationship Id="rId2" Type="http://schemas.openxmlformats.org/officeDocument/2006/relationships/hyperlink" Target="http://cs.wikipedia.org/wiki/Soubor:Bone_growth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155560"/>
              </p:ext>
            </p:extLst>
          </p:nvPr>
        </p:nvGraphicFramePr>
        <p:xfrm>
          <a:off x="251520" y="2078856"/>
          <a:ext cx="864096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0565"/>
                <a:gridCol w="5190395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VY_32_INOVACE_13_16B_Stavba kosti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savců a člověka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4306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92696"/>
            <a:ext cx="8198335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stavbou kosti člověka.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popíše vnitřní stavbu kosti. Rozliší jednotlivé typy kostní tkáně. Bude znát způsoby</a:t>
            </a:r>
          </a:p>
          <a:p>
            <a:r>
              <a:rPr lang="cs-CZ" dirty="0" smtClean="0"/>
              <a:t>růstu kosti. Vysvětlí pojem osifikace.</a:t>
            </a:r>
          </a:p>
          <a:p>
            <a:endParaRPr lang="cs-CZ" dirty="0"/>
          </a:p>
          <a:p>
            <a:r>
              <a:rPr lang="cs-CZ" b="1" dirty="0" smtClean="0"/>
              <a:t>Datum tvorby</a:t>
            </a:r>
            <a:r>
              <a:rPr lang="cs-CZ" b="1" dirty="0" smtClean="0"/>
              <a:t>: </a:t>
            </a:r>
            <a:r>
              <a:rPr lang="cs-CZ" dirty="0" smtClean="0"/>
              <a:t>30. 1. 2013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31. 1. 2013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119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/>
              <a:t>KOSTERNÍ SOUSTAVA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3728" y="4173538"/>
            <a:ext cx="4896544" cy="1127125"/>
          </a:xfr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5400" dirty="0" smtClean="0">
                <a:solidFill>
                  <a:schemeClr val="tx1"/>
                </a:solidFill>
              </a:rPr>
              <a:t>Stavba kosti</a:t>
            </a:r>
            <a:endParaRPr lang="cs-CZ" sz="5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27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476672"/>
            <a:ext cx="5515421" cy="22467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kost je živý orgán – roste a mění se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funkce: mechanická opora těla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vznik kostí = </a:t>
            </a:r>
            <a:r>
              <a:rPr lang="cs-CZ" sz="2800" b="1" dirty="0" smtClean="0"/>
              <a:t>osifikace</a:t>
            </a:r>
          </a:p>
        </p:txBody>
      </p:sp>
      <p:pic>
        <p:nvPicPr>
          <p:cNvPr id="1026" name="Picture 2" descr="Soubor:Bone growth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063998"/>
            <a:ext cx="5616624" cy="3348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13818" y="1772816"/>
            <a:ext cx="2388603" cy="156966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Kost vzniká z:</a:t>
            </a:r>
          </a:p>
          <a:p>
            <a:pPr marL="342900" indent="-342900">
              <a:buAutoNum type="alphaLcParenR"/>
            </a:pPr>
            <a:r>
              <a:rPr lang="cs-CZ" sz="3200" dirty="0"/>
              <a:t>v</a:t>
            </a:r>
            <a:r>
              <a:rPr lang="cs-CZ" sz="3200" dirty="0" smtClean="0"/>
              <a:t>aziva</a:t>
            </a:r>
          </a:p>
          <a:p>
            <a:pPr marL="342900" indent="-342900">
              <a:buAutoNum type="alphaLcParenR"/>
            </a:pPr>
            <a:r>
              <a:rPr lang="cs-CZ" sz="3200" dirty="0" smtClean="0"/>
              <a:t>chrupavky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50" y="4611231"/>
            <a:ext cx="3031984" cy="224676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Růst do šířky:</a:t>
            </a:r>
          </a:p>
          <a:p>
            <a:r>
              <a:rPr lang="cs-CZ" sz="2800" i="1" dirty="0" smtClean="0"/>
              <a:t>okosticí</a:t>
            </a:r>
          </a:p>
          <a:p>
            <a:endParaRPr lang="cs-CZ" sz="2800" u="sng" dirty="0"/>
          </a:p>
          <a:p>
            <a:r>
              <a:rPr lang="cs-CZ" sz="2800" u="sng" dirty="0" smtClean="0"/>
              <a:t>Růst do délky:</a:t>
            </a:r>
          </a:p>
          <a:p>
            <a:r>
              <a:rPr lang="cs-CZ" sz="2800" i="1" dirty="0"/>
              <a:t>r</a:t>
            </a:r>
            <a:r>
              <a:rPr lang="cs-CZ" sz="2800" i="1" dirty="0" smtClean="0"/>
              <a:t>ůstovou ploténkou</a:t>
            </a:r>
            <a:endParaRPr lang="cs-CZ" sz="2800" i="1" dirty="0"/>
          </a:p>
        </p:txBody>
      </p:sp>
      <p:sp>
        <p:nvSpPr>
          <p:cNvPr id="7" name="Šipka dolů 6"/>
          <p:cNvSpPr/>
          <p:nvPr/>
        </p:nvSpPr>
        <p:spPr>
          <a:xfrm rot="3362983">
            <a:off x="5508104" y="2924944"/>
            <a:ext cx="720080" cy="1008112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251520" y="63813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9443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Illu long b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424"/>
            <a:ext cx="5112568" cy="6816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98843" y="651519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691680" y="772259"/>
            <a:ext cx="120981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epifýza</a:t>
            </a:r>
            <a:endParaRPr lang="cs-CZ" sz="2800" dirty="0"/>
          </a:p>
        </p:txBody>
      </p:sp>
      <p:sp>
        <p:nvSpPr>
          <p:cNvPr id="3" name="Levá složená závorka 2"/>
          <p:cNvSpPr/>
          <p:nvPr/>
        </p:nvSpPr>
        <p:spPr>
          <a:xfrm>
            <a:off x="3131840" y="404664"/>
            <a:ext cx="504056" cy="1296144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Levá složená závorka 6"/>
          <p:cNvSpPr/>
          <p:nvPr/>
        </p:nvSpPr>
        <p:spPr>
          <a:xfrm>
            <a:off x="3131840" y="1853208"/>
            <a:ext cx="504056" cy="4168080"/>
          </a:xfrm>
          <a:prstGeom prst="leftBrac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3645024"/>
            <a:ext cx="1201291" cy="5232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diafýza</a:t>
            </a:r>
            <a:endParaRPr lang="cs-CZ" sz="2800" dirty="0"/>
          </a:p>
        </p:txBody>
      </p:sp>
      <p:sp>
        <p:nvSpPr>
          <p:cNvPr id="9" name="Levá složená závorka 8"/>
          <p:cNvSpPr/>
          <p:nvPr/>
        </p:nvSpPr>
        <p:spPr>
          <a:xfrm>
            <a:off x="3131840" y="6174895"/>
            <a:ext cx="504056" cy="494183"/>
          </a:xfrm>
          <a:prstGeom prst="leftBrac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1811771" y="6145858"/>
            <a:ext cx="120981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epifýza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03395" y="1319982"/>
            <a:ext cx="1773371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kostní tkáň</a:t>
            </a:r>
          </a:p>
          <a:p>
            <a:pPr algn="ctr"/>
            <a:r>
              <a:rPr lang="cs-CZ" sz="2800" dirty="0" smtClean="0"/>
              <a:t>houbovitá</a:t>
            </a:r>
            <a:endParaRPr lang="cs-CZ" sz="2800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4752020" y="1295479"/>
            <a:ext cx="1836204" cy="26161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7164288" y="3888050"/>
            <a:ext cx="1773371" cy="95410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kostní tkáň</a:t>
            </a:r>
          </a:p>
          <a:p>
            <a:pPr algn="ctr"/>
            <a:r>
              <a:rPr lang="cs-CZ" sz="2800" dirty="0" smtClean="0"/>
              <a:t>hutná</a:t>
            </a:r>
            <a:endParaRPr lang="cs-CZ" sz="2800" dirty="0"/>
          </a:p>
        </p:txBody>
      </p:sp>
      <p:cxnSp>
        <p:nvCxnSpPr>
          <p:cNvPr id="17" name="Přímá spojnice se šipkou 16"/>
          <p:cNvCxnSpPr/>
          <p:nvPr/>
        </p:nvCxnSpPr>
        <p:spPr>
          <a:xfrm flipH="1" flipV="1">
            <a:off x="4283968" y="3645024"/>
            <a:ext cx="2724190" cy="7200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60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Illu compact spongy b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484784"/>
            <a:ext cx="736401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4623" y="5311407"/>
            <a:ext cx="1383584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okostice</a:t>
            </a:r>
            <a:endParaRPr lang="cs-CZ" sz="2800" dirty="0"/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2051720" y="4711431"/>
            <a:ext cx="1167786" cy="72008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99592" y="747893"/>
            <a:ext cx="1995483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cévy a nervy</a:t>
            </a:r>
            <a:endParaRPr lang="cs-CZ" sz="28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2372694" y="1369543"/>
            <a:ext cx="903162" cy="1123353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491880" y="638683"/>
            <a:ext cx="2808398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trubicovité lamely</a:t>
            </a:r>
            <a:endParaRPr lang="cs-CZ" sz="28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4211960" y="1271113"/>
            <a:ext cx="369641" cy="136579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040491" y="5671974"/>
            <a:ext cx="147572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trámčina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4572001" y="3690631"/>
            <a:ext cx="1296143" cy="1898609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644979" y="541912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8202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9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2276"/>
            <a:ext cx="1945533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Opakování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6706836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Vysvětli pojem „osifikace“.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Z jakých tkání vzniká kost? 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Jak roste kost do šířky a jak do délky?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Vysvětli pojem epifýza a diafýza.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Co je to okostice?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576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086852"/>
            <a:ext cx="8690199" cy="5770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30</a:t>
            </a:r>
            <a:r>
              <a:rPr lang="cs-CZ" sz="1050" dirty="0" smtClean="0"/>
              <a:t>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cs.wikipedia.org/wiki/Soubor:Bone_growth.png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30.1.2013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en.wikipedia.org/wiki/File:Illu_long_bone.jpg</a:t>
            </a:r>
            <a:endParaRPr lang="cs-CZ" sz="1050" dirty="0" smtClean="0"/>
          </a:p>
          <a:p>
            <a:r>
              <a:rPr lang="cs-CZ" sz="1050" dirty="0" smtClean="0"/>
              <a:t>Obr. 3: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30.1.2013</a:t>
            </a:r>
            <a:r>
              <a:rPr lang="cs-CZ" sz="1050" dirty="0"/>
              <a:t>]. Dostupný na WWW: http://cs.wikipedia.org/wiki/Soubor:Illu_compact_spongy_bone.jpg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332656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1834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63417</TotalTime>
  <Words>200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KOSTERNÍ SOUSTAVA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LukášD</dc:creator>
  <cp:lastModifiedBy>LukášD</cp:lastModifiedBy>
  <cp:revision>9</cp:revision>
  <dcterms:created xsi:type="dcterms:W3CDTF">2013-05-22T17:50:00Z</dcterms:created>
  <dcterms:modified xsi:type="dcterms:W3CDTF">2013-01-30T21:26:01Z</dcterms:modified>
</cp:coreProperties>
</file>