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60" r:id="rId5"/>
    <p:sldId id="258" r:id="rId6"/>
    <p:sldId id="261" r:id="rId7"/>
    <p:sldId id="265" r:id="rId8"/>
    <p:sldId id="266" r:id="rId9"/>
    <p:sldId id="262" r:id="rId10"/>
    <p:sldId id="263" r:id="rId11"/>
    <p:sldId id="26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521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452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797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62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821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008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275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63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189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57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684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25EDA-F424-465C-BCA0-E996CB43574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D01DAB-BFEC-4002-9086-6B1E29615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926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Gray242.png" TargetMode="External"/><Relationship Id="rId2" Type="http://schemas.openxmlformats.org/officeDocument/2006/relationships/hyperlink" Target="http://en.wikipedia.org/wiki/File:Appendicular_skeleton_diagram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Human_arm_bones_diagram.svg" TargetMode="External"/><Relationship Id="rId5" Type="http://schemas.openxmlformats.org/officeDocument/2006/relationships/hyperlink" Target="http://en.wikipedia.org/wiki/File:Pectoral_girdle_front_diagram.svg" TargetMode="External"/><Relationship Id="rId4" Type="http://schemas.openxmlformats.org/officeDocument/2006/relationships/hyperlink" Target="http://en.wikipedia.org/wiki/File:Gray29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6885289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VY_32_INOVACE_14_16B_Kostra končetin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318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209170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stavbou </a:t>
            </a:r>
            <a:r>
              <a:rPr lang="cs-CZ" dirty="0" smtClean="0"/>
              <a:t>kostry končetin </a:t>
            </a:r>
            <a:r>
              <a:rPr lang="cs-CZ" dirty="0" smtClean="0"/>
              <a:t>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popíše </a:t>
            </a:r>
            <a:r>
              <a:rPr lang="cs-CZ" dirty="0" smtClean="0"/>
              <a:t>stavbu kostry končetin člověka. Pozná a pojmenuje jednotlivé kosti, které ji</a:t>
            </a:r>
          </a:p>
          <a:p>
            <a:r>
              <a:rPr lang="cs-CZ" dirty="0" smtClean="0"/>
              <a:t>tvoří.</a:t>
            </a:r>
            <a:r>
              <a:rPr lang="cs-CZ" dirty="0" smtClean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4. 2. 2013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75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KOSTERNÍ SOUSTAVA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4173538"/>
            <a:ext cx="4896544" cy="1127125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Kostra končetin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43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07975"/>
            <a:ext cx="5949834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Základní stavba končetin: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132856"/>
            <a:ext cx="2619692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pletenec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2217638"/>
            <a:ext cx="4609147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volná končetina</a:t>
            </a:r>
            <a:endParaRPr lang="cs-CZ" sz="5400" dirty="0"/>
          </a:p>
        </p:txBody>
      </p:sp>
      <p:sp>
        <p:nvSpPr>
          <p:cNvPr id="5" name="Plus 4"/>
          <p:cNvSpPr/>
          <p:nvPr/>
        </p:nvSpPr>
        <p:spPr>
          <a:xfrm>
            <a:off x="3131840" y="2036168"/>
            <a:ext cx="1224136" cy="1248816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006805"/>
            <a:ext cx="875361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Pletenec </a:t>
            </a:r>
            <a:r>
              <a:rPr lang="cs-CZ" sz="3600" dirty="0" smtClean="0"/>
              <a:t>– připojuje volnou končetinu k trupu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4646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Appendicular skeleton diagra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539" y="116632"/>
            <a:ext cx="3548885" cy="656105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ovéPole 1"/>
          <p:cNvSpPr txBox="1"/>
          <p:nvPr/>
        </p:nvSpPr>
        <p:spPr>
          <a:xfrm>
            <a:off x="4839539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2175" y="332656"/>
            <a:ext cx="3745769" cy="19389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Horní končetina</a:t>
            </a:r>
          </a:p>
          <a:p>
            <a:pPr marL="285750" indent="-285750">
              <a:buFontTx/>
              <a:buChar char="-"/>
            </a:pPr>
            <a:r>
              <a:rPr lang="cs-CZ" sz="4000" dirty="0"/>
              <a:t>p</a:t>
            </a:r>
            <a:r>
              <a:rPr lang="cs-CZ" sz="4000" dirty="0" smtClean="0"/>
              <a:t>letenec</a:t>
            </a:r>
          </a:p>
          <a:p>
            <a:pPr marL="285750" indent="-285750">
              <a:buFontTx/>
              <a:buChar char="-"/>
            </a:pPr>
            <a:r>
              <a:rPr lang="cs-CZ" sz="4000" dirty="0" smtClean="0"/>
              <a:t>volná končetina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4298" y="3578240"/>
            <a:ext cx="3745769" cy="19389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Dolní končetina</a:t>
            </a:r>
          </a:p>
          <a:p>
            <a:pPr marL="285750" indent="-285750">
              <a:buFontTx/>
              <a:buChar char="-"/>
            </a:pPr>
            <a:r>
              <a:rPr lang="cs-CZ" sz="4000" dirty="0"/>
              <a:t>p</a:t>
            </a:r>
            <a:r>
              <a:rPr lang="cs-CZ" sz="4000" dirty="0" smtClean="0"/>
              <a:t>letenec</a:t>
            </a:r>
          </a:p>
          <a:p>
            <a:pPr marL="285750" indent="-285750">
              <a:buFontTx/>
              <a:buChar char="-"/>
            </a:pPr>
            <a:r>
              <a:rPr lang="cs-CZ" sz="4000" dirty="0" smtClean="0"/>
              <a:t>volná končetina</a:t>
            </a:r>
            <a:endParaRPr lang="cs-CZ" sz="4000" dirty="0"/>
          </a:p>
        </p:txBody>
      </p:sp>
      <p:sp>
        <p:nvSpPr>
          <p:cNvPr id="4" name="Ovál 3"/>
          <p:cNvSpPr/>
          <p:nvPr/>
        </p:nvSpPr>
        <p:spPr>
          <a:xfrm>
            <a:off x="5868144" y="1052736"/>
            <a:ext cx="1656184" cy="1080120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681468">
            <a:off x="5574023" y="1398140"/>
            <a:ext cx="483563" cy="2511896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20362947">
            <a:off x="7447042" y="1344455"/>
            <a:ext cx="483563" cy="2511896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48164" y="2600403"/>
            <a:ext cx="1296144" cy="906223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21381697">
            <a:off x="6062879" y="3291417"/>
            <a:ext cx="483563" cy="2879852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717848" y="3053514"/>
            <a:ext cx="483563" cy="2965008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06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7" grpId="0" animBg="1"/>
      <p:bldP spid="8" grpId="0" animBg="1"/>
      <p:bldP spid="9" grpId="0" animBg="1"/>
      <p:bldP spid="9" grpId="1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48281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Horní končetina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5301259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Pletenec</a:t>
            </a:r>
            <a:r>
              <a:rPr lang="cs-CZ" sz="3200" dirty="0" smtClean="0"/>
              <a:t> – lopatka + klíční kost</a:t>
            </a:r>
          </a:p>
        </p:txBody>
      </p:sp>
      <p:pic>
        <p:nvPicPr>
          <p:cNvPr id="6146" name="Picture 2" descr="File:Pectoral girdle front diagra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6120680" cy="481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30771" y="634868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1063495"/>
            <a:ext cx="1818896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klíční kost</a:t>
            </a:r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5971646" y="1844824"/>
            <a:ext cx="616578" cy="56977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217600" y="3492297"/>
            <a:ext cx="141942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lopatka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6300192" y="3278696"/>
            <a:ext cx="766779" cy="4426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25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48281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Horní končetina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339403"/>
            <a:ext cx="2911566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Volná končetina</a:t>
            </a:r>
            <a:endParaRPr lang="cs-CZ" sz="3200" dirty="0"/>
          </a:p>
        </p:txBody>
      </p:sp>
      <p:pic>
        <p:nvPicPr>
          <p:cNvPr id="7170" name="Picture 2" descr="File:Human arm bones diagra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923" y="1104184"/>
            <a:ext cx="6505575" cy="570547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ovéPole 4"/>
          <p:cNvSpPr txBox="1"/>
          <p:nvPr/>
        </p:nvSpPr>
        <p:spPr>
          <a:xfrm>
            <a:off x="2150196" y="643695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374" y="1543343"/>
            <a:ext cx="1846146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pažní</a:t>
            </a:r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50196" y="1988840"/>
            <a:ext cx="1380693" cy="7200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7117362" y="3956922"/>
            <a:ext cx="707539" cy="81595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901828" y="3140968"/>
            <a:ext cx="2132315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vřetení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6030486" y="4214634"/>
            <a:ext cx="701754" cy="65452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23928" y="3583530"/>
            <a:ext cx="2132315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vřetení</a:t>
            </a:r>
            <a:endParaRPr lang="cs-CZ" sz="32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2286070" y="5179283"/>
            <a:ext cx="701754" cy="65452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79512" y="4548179"/>
            <a:ext cx="202209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kostra ruky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8304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3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Handskelet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8640"/>
            <a:ext cx="4246941" cy="6573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252190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Kostra ruky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2837" y="643695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573557"/>
            <a:ext cx="333232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prstové články (14)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511834" y="2016833"/>
            <a:ext cx="848831" cy="21602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496" y="3861048"/>
            <a:ext cx="2914580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kosti záprstní (5)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3617768" y="4153435"/>
            <a:ext cx="1530296" cy="6351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1496" y="5373216"/>
            <a:ext cx="2982483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kosti zápěstní (8)</a:t>
            </a:r>
            <a:endParaRPr lang="cs-CZ" sz="32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3347864" y="5373217"/>
            <a:ext cx="1818328" cy="29238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068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41708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Dolní končetina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4144661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Pletenec</a:t>
            </a:r>
            <a:r>
              <a:rPr lang="cs-CZ" sz="3200" dirty="0" smtClean="0"/>
              <a:t> – pánevní kost</a:t>
            </a:r>
          </a:p>
          <a:p>
            <a:r>
              <a:rPr lang="cs-CZ" sz="3200" dirty="0"/>
              <a:t>	 </a:t>
            </a:r>
            <a:r>
              <a:rPr lang="cs-CZ" sz="3200" dirty="0" smtClean="0"/>
              <a:t>     - vznik srůstem</a:t>
            </a:r>
            <a:endParaRPr lang="cs-CZ" sz="3200" dirty="0"/>
          </a:p>
        </p:txBody>
      </p:sp>
      <p:pic>
        <p:nvPicPr>
          <p:cNvPr id="2050" name="Picture 2" descr="File:Gray24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76872"/>
            <a:ext cx="605674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626983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6088940"/>
            <a:ext cx="200484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sedací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2705" y="4932457"/>
            <a:ext cx="202690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stydká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1404065"/>
            <a:ext cx="210865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kyčelní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746179" y="5229200"/>
            <a:ext cx="93610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652883" y="6088940"/>
            <a:ext cx="936104" cy="27264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364653" y="2132855"/>
            <a:ext cx="635260" cy="86409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95536" y="5589240"/>
            <a:ext cx="2351541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spona stydká</a:t>
            </a:r>
            <a:endParaRPr lang="cs-CZ" sz="3200" dirty="0"/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2915816" y="5761400"/>
            <a:ext cx="1389001" cy="20199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2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41708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Dolní končetina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339403"/>
            <a:ext cx="2911566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Volná končetina</a:t>
            </a:r>
            <a:endParaRPr lang="cs-CZ" sz="3200" dirty="0"/>
          </a:p>
        </p:txBody>
      </p:sp>
      <p:pic>
        <p:nvPicPr>
          <p:cNvPr id="4098" name="Picture 2" descr="File:Human leg bones labele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105" y="1052736"/>
            <a:ext cx="4619335" cy="563643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ovéPole 4"/>
          <p:cNvSpPr txBox="1"/>
          <p:nvPr/>
        </p:nvSpPr>
        <p:spPr>
          <a:xfrm>
            <a:off x="3923928" y="638139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16832"/>
            <a:ext cx="2399760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stehenní</a:t>
            </a:r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855587" y="2276872"/>
            <a:ext cx="1524124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883998" y="3276049"/>
            <a:ext cx="1097801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čéška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204182" y="3646219"/>
            <a:ext cx="1524124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835696" y="4284385"/>
            <a:ext cx="2143857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lýtková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134199" y="4582371"/>
            <a:ext cx="1524124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58064" y="3569855"/>
            <a:ext cx="200163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 holení</a:t>
            </a:r>
            <a:endParaRPr lang="cs-CZ" sz="32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6240140" y="4254347"/>
            <a:ext cx="780132" cy="64371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898115" y="5292497"/>
            <a:ext cx="1881797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kosti nohy</a:t>
            </a:r>
            <a:endParaRPr lang="cs-CZ" sz="3200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24785" y="5599194"/>
            <a:ext cx="1524124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49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 animBg="1"/>
      <p:bldP spid="13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Gray29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6" y="1628800"/>
            <a:ext cx="885014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455" y="44893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341708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Dolní končetina</a:t>
            </a:r>
            <a:endParaRPr lang="cs-CZ" sz="4000" dirty="0"/>
          </a:p>
        </p:txBody>
      </p:sp>
      <p:sp>
        <p:nvSpPr>
          <p:cNvPr id="2" name="Ovál 1"/>
          <p:cNvSpPr/>
          <p:nvPr/>
        </p:nvSpPr>
        <p:spPr>
          <a:xfrm rot="2584723">
            <a:off x="76134" y="3178817"/>
            <a:ext cx="2574345" cy="176767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 rot="2584723">
            <a:off x="2351989" y="2293769"/>
            <a:ext cx="2595061" cy="2256524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2584723">
            <a:off x="4662932" y="1756816"/>
            <a:ext cx="4366326" cy="2833112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3616" y="5445224"/>
            <a:ext cx="2272160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prstové články</a:t>
            </a:r>
          </a:p>
          <a:p>
            <a:pPr algn="ctr"/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65217" y="4968170"/>
            <a:ext cx="1822807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nártní kosti</a:t>
            </a:r>
          </a:p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5157192"/>
            <a:ext cx="2129429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zanártní</a:t>
            </a:r>
            <a:r>
              <a:rPr lang="cs-CZ" sz="2800" dirty="0" smtClean="0"/>
              <a:t> kosti</a:t>
            </a:r>
          </a:p>
          <a:p>
            <a:pPr algn="ctr"/>
            <a:r>
              <a:rPr lang="cs-CZ" sz="28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18056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948" y="980728"/>
            <a:ext cx="9209572" cy="12234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VILLARREAL, Mariana </a:t>
            </a:r>
            <a:r>
              <a:rPr lang="cs-CZ" sz="1050" dirty="0" err="1"/>
              <a:t>Ruiz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4.2.2013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en.wikipedia.org/wiki/File:Appendicular_skeleton_diagram.svg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en.wikipedia.org/wiki/File:Gray242.png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4.2.2013</a:t>
            </a:r>
            <a:r>
              <a:rPr lang="cs-CZ" sz="1050" dirty="0"/>
              <a:t>]. Dostupný na WWW: http://en.wikipedia.org/wiki/File:Human_leg_bones_labeled.svg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en.wikipedia.org/wiki/File:Gray291.png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VILLARREAL, Mariana </a:t>
            </a:r>
            <a:r>
              <a:rPr lang="cs-CZ" sz="1050" dirty="0" err="1"/>
              <a:t>Ruiz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en.wikipedia.org/wiki/File:Pectoral_girdle_front_diagram.svg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VILLARREAL, Mariana </a:t>
            </a:r>
            <a:r>
              <a:rPr lang="cs-CZ" sz="1050" dirty="0" err="1"/>
              <a:t>Ruiz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en.wikipedia.org/wiki/File:Human_arm_bones_diagram.svg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</a:t>
            </a:r>
            <a:r>
              <a:rPr lang="cs-CZ" sz="1050" dirty="0"/>
              <a:t> [online]. [cit. </a:t>
            </a:r>
            <a:r>
              <a:rPr lang="cs-CZ" sz="1050" dirty="0"/>
              <a:t>4.2.2013</a:t>
            </a:r>
            <a:r>
              <a:rPr lang="cs-CZ" sz="1050" dirty="0"/>
              <a:t>]. Dostupný na WWW: http://en.wikipedia.org/wiki/File:Handskelett.png</a:t>
            </a:r>
          </a:p>
        </p:txBody>
      </p:sp>
    </p:spTree>
    <p:extLst>
      <p:ext uri="{BB962C8B-B14F-4D97-AF65-F5344CB8AC3E}">
        <p14:creationId xmlns:p14="http://schemas.microsoft.com/office/powerpoint/2010/main" val="291334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7403</TotalTime>
  <Words>228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KOSTERNÍ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LukášD</dc:creator>
  <cp:lastModifiedBy>LukášD</cp:lastModifiedBy>
  <cp:revision>14</cp:revision>
  <dcterms:created xsi:type="dcterms:W3CDTF">2013-05-01T20:39:06Z</dcterms:created>
  <dcterms:modified xsi:type="dcterms:W3CDTF">2013-02-04T21:30:31Z</dcterms:modified>
</cp:coreProperties>
</file>