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5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7368AB-E2EF-46D4-A418-0C35A8FDCABE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4BAA6C-56A2-4B8F-A1D2-01A8747832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067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BAA6C-56A2-4B8F-A1D2-01A87478322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274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0760-EDB2-46A2-89D6-B95A6095657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6B84-5FF3-49C7-83CC-79F64FF71F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139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0760-EDB2-46A2-89D6-B95A6095657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6B84-5FF3-49C7-83CC-79F64FF71F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74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0760-EDB2-46A2-89D6-B95A6095657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6B84-5FF3-49C7-83CC-79F64FF71F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944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0760-EDB2-46A2-89D6-B95A6095657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6B84-5FF3-49C7-83CC-79F64FF71F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979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0760-EDB2-46A2-89D6-B95A6095657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6B84-5FF3-49C7-83CC-79F64FF71F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546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0760-EDB2-46A2-89D6-B95A6095657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6B84-5FF3-49C7-83CC-79F64FF71F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739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0760-EDB2-46A2-89D6-B95A6095657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6B84-5FF3-49C7-83CC-79F64FF71F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375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0760-EDB2-46A2-89D6-B95A6095657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6B84-5FF3-49C7-83CC-79F64FF71F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330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0760-EDB2-46A2-89D6-B95A6095657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6B84-5FF3-49C7-83CC-79F64FF71F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6583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0760-EDB2-46A2-89D6-B95A6095657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6B84-5FF3-49C7-83CC-79F64FF71F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7687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0760-EDB2-46A2-89D6-B95A6095657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6B84-5FF3-49C7-83CC-79F64FF71F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027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760760-EDB2-46A2-89D6-B95A6095657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86B84-5FF3-49C7-83CC-79F64FF71F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698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ay190.png" TargetMode="External"/><Relationship Id="rId2" Type="http://schemas.openxmlformats.org/officeDocument/2006/relationships/hyperlink" Target="http://cs.wikipedia.org/wiki/Soubor:Gray188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Gray186.png" TargetMode="External"/><Relationship Id="rId5" Type="http://schemas.openxmlformats.org/officeDocument/2006/relationships/hyperlink" Target="http://cs.wikipedia.org/wiki/Soubor:Trommelfell.png" TargetMode="External"/><Relationship Id="rId4" Type="http://schemas.openxmlformats.org/officeDocument/2006/relationships/hyperlink" Target="http://en.wikipedia.org/wiki/File:Sch%C3%A4delbasis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8879284"/>
              </p:ext>
            </p:extLst>
          </p:nvPr>
        </p:nvGraphicFramePr>
        <p:xfrm>
          <a:off x="251520" y="2078856"/>
          <a:ext cx="864096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0565"/>
                <a:gridCol w="5190395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VY_32_INOVACE_15_16B_Lebka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savců a člověka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611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302979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</a:t>
            </a:r>
            <a:r>
              <a:rPr lang="cs-CZ" dirty="0" smtClean="0"/>
              <a:t>stavbou lebky člověka.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popíše </a:t>
            </a:r>
            <a:r>
              <a:rPr lang="cs-CZ" dirty="0" smtClean="0"/>
              <a:t>stavbu lebky člověka, rozliší její jednotlivé základní části – část obličejovou a</a:t>
            </a:r>
          </a:p>
          <a:p>
            <a:r>
              <a:rPr lang="cs-CZ" dirty="0" smtClean="0"/>
              <a:t>část mozkovou. Pojmenuje jednotlivé kosti, které ji tvoří.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</a:t>
            </a:r>
            <a:r>
              <a:rPr lang="cs-CZ" b="1" dirty="0" smtClean="0"/>
              <a:t>: </a:t>
            </a:r>
            <a:r>
              <a:rPr lang="cs-CZ" dirty="0" smtClean="0"/>
              <a:t>6. 2. 2013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7. </a:t>
            </a:r>
            <a:r>
              <a:rPr lang="cs-CZ" dirty="0"/>
              <a:t>2</a:t>
            </a:r>
            <a:r>
              <a:rPr lang="cs-CZ" dirty="0" smtClean="0"/>
              <a:t>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0201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000" dirty="0" smtClean="0"/>
              <a:t>Lebka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087887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4139952" y="2273847"/>
            <a:ext cx="4896544" cy="4539529"/>
            <a:chOff x="4139952" y="2273847"/>
            <a:chExt cx="4896544" cy="4539529"/>
          </a:xfrm>
        </p:grpSpPr>
        <p:pic>
          <p:nvPicPr>
            <p:cNvPr id="1026" name="Picture 2" descr="Soubor:Gray188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952" y="2273847"/>
              <a:ext cx="4824536" cy="4467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8293151" y="6444044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</a:t>
              </a:r>
              <a:endParaRPr lang="cs-CZ" dirty="0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79512" y="260648"/>
            <a:ext cx="530805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kostra hlavy =</a:t>
            </a:r>
            <a:endParaRPr lang="cs-CZ" sz="7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99091" y="260648"/>
            <a:ext cx="2257285" cy="120032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lebka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9798" y="1412776"/>
            <a:ext cx="5691430" cy="5447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Lebka se skládá ze dvou částí:</a:t>
            </a:r>
          </a:p>
          <a:p>
            <a:endParaRPr lang="cs-CZ" sz="3600" dirty="0"/>
          </a:p>
          <a:p>
            <a:pPr marL="514350" indent="-514350">
              <a:buAutoNum type="arabicPeriod"/>
            </a:pPr>
            <a:r>
              <a:rPr lang="cs-CZ" sz="3600" dirty="0" smtClean="0"/>
              <a:t>Část mozková</a:t>
            </a:r>
          </a:p>
          <a:p>
            <a:pPr marL="571500" indent="-571500">
              <a:buFontTx/>
              <a:buChar char="-"/>
            </a:pPr>
            <a:r>
              <a:rPr lang="cs-CZ" sz="2800" dirty="0" smtClean="0"/>
              <a:t>pouzdro mozku</a:t>
            </a:r>
          </a:p>
          <a:p>
            <a:pPr marL="571500" indent="-571500">
              <a:buFontTx/>
              <a:buChar char="-"/>
            </a:pPr>
            <a:r>
              <a:rPr lang="cs-CZ" sz="2800" dirty="0"/>
              <a:t>k</a:t>
            </a:r>
            <a:r>
              <a:rPr lang="cs-CZ" sz="2800" dirty="0" smtClean="0"/>
              <a:t>lenba lebeční</a:t>
            </a:r>
          </a:p>
          <a:p>
            <a:pPr marL="571500" indent="-571500">
              <a:buFontTx/>
              <a:buChar char="-"/>
            </a:pPr>
            <a:r>
              <a:rPr lang="cs-CZ" sz="2800" dirty="0"/>
              <a:t>s</a:t>
            </a:r>
            <a:r>
              <a:rPr lang="cs-CZ" sz="2800" dirty="0" smtClean="0"/>
              <a:t>podina lebeční</a:t>
            </a:r>
          </a:p>
          <a:p>
            <a:endParaRPr lang="cs-CZ" sz="3600" dirty="0"/>
          </a:p>
          <a:p>
            <a:pPr marL="514350" indent="-514350">
              <a:buAutoNum type="arabicPeriod"/>
            </a:pPr>
            <a:r>
              <a:rPr lang="cs-CZ" sz="3600" dirty="0" smtClean="0"/>
              <a:t>Část obličejová</a:t>
            </a:r>
          </a:p>
          <a:p>
            <a:pPr marL="571500" indent="-571500">
              <a:buFontTx/>
              <a:buChar char="-"/>
            </a:pPr>
            <a:r>
              <a:rPr lang="cs-CZ" sz="2800" dirty="0"/>
              <a:t>z</a:t>
            </a:r>
            <a:r>
              <a:rPr lang="cs-CZ" sz="2800" dirty="0" smtClean="0"/>
              <a:t>ačátek trávicí a</a:t>
            </a:r>
          </a:p>
          <a:p>
            <a:r>
              <a:rPr lang="cs-CZ" sz="2800" dirty="0" smtClean="0"/>
              <a:t>     dýchací soustavy</a:t>
            </a:r>
          </a:p>
          <a:p>
            <a:r>
              <a:rPr lang="cs-CZ" sz="2800" dirty="0" smtClean="0"/>
              <a:t>- smysly</a:t>
            </a:r>
            <a:endParaRPr lang="cs-CZ" sz="2800" dirty="0"/>
          </a:p>
        </p:txBody>
      </p:sp>
      <p:sp>
        <p:nvSpPr>
          <p:cNvPr id="5" name="Ovál 4"/>
          <p:cNvSpPr/>
          <p:nvPr/>
        </p:nvSpPr>
        <p:spPr>
          <a:xfrm rot="2210468">
            <a:off x="4866740" y="2422916"/>
            <a:ext cx="4427984" cy="3178447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 rot="4571427">
            <a:off x="3632233" y="3876166"/>
            <a:ext cx="3192328" cy="2509207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53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5" grpId="1" animBg="1"/>
      <p:bldP spid="7" grpId="0" animBg="1"/>
      <p:bldP spid="7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458220" y="1320360"/>
            <a:ext cx="4685780" cy="4484904"/>
            <a:chOff x="4139952" y="2273847"/>
            <a:chExt cx="4896544" cy="4539529"/>
          </a:xfrm>
        </p:grpSpPr>
        <p:pic>
          <p:nvPicPr>
            <p:cNvPr id="3" name="Picture 2" descr="Soubor:Gray188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952" y="2273847"/>
              <a:ext cx="4824536" cy="4467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8293151" y="6444044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</a:t>
              </a:r>
              <a:endParaRPr lang="cs-CZ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35495" y="1320360"/>
            <a:ext cx="4320481" cy="4494196"/>
            <a:chOff x="35495" y="1320360"/>
            <a:chExt cx="4320481" cy="4494196"/>
          </a:xfrm>
        </p:grpSpPr>
        <p:pic>
          <p:nvPicPr>
            <p:cNvPr id="3074" name="Picture 2" descr="Soubor:Gray190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495" y="1320360"/>
              <a:ext cx="4281347" cy="44137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3612631" y="5445224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031810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691680" y="1124744"/>
            <a:ext cx="6048672" cy="5700664"/>
            <a:chOff x="4139952" y="2273847"/>
            <a:chExt cx="4896544" cy="4539529"/>
          </a:xfrm>
        </p:grpSpPr>
        <p:pic>
          <p:nvPicPr>
            <p:cNvPr id="3" name="Picture 2" descr="Soubor:Gray188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952" y="2273847"/>
              <a:ext cx="4824536" cy="4467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8293151" y="6444044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</a:t>
              </a:r>
              <a:endParaRPr lang="cs-CZ" dirty="0"/>
            </a:p>
          </p:txBody>
        </p:sp>
      </p:grpSp>
      <p:sp>
        <p:nvSpPr>
          <p:cNvPr id="5" name="Šipka dolů 4"/>
          <p:cNvSpPr/>
          <p:nvPr/>
        </p:nvSpPr>
        <p:spPr>
          <a:xfrm rot="7232824">
            <a:off x="6895317" y="4989119"/>
            <a:ext cx="1512168" cy="180020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 rot="20600905">
            <a:off x="4264005" y="4238165"/>
            <a:ext cx="3816424" cy="122413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971600" y="129406"/>
            <a:ext cx="7379905" cy="9233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Část mozková - mozkovna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3009146"/>
            <a:ext cx="344036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/>
              <a:t>s</a:t>
            </a:r>
            <a:r>
              <a:rPr lang="cs-CZ" sz="4000" dirty="0" smtClean="0"/>
              <a:t>podina lebeční</a:t>
            </a:r>
            <a:endParaRPr lang="cs-CZ" sz="4000" dirty="0"/>
          </a:p>
        </p:txBody>
      </p:sp>
      <p:sp>
        <p:nvSpPr>
          <p:cNvPr id="9" name="Ovál 8"/>
          <p:cNvSpPr/>
          <p:nvPr/>
        </p:nvSpPr>
        <p:spPr>
          <a:xfrm rot="1211046">
            <a:off x="2555713" y="1122018"/>
            <a:ext cx="5616624" cy="3504383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23523" y="4066055"/>
            <a:ext cx="318709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lebeční klenba</a:t>
            </a:r>
            <a:endParaRPr lang="cs-CZ" sz="40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-36512" y="2273300"/>
            <a:ext cx="3891478" cy="4621376"/>
            <a:chOff x="-36512" y="2273300"/>
            <a:chExt cx="3891478" cy="4621376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5834" y="2273300"/>
              <a:ext cx="3860800" cy="4584700"/>
            </a:xfrm>
            <a:prstGeom prst="rect">
              <a:avLst/>
            </a:prstGeom>
          </p:spPr>
        </p:pic>
        <p:sp>
          <p:nvSpPr>
            <p:cNvPr id="12" name="TextovéPole 11"/>
            <p:cNvSpPr txBox="1"/>
            <p:nvPr/>
          </p:nvSpPr>
          <p:spPr>
            <a:xfrm>
              <a:off x="-36512" y="6525344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275875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8" grpId="0" animBg="1"/>
      <p:bldP spid="8" grpId="1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691680" y="828843"/>
            <a:ext cx="5760640" cy="5408469"/>
            <a:chOff x="4139952" y="2273847"/>
            <a:chExt cx="4896544" cy="4539529"/>
          </a:xfrm>
        </p:grpSpPr>
        <p:pic>
          <p:nvPicPr>
            <p:cNvPr id="3" name="Picture 2" descr="Soubor:Gray188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952" y="2273847"/>
              <a:ext cx="4824536" cy="4467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8293151" y="6444044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</a:t>
              </a:r>
              <a:endParaRPr lang="cs-CZ" dirty="0"/>
            </a:p>
          </p:txBody>
        </p:sp>
      </p:grpSp>
      <p:cxnSp>
        <p:nvCxnSpPr>
          <p:cNvPr id="6" name="Přímá spojnice se šipkou 5"/>
          <p:cNvCxnSpPr/>
          <p:nvPr/>
        </p:nvCxnSpPr>
        <p:spPr>
          <a:xfrm>
            <a:off x="1835696" y="1412776"/>
            <a:ext cx="1152128" cy="661179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27575" y="548680"/>
            <a:ext cx="2328201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kost čelní</a:t>
            </a:r>
            <a:endParaRPr lang="cs-CZ" sz="4400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6315526" y="1196752"/>
            <a:ext cx="560730" cy="68465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724128" y="332656"/>
            <a:ext cx="3170099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kost temenní</a:t>
            </a:r>
            <a:endParaRPr lang="cs-CZ" sz="4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496" y="5877272"/>
            <a:ext cx="4379725" cy="923330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Lebeční klenba</a:t>
            </a:r>
            <a:endParaRPr lang="cs-CZ" sz="5400" dirty="0"/>
          </a:p>
        </p:txBody>
      </p:sp>
      <p:cxnSp>
        <p:nvCxnSpPr>
          <p:cNvPr id="20" name="Přímá spojnice se šipkou 19"/>
          <p:cNvCxnSpPr/>
          <p:nvPr/>
        </p:nvCxnSpPr>
        <p:spPr>
          <a:xfrm flipH="1" flipV="1">
            <a:off x="4275040" y="1760963"/>
            <a:ext cx="440976" cy="875949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161659" y="2745777"/>
            <a:ext cx="2819105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k</a:t>
            </a:r>
            <a:r>
              <a:rPr lang="cs-CZ" sz="4400" dirty="0" smtClean="0"/>
              <a:t>orunní šev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94507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4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691680" y="828843"/>
            <a:ext cx="5760640" cy="5408469"/>
            <a:chOff x="4139952" y="2273847"/>
            <a:chExt cx="4896544" cy="4539529"/>
          </a:xfrm>
        </p:grpSpPr>
        <p:pic>
          <p:nvPicPr>
            <p:cNvPr id="3" name="Picture 2" descr="Soubor:Gray188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952" y="2273847"/>
              <a:ext cx="4824536" cy="4467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8293151" y="6444044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35496" y="5877272"/>
            <a:ext cx="4634602" cy="923330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Spodina lebeční</a:t>
            </a:r>
            <a:endParaRPr lang="cs-CZ" sz="54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6752789" y="4195201"/>
            <a:ext cx="699531" cy="745967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724264" y="5043448"/>
            <a:ext cx="2252861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kost týlní</a:t>
            </a:r>
            <a:endParaRPr lang="cs-CZ" sz="44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5044563" y="2826250"/>
            <a:ext cx="560730" cy="68465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320812" y="1984801"/>
            <a:ext cx="3388492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kost spánková</a:t>
            </a:r>
            <a:endParaRPr lang="cs-CZ" sz="4400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3404538" y="2204864"/>
            <a:ext cx="519390" cy="72008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58551" y="1312336"/>
            <a:ext cx="2878480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kost klínová</a:t>
            </a:r>
            <a:endParaRPr lang="cs-CZ" sz="4400" dirty="0"/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2323989" y="3228983"/>
            <a:ext cx="568644" cy="64286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8831" y="4005064"/>
            <a:ext cx="2969852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kost čichová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507595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75762" y="129406"/>
            <a:ext cx="4384470" cy="9233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Část obličejová</a:t>
            </a:r>
            <a:endParaRPr lang="cs-CZ" sz="54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4458220" y="1743116"/>
            <a:ext cx="4685780" cy="4484904"/>
            <a:chOff x="4139952" y="2273847"/>
            <a:chExt cx="4896544" cy="4539529"/>
          </a:xfrm>
        </p:grpSpPr>
        <p:pic>
          <p:nvPicPr>
            <p:cNvPr id="7" name="Picture 2" descr="Soubor:Gray188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952" y="2273847"/>
              <a:ext cx="4824536" cy="4467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8293151" y="6444044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5495" y="1743116"/>
            <a:ext cx="4320481" cy="4494196"/>
            <a:chOff x="35495" y="1320360"/>
            <a:chExt cx="4320481" cy="4494196"/>
          </a:xfrm>
        </p:grpSpPr>
        <p:pic>
          <p:nvPicPr>
            <p:cNvPr id="10" name="Picture 2" descr="Soubor:Gray190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495" y="1320360"/>
              <a:ext cx="4281347" cy="44137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3612631" y="5445224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2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2555776" y="5739353"/>
            <a:ext cx="247760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horní čelist</a:t>
            </a:r>
            <a:endParaRPr lang="cs-CZ" sz="4000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 flipV="1">
            <a:off x="1925997" y="4797153"/>
            <a:ext cx="699530" cy="864095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4666608" y="4762881"/>
            <a:ext cx="481456" cy="898367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087050" y="2793122"/>
            <a:ext cx="198900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kost lícní</a:t>
            </a:r>
            <a:endParaRPr lang="cs-CZ" sz="4000" dirty="0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2579184" y="3614916"/>
            <a:ext cx="552656" cy="708289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792649" y="3614916"/>
            <a:ext cx="787463" cy="67818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343562" y="2042933"/>
            <a:ext cx="2279150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kost nosní</a:t>
            </a:r>
            <a:endParaRPr lang="cs-CZ" sz="4000" dirty="0"/>
          </a:p>
        </p:txBody>
      </p:sp>
      <p:cxnSp>
        <p:nvCxnSpPr>
          <p:cNvPr id="24" name="Přímá spojnice se šipkou 23"/>
          <p:cNvCxnSpPr/>
          <p:nvPr/>
        </p:nvCxnSpPr>
        <p:spPr>
          <a:xfrm flipH="1">
            <a:off x="1547664" y="2864727"/>
            <a:ext cx="840688" cy="1085269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049161" y="2864727"/>
            <a:ext cx="787463" cy="67818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799018" y="2195333"/>
            <a:ext cx="205793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kost slzní</a:t>
            </a:r>
            <a:endParaRPr lang="cs-CZ" sz="4000" dirty="0"/>
          </a:p>
        </p:txBody>
      </p:sp>
      <p:cxnSp>
        <p:nvCxnSpPr>
          <p:cNvPr id="28" name="Přímá spojnice se šipkou 27"/>
          <p:cNvCxnSpPr/>
          <p:nvPr/>
        </p:nvCxnSpPr>
        <p:spPr>
          <a:xfrm flipH="1">
            <a:off x="1835696" y="3017127"/>
            <a:ext cx="1008113" cy="932869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4504617" y="3017127"/>
            <a:ext cx="787463" cy="67818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2339752" y="5352429"/>
            <a:ext cx="304031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nosní skořepy</a:t>
            </a:r>
            <a:endParaRPr lang="cs-CZ" sz="4000" dirty="0"/>
          </a:p>
        </p:txBody>
      </p:sp>
      <p:cxnSp>
        <p:nvCxnSpPr>
          <p:cNvPr id="37" name="Přímá spojnice se šipkou 36"/>
          <p:cNvCxnSpPr/>
          <p:nvPr/>
        </p:nvCxnSpPr>
        <p:spPr>
          <a:xfrm flipH="1" flipV="1">
            <a:off x="1709973" y="4410229"/>
            <a:ext cx="699530" cy="864095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5580112" y="5301208"/>
            <a:ext cx="342510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jařmový oblouk</a:t>
            </a:r>
            <a:endParaRPr lang="cs-CZ" sz="4000" dirty="0"/>
          </a:p>
        </p:txBody>
      </p:sp>
      <p:cxnSp>
        <p:nvCxnSpPr>
          <p:cNvPr id="39" name="Přímá spojnice se šipkou 38"/>
          <p:cNvCxnSpPr/>
          <p:nvPr/>
        </p:nvCxnSpPr>
        <p:spPr>
          <a:xfrm flipH="1" flipV="1">
            <a:off x="6321392" y="4400643"/>
            <a:ext cx="349765" cy="86409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2855512" y="6081554"/>
            <a:ext cx="241508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dolní čelist</a:t>
            </a:r>
            <a:endParaRPr lang="cs-CZ" sz="4000" dirty="0"/>
          </a:p>
        </p:txBody>
      </p:sp>
      <p:cxnSp>
        <p:nvCxnSpPr>
          <p:cNvPr id="43" name="Přímá spojnice se šipkou 42"/>
          <p:cNvCxnSpPr/>
          <p:nvPr/>
        </p:nvCxnSpPr>
        <p:spPr>
          <a:xfrm flipV="1">
            <a:off x="5339384" y="5413948"/>
            <a:ext cx="600768" cy="89836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H="1" flipV="1">
            <a:off x="1835696" y="5739353"/>
            <a:ext cx="789831" cy="652883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6084168" y="2348880"/>
            <a:ext cx="291682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/>
              <a:t>č</a:t>
            </a:r>
            <a:r>
              <a:rPr lang="cs-CZ" sz="4000" dirty="0" smtClean="0"/>
              <a:t>elistní kloub</a:t>
            </a:r>
            <a:endParaRPr lang="cs-CZ" sz="4000" dirty="0"/>
          </a:p>
        </p:txBody>
      </p:sp>
      <p:cxnSp>
        <p:nvCxnSpPr>
          <p:cNvPr id="48" name="Přímá spojnice se šipkou 47"/>
          <p:cNvCxnSpPr/>
          <p:nvPr/>
        </p:nvCxnSpPr>
        <p:spPr>
          <a:xfrm flipH="1">
            <a:off x="6931652" y="3140968"/>
            <a:ext cx="520668" cy="84627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Ovál 49"/>
          <p:cNvSpPr/>
          <p:nvPr/>
        </p:nvSpPr>
        <p:spPr>
          <a:xfrm>
            <a:off x="6372200" y="4149080"/>
            <a:ext cx="882348" cy="86409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726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2" grpId="1" animBg="1"/>
      <p:bldP spid="17" grpId="0" animBg="1"/>
      <p:bldP spid="17" grpId="1" animBg="1"/>
      <p:bldP spid="23" grpId="0" animBg="1"/>
      <p:bldP spid="23" grpId="1" animBg="1"/>
      <p:bldP spid="27" grpId="0" animBg="1"/>
      <p:bldP spid="27" grpId="1" animBg="1"/>
      <p:bldP spid="36" grpId="0" animBg="1"/>
      <p:bldP spid="36" grpId="1" animBg="1"/>
      <p:bldP spid="38" grpId="0" animBg="1"/>
      <p:bldP spid="38" grpId="1" animBg="1"/>
      <p:bldP spid="42" grpId="0" animBg="1"/>
      <p:bldP spid="42" grpId="1" animBg="1"/>
      <p:bldP spid="47" grpId="0" animBg="1"/>
      <p:bldP spid="5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195736" y="764704"/>
            <a:ext cx="4824536" cy="5544616"/>
            <a:chOff x="-36512" y="2273300"/>
            <a:chExt cx="3891478" cy="4621376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5834" y="2273300"/>
              <a:ext cx="3860800" cy="4584700"/>
            </a:xfrm>
            <a:prstGeom prst="rect">
              <a:avLst/>
            </a:prstGeom>
          </p:spPr>
        </p:pic>
        <p:sp>
          <p:nvSpPr>
            <p:cNvPr id="4" name="TextovéPole 3"/>
            <p:cNvSpPr txBox="1"/>
            <p:nvPr/>
          </p:nvSpPr>
          <p:spPr>
            <a:xfrm>
              <a:off x="-36512" y="6525344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3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4824387" y="5445224"/>
            <a:ext cx="232794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/>
              <a:t>t</a:t>
            </a:r>
            <a:r>
              <a:rPr lang="cs-CZ" sz="4000" dirty="0" smtClean="0"/>
              <a:t>ýlní otvor</a:t>
            </a:r>
            <a:endParaRPr lang="cs-CZ" sz="40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4860032" y="4446240"/>
            <a:ext cx="349765" cy="86409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835696" y="764704"/>
            <a:ext cx="6120330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otvory pro vstup nervů a cév</a:t>
            </a:r>
            <a:endParaRPr lang="cs-CZ" sz="40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4139952" y="1733265"/>
            <a:ext cx="362152" cy="1191679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669827" y="1809464"/>
            <a:ext cx="539970" cy="118748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771800" y="2903543"/>
            <a:ext cx="1187418" cy="951687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5533521" y="2903543"/>
            <a:ext cx="1198719" cy="101437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5768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19" y="273814"/>
            <a:ext cx="8922251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dirty="0"/>
          </a:p>
          <a:p>
            <a:pPr marL="571500" indent="-571500">
              <a:buFontTx/>
              <a:buChar char="-"/>
            </a:pPr>
            <a:r>
              <a:rPr lang="cs-CZ" sz="4400" dirty="0"/>
              <a:t>j</a:t>
            </a:r>
            <a:r>
              <a:rPr lang="cs-CZ" sz="4400" dirty="0" smtClean="0"/>
              <a:t>azylka</a:t>
            </a:r>
          </a:p>
          <a:p>
            <a:pPr marL="571500" indent="-571500">
              <a:buFontTx/>
              <a:buChar char="-"/>
            </a:pPr>
            <a:endParaRPr lang="cs-CZ" sz="4400" dirty="0"/>
          </a:p>
          <a:p>
            <a:pPr marL="571500" indent="-571500">
              <a:buFontTx/>
              <a:buChar char="-"/>
            </a:pPr>
            <a:r>
              <a:rPr lang="cs-CZ" sz="4400" dirty="0"/>
              <a:t>s</a:t>
            </a:r>
            <a:r>
              <a:rPr lang="cs-CZ" sz="4400" dirty="0" smtClean="0"/>
              <a:t>luchové kůstky </a:t>
            </a:r>
            <a:r>
              <a:rPr lang="cs-CZ" sz="2800" dirty="0" smtClean="0"/>
              <a:t>(kladívko, kovadlinka, třmínek)</a:t>
            </a:r>
          </a:p>
          <a:p>
            <a:endParaRPr lang="cs-CZ" sz="4400" dirty="0"/>
          </a:p>
        </p:txBody>
      </p:sp>
      <p:sp>
        <p:nvSpPr>
          <p:cNvPr id="3" name="Obdélník 2"/>
          <p:cNvSpPr/>
          <p:nvPr/>
        </p:nvSpPr>
        <p:spPr>
          <a:xfrm>
            <a:off x="251519" y="188640"/>
            <a:ext cx="6842579" cy="769441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/>
          <a:p>
            <a:r>
              <a:rPr lang="cs-CZ" sz="4400" dirty="0" smtClean="0"/>
              <a:t>Kosti nepatřící přímo k lebce: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5724128" y="3013069"/>
            <a:ext cx="3293444" cy="3677329"/>
            <a:chOff x="5724128" y="3013069"/>
            <a:chExt cx="3293444" cy="3677329"/>
          </a:xfrm>
        </p:grpSpPr>
        <p:pic>
          <p:nvPicPr>
            <p:cNvPr id="4098" name="Picture 2" descr="Soubor:Trommelfell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3013069"/>
              <a:ext cx="3242178" cy="36773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8460432" y="6381328"/>
              <a:ext cx="55714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Obr. 4</a:t>
              </a:r>
              <a:endParaRPr lang="cs-CZ" sz="12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95536" y="3140968"/>
            <a:ext cx="4529708" cy="3332113"/>
            <a:chOff x="395536" y="3140968"/>
            <a:chExt cx="4529708" cy="3332113"/>
          </a:xfrm>
        </p:grpSpPr>
        <p:pic>
          <p:nvPicPr>
            <p:cNvPr id="4100" name="Picture 4" descr="Soubor:Gray186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4" y="3140968"/>
              <a:ext cx="4457700" cy="30575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395536" y="6165304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5</a:t>
              </a:r>
              <a:endParaRPr lang="cs-CZ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425678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19" y="188640"/>
            <a:ext cx="5609869" cy="769441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/>
          <a:p>
            <a:r>
              <a:rPr lang="cs-CZ" sz="4400" dirty="0" smtClean="0"/>
              <a:t>Důležité prostory lebky: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19" y="1124744"/>
            <a:ext cx="4751942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4400" dirty="0" smtClean="0"/>
              <a:t>dutina lebeční</a:t>
            </a:r>
          </a:p>
          <a:p>
            <a:pPr marL="285750" indent="-285750">
              <a:buFontTx/>
              <a:buChar char="-"/>
            </a:pPr>
            <a:endParaRPr lang="cs-CZ" sz="4400" dirty="0"/>
          </a:p>
          <a:p>
            <a:pPr marL="285750" indent="-285750">
              <a:buFontTx/>
              <a:buChar char="-"/>
            </a:pPr>
            <a:r>
              <a:rPr lang="cs-CZ" sz="4400" dirty="0"/>
              <a:t>o</a:t>
            </a:r>
            <a:r>
              <a:rPr lang="cs-CZ" sz="4400" dirty="0" smtClean="0"/>
              <a:t>čnice </a:t>
            </a:r>
            <a:r>
              <a:rPr lang="cs-CZ" sz="2400" dirty="0" smtClean="0"/>
              <a:t>(jsou zde uloženy oči)</a:t>
            </a:r>
          </a:p>
          <a:p>
            <a:pPr marL="285750" indent="-285750">
              <a:buFontTx/>
              <a:buChar char="-"/>
            </a:pPr>
            <a:endParaRPr lang="cs-CZ" sz="4400" dirty="0"/>
          </a:p>
          <a:p>
            <a:pPr marL="285750" indent="-285750">
              <a:buFontTx/>
              <a:buChar char="-"/>
            </a:pPr>
            <a:r>
              <a:rPr lang="cs-CZ" sz="4400" dirty="0"/>
              <a:t>d</a:t>
            </a:r>
            <a:r>
              <a:rPr lang="cs-CZ" sz="4400" dirty="0" smtClean="0"/>
              <a:t>utina nosní</a:t>
            </a:r>
            <a:endParaRPr lang="cs-CZ" sz="4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4932040" y="2627176"/>
            <a:ext cx="4038600" cy="4061929"/>
            <a:chOff x="4932040" y="2627176"/>
            <a:chExt cx="4038600" cy="4061929"/>
          </a:xfrm>
        </p:grpSpPr>
        <p:pic>
          <p:nvPicPr>
            <p:cNvPr id="10242" name="Picture 2" descr="File:Illu01 head neck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3461" y="2627176"/>
              <a:ext cx="3967179" cy="40233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4932040" y="6381328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6</a:t>
              </a:r>
              <a:endParaRPr lang="cs-CZ" sz="1400" dirty="0"/>
            </a:p>
          </p:txBody>
        </p:sp>
      </p:grpSp>
      <p:sp>
        <p:nvSpPr>
          <p:cNvPr id="6" name="Šipka dolů 5"/>
          <p:cNvSpPr/>
          <p:nvPr/>
        </p:nvSpPr>
        <p:spPr>
          <a:xfrm rot="1580270">
            <a:off x="6059328" y="2451811"/>
            <a:ext cx="1041334" cy="1080120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531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19" y="188640"/>
            <a:ext cx="1850186" cy="769441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/>
          <a:p>
            <a:r>
              <a:rPr lang="cs-CZ" sz="4400" dirty="0" smtClean="0"/>
              <a:t>Shrnutí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18" y="980728"/>
            <a:ext cx="864096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kostra hlavy = lebka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k</a:t>
            </a:r>
            <a:r>
              <a:rPr lang="cs-CZ" sz="2800" dirty="0" smtClean="0"/>
              <a:t>osti spojeny švy, čelisti spojeny klouby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2 části:	</a:t>
            </a:r>
          </a:p>
          <a:p>
            <a:pPr marL="914400" lvl="1" indent="-457200">
              <a:buFontTx/>
              <a:buChar char="-"/>
            </a:pPr>
            <a:r>
              <a:rPr lang="cs-CZ" sz="2800" dirty="0" smtClean="0"/>
              <a:t>mozková část (mozkovna)</a:t>
            </a:r>
          </a:p>
          <a:p>
            <a:pPr marL="914400" lvl="1" indent="-457200">
              <a:buFontTx/>
              <a:buChar char="-"/>
            </a:pPr>
            <a:r>
              <a:rPr lang="cs-CZ" sz="2800" dirty="0" smtClean="0"/>
              <a:t>obličejová část</a:t>
            </a:r>
          </a:p>
          <a:p>
            <a:r>
              <a:rPr lang="cs-CZ" sz="2800" b="1" dirty="0" smtClean="0"/>
              <a:t>Mozkovna</a:t>
            </a:r>
          </a:p>
          <a:p>
            <a:r>
              <a:rPr lang="cs-CZ" sz="2800" dirty="0" smtClean="0"/>
              <a:t>	1. Klenba lebeční – kost čelní, kost temenní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2. Spodina lebeční – k. týlní, k. klínová, k. spánková 		(výběžek </a:t>
            </a:r>
            <a:r>
              <a:rPr lang="cs-CZ" sz="2800" dirty="0"/>
              <a:t> </a:t>
            </a:r>
            <a:r>
              <a:rPr lang="cs-CZ" sz="2800" dirty="0" smtClean="0"/>
              <a:t>jařmový oblouk), k. čichová</a:t>
            </a:r>
          </a:p>
          <a:p>
            <a:endParaRPr lang="cs-CZ" sz="2800" dirty="0"/>
          </a:p>
          <a:p>
            <a:r>
              <a:rPr lang="cs-CZ" sz="2800" b="1" dirty="0" smtClean="0"/>
              <a:t>Obličejová část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kosti nosní, slzní, patrové, lícní, horní a dolní čelist</a:t>
            </a:r>
          </a:p>
          <a:p>
            <a:pPr lvl="1"/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9418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88640"/>
            <a:ext cx="7936788" cy="15542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Zdroje obrázků</a:t>
            </a:r>
            <a:r>
              <a:rPr lang="cs-CZ" sz="3200" dirty="0" smtClean="0"/>
              <a:t>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dirty="0" smtClean="0"/>
              <a:t>Obr. 1: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 smtClean="0"/>
              <a:t>6.2.2013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cs.wikipedia.org/wiki/Soubor:Gray188.png</a:t>
            </a:r>
            <a:endParaRPr lang="cs-CZ" sz="105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6.2.2013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cs.wikipedia.org/wiki/Soubor:Gray190.png</a:t>
            </a:r>
            <a:endParaRPr lang="cs-CZ" sz="105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dirty="0" smtClean="0"/>
              <a:t>Obr. 3: </a:t>
            </a:r>
            <a:r>
              <a:rPr lang="cs-CZ" sz="1050" dirty="0"/>
              <a:t>WELLESCHIK.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6.2.2013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en.wikipedia.org/wiki/File:Sch%C3%A4delbasis1.jpg</a:t>
            </a:r>
            <a:endParaRPr lang="cs-CZ" sz="105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6.2.2013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cs.wikipedia.org/wiki/Soubor:Trommelfell.png</a:t>
            </a:r>
            <a:endParaRPr lang="cs-CZ" sz="105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6.2.2013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cs.wikipedia.org/wiki/Soubor:Gray186.png</a:t>
            </a:r>
            <a:endParaRPr lang="cs-CZ" sz="105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6.2.2013</a:t>
            </a:r>
            <a:r>
              <a:rPr lang="cs-CZ" sz="1050" dirty="0"/>
              <a:t>]. Dostupný na WWW: http://en.wikipedia.org/wiki/File:Illu01_head_neck.jpg</a:t>
            </a:r>
          </a:p>
        </p:txBody>
      </p:sp>
    </p:spTree>
    <p:extLst>
      <p:ext uri="{BB962C8B-B14F-4D97-AF65-F5344CB8AC3E}">
        <p14:creationId xmlns:p14="http://schemas.microsoft.com/office/powerpoint/2010/main" val="4179935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3094</TotalTime>
  <Words>272</Words>
  <Application>Microsoft Office PowerPoint</Application>
  <PresentationFormat>Předvádění na obrazovce (4:3)</PresentationFormat>
  <Paragraphs>105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Lebka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LukášD</dc:creator>
  <cp:lastModifiedBy>LukášD</cp:lastModifiedBy>
  <cp:revision>24</cp:revision>
  <dcterms:created xsi:type="dcterms:W3CDTF">2013-03-06T18:44:59Z</dcterms:created>
  <dcterms:modified xsi:type="dcterms:W3CDTF">2013-02-06T21:33:34Z</dcterms:modified>
</cp:coreProperties>
</file>