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2" r:id="rId2"/>
    <p:sldId id="273" r:id="rId3"/>
    <p:sldId id="257" r:id="rId4"/>
    <p:sldId id="267" r:id="rId5"/>
    <p:sldId id="258" r:id="rId6"/>
    <p:sldId id="259" r:id="rId7"/>
    <p:sldId id="260" r:id="rId8"/>
    <p:sldId id="261" r:id="rId9"/>
    <p:sldId id="262" r:id="rId10"/>
    <p:sldId id="268" r:id="rId11"/>
    <p:sldId id="263" r:id="rId12"/>
    <p:sldId id="264" r:id="rId13"/>
    <p:sldId id="265" r:id="rId14"/>
    <p:sldId id="266" r:id="rId15"/>
    <p:sldId id="269" r:id="rId16"/>
    <p:sldId id="271" r:id="rId17"/>
    <p:sldId id="270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814" autoAdjust="0"/>
    <p:restoredTop sz="94660"/>
  </p:normalViewPr>
  <p:slideViewPr>
    <p:cSldViewPr>
      <p:cViewPr>
        <p:scale>
          <a:sx n="100" d="100"/>
          <a:sy n="100" d="100"/>
        </p:scale>
        <p:origin x="-456" y="18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22E2A7-731F-4924-A4A9-89F8B7C7874F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7F3C90-816A-467D-AE64-FC5DB02595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4255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22E2A7-731F-4924-A4A9-89F8B7C7874F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7F3C90-816A-467D-AE64-FC5DB02595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51996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22E2A7-731F-4924-A4A9-89F8B7C7874F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7F3C90-816A-467D-AE64-FC5DB02595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4017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22E2A7-731F-4924-A4A9-89F8B7C7874F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7F3C90-816A-467D-AE64-FC5DB02595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75825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22E2A7-731F-4924-A4A9-89F8B7C7874F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7F3C90-816A-467D-AE64-FC5DB02595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91846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22E2A7-731F-4924-A4A9-89F8B7C7874F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7F3C90-816A-467D-AE64-FC5DB02595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85844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22E2A7-731F-4924-A4A9-89F8B7C7874F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7F3C90-816A-467D-AE64-FC5DB02595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67411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22E2A7-731F-4924-A4A9-89F8B7C7874F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7F3C90-816A-467D-AE64-FC5DB02595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14314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22E2A7-731F-4924-A4A9-89F8B7C7874F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7F3C90-816A-467D-AE64-FC5DB02595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41557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22E2A7-731F-4924-A4A9-89F8B7C7874F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7F3C90-816A-467D-AE64-FC5DB02595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84152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22E2A7-731F-4924-A4A9-89F8B7C7874F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7F3C90-816A-467D-AE64-FC5DB02595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35390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22E2A7-731F-4924-A4A9-89F8B7C7874F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7F3C90-816A-467D-AE64-FC5DB02595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1050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Gluteus_maximus.png" TargetMode="External"/><Relationship Id="rId3" Type="http://schemas.openxmlformats.org/officeDocument/2006/relationships/hyperlink" Target="http://en.wikipedia.org/wiki/File:Triceps_brachii.png" TargetMode="External"/><Relationship Id="rId7" Type="http://schemas.openxmlformats.org/officeDocument/2006/relationships/hyperlink" Target="http://cs.wikipedia.org/wiki/Soubor:Sartorius.png" TargetMode="External"/><Relationship Id="rId12" Type="http://schemas.openxmlformats.org/officeDocument/2006/relationships/hyperlink" Target="http://www.wikiskripta.eu/index.php/Soubor:Gray438.png" TargetMode="External"/><Relationship Id="rId2" Type="http://schemas.openxmlformats.org/officeDocument/2006/relationships/hyperlink" Target="http://en.wikipedia.org/wiki/File:Biceps_brachii.pn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en.wikipedia.org/wiki/File:Gray427.png" TargetMode="External"/><Relationship Id="rId11" Type="http://schemas.openxmlformats.org/officeDocument/2006/relationships/hyperlink" Target="http://www.wikiskripta.eu/index.php/Soubor:Tibialis_anterior_2.png" TargetMode="External"/><Relationship Id="rId5" Type="http://schemas.openxmlformats.org/officeDocument/2006/relationships/hyperlink" Target="http://www.wikiskripta.eu/index.php/Soubor:Extensor_digitorum_muscle.png" TargetMode="External"/><Relationship Id="rId10" Type="http://schemas.openxmlformats.org/officeDocument/2006/relationships/hyperlink" Target="http://www.wikiskripta.eu/index.php/Soubor:Biceps_femoris_muscle_long_head.PNG" TargetMode="External"/><Relationship Id="rId4" Type="http://schemas.openxmlformats.org/officeDocument/2006/relationships/hyperlink" Target="http://cs.wikipedia.org/wiki/Soubor:Forearm_muscles_back_superficial.png" TargetMode="External"/><Relationship Id="rId9" Type="http://schemas.openxmlformats.org/officeDocument/2006/relationships/hyperlink" Target="http://de.wikipedia.org/wiki/Musculus_quadriceps_femori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4744" y="260648"/>
            <a:ext cx="5943600" cy="1543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4859610"/>
            <a:ext cx="1019175" cy="1809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40218239"/>
              </p:ext>
            </p:extLst>
          </p:nvPr>
        </p:nvGraphicFramePr>
        <p:xfrm>
          <a:off x="251520" y="2078856"/>
          <a:ext cx="8640960" cy="25022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450565"/>
                <a:gridCol w="5190395"/>
              </a:tblGrid>
              <a:tr h="648072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Základní škola, Hradec Králové</a:t>
                      </a:r>
                    </a:p>
                    <a:p>
                      <a:pPr algn="ctr"/>
                      <a:r>
                        <a:rPr lang="cs-CZ" dirty="0" smtClean="0"/>
                        <a:t>Milady</a:t>
                      </a:r>
                      <a:r>
                        <a:rPr lang="cs-CZ" baseline="0" dirty="0" smtClean="0"/>
                        <a:t> Horákové 258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Mgr. Lukáš </a:t>
                      </a:r>
                      <a:r>
                        <a:rPr lang="cs-CZ" dirty="0" err="1" smtClean="0"/>
                        <a:t>Dubrovský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VY_32_INOVACE_18_16B_Svaly končetin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 dirty="0" smtClean="0">
                          <a:effectLst/>
                          <a:latin typeface="+mn-lt"/>
                        </a:rPr>
                        <a:t>Přírodopis savců a člověka</a:t>
                      </a:r>
                      <a:endParaRPr lang="cs-CZ" sz="1800" b="0" i="0" u="none" strike="noStrike" dirty="0">
                        <a:effectLst/>
                        <a:latin typeface="+mn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Registrační číslo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 .00/21.2575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EU peníze školám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265002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692696"/>
            <a:ext cx="8761309" cy="3416320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600" b="1" u="sng" dirty="0" smtClean="0"/>
              <a:t>Anotace</a:t>
            </a:r>
          </a:p>
          <a:p>
            <a:endParaRPr lang="cs-CZ" dirty="0" smtClean="0"/>
          </a:p>
          <a:p>
            <a:r>
              <a:rPr lang="cs-CZ" dirty="0" smtClean="0"/>
              <a:t>Materiál je určen k seznámení se </a:t>
            </a:r>
            <a:r>
              <a:rPr lang="cs-CZ" dirty="0" smtClean="0"/>
              <a:t>svaly  končeti</a:t>
            </a:r>
            <a:r>
              <a:rPr lang="cs-CZ" dirty="0" smtClean="0"/>
              <a:t>n člověka.</a:t>
            </a:r>
            <a:endParaRPr lang="cs-CZ" dirty="0" smtClean="0"/>
          </a:p>
          <a:p>
            <a:endParaRPr lang="cs-CZ" dirty="0" smtClean="0"/>
          </a:p>
          <a:p>
            <a:r>
              <a:rPr lang="cs-CZ" b="1" dirty="0" smtClean="0"/>
              <a:t>Očekávaný výstup:</a:t>
            </a:r>
          </a:p>
          <a:p>
            <a:r>
              <a:rPr lang="cs-CZ" dirty="0" smtClean="0"/>
              <a:t>Žák </a:t>
            </a:r>
            <a:r>
              <a:rPr lang="cs-CZ" dirty="0" smtClean="0"/>
              <a:t>pozná a popíše jednotlivé svaly horní a dolní končetiny člověka. Jednotlivé svaly pozná a</a:t>
            </a:r>
          </a:p>
          <a:p>
            <a:r>
              <a:rPr lang="cs-CZ" dirty="0" smtClean="0"/>
              <a:t>pojmenuje.</a:t>
            </a:r>
            <a:endParaRPr lang="cs-CZ" dirty="0" smtClean="0"/>
          </a:p>
          <a:p>
            <a:endParaRPr lang="cs-CZ" dirty="0"/>
          </a:p>
          <a:p>
            <a:r>
              <a:rPr lang="cs-CZ" b="1" dirty="0" smtClean="0"/>
              <a:t>Datum tvorby</a:t>
            </a:r>
            <a:r>
              <a:rPr lang="cs-CZ" b="1" dirty="0" smtClean="0"/>
              <a:t>: </a:t>
            </a:r>
            <a:r>
              <a:rPr lang="cs-CZ" dirty="0" smtClean="0"/>
              <a:t>18. 2. 2013</a:t>
            </a:r>
            <a:endParaRPr lang="cs-CZ" dirty="0" smtClean="0"/>
          </a:p>
          <a:p>
            <a:endParaRPr lang="cs-CZ" dirty="0"/>
          </a:p>
          <a:p>
            <a:r>
              <a:rPr lang="cs-CZ" b="1" dirty="0" smtClean="0"/>
              <a:t>Ověřeno ve výuce: </a:t>
            </a:r>
            <a:r>
              <a:rPr lang="cs-CZ" dirty="0" smtClean="0"/>
              <a:t>21. </a:t>
            </a:r>
            <a:r>
              <a:rPr lang="cs-CZ" dirty="0"/>
              <a:t>2</a:t>
            </a:r>
            <a:r>
              <a:rPr lang="cs-CZ" dirty="0" smtClean="0"/>
              <a:t>. 2013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782840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1600" y="2276872"/>
            <a:ext cx="7128792" cy="1512168"/>
          </a:xfrm>
          <a:solidFill>
            <a:schemeClr val="accent5">
              <a:lumMod val="60000"/>
              <a:lumOff val="40000"/>
            </a:schemeClr>
          </a:solidFill>
          <a:ln w="38100">
            <a:solidFill>
              <a:schemeClr val="tx1"/>
            </a:solidFill>
          </a:ln>
        </p:spPr>
        <p:txBody>
          <a:bodyPr>
            <a:noAutofit/>
          </a:bodyPr>
          <a:lstStyle/>
          <a:p>
            <a:r>
              <a:rPr lang="cs-CZ" sz="8800" dirty="0" smtClean="0">
                <a:solidFill>
                  <a:schemeClr val="tx1"/>
                </a:solidFill>
              </a:rPr>
              <a:t>Svaly končetin</a:t>
            </a:r>
            <a:endParaRPr lang="cs-CZ" sz="8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68923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58313" y="2564904"/>
            <a:ext cx="7430111" cy="1107996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6600" dirty="0" smtClean="0"/>
              <a:t>Svaly horní končetiny</a:t>
            </a:r>
            <a:endParaRPr lang="cs-CZ" sz="6600" dirty="0"/>
          </a:p>
        </p:txBody>
      </p:sp>
    </p:spTree>
    <p:extLst>
      <p:ext uri="{BB962C8B-B14F-4D97-AF65-F5344CB8AC3E}">
        <p14:creationId xmlns:p14="http://schemas.microsoft.com/office/powerpoint/2010/main" val="1725555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File:Biceps brachii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480378"/>
            <a:ext cx="4857750" cy="4819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0" y="13601"/>
            <a:ext cx="4575740" cy="707886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Svaly horní končetiny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6300028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862400" y="2204864"/>
            <a:ext cx="2886064" cy="1323439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dirty="0"/>
              <a:t>d</a:t>
            </a:r>
            <a:r>
              <a:rPr lang="cs-CZ" sz="4000" dirty="0" smtClean="0"/>
              <a:t>vojhlavý sval pažní</a:t>
            </a:r>
            <a:endParaRPr lang="cs-CZ" sz="4000" dirty="0"/>
          </a:p>
        </p:txBody>
      </p:sp>
      <p:cxnSp>
        <p:nvCxnSpPr>
          <p:cNvPr id="6" name="Přímá spojnice se šipkou 5"/>
          <p:cNvCxnSpPr/>
          <p:nvPr/>
        </p:nvCxnSpPr>
        <p:spPr>
          <a:xfrm flipH="1">
            <a:off x="4211960" y="2929299"/>
            <a:ext cx="1578431" cy="1219781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012015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13601"/>
            <a:ext cx="4575740" cy="707886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Svaly horní končetiny</a:t>
            </a:r>
            <a:endParaRPr lang="cs-CZ" sz="4000" dirty="0"/>
          </a:p>
        </p:txBody>
      </p:sp>
      <p:pic>
        <p:nvPicPr>
          <p:cNvPr id="2050" name="Picture 2" descr="File:Triceps brachii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4043" y="1052736"/>
            <a:ext cx="4857750" cy="4895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14043" y="5948586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</a:t>
            </a:r>
            <a:r>
              <a:rPr lang="cs-CZ" dirty="0"/>
              <a:t>2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5574368" y="1844824"/>
            <a:ext cx="2886064" cy="1323439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trojhlavý sval pažní</a:t>
            </a:r>
            <a:endParaRPr lang="cs-CZ" sz="4000" dirty="0"/>
          </a:p>
        </p:txBody>
      </p:sp>
      <p:cxnSp>
        <p:nvCxnSpPr>
          <p:cNvPr id="6" name="Přímá spojnice se šipkou 5"/>
          <p:cNvCxnSpPr/>
          <p:nvPr/>
        </p:nvCxnSpPr>
        <p:spPr>
          <a:xfrm flipH="1">
            <a:off x="3923928" y="2569259"/>
            <a:ext cx="1578431" cy="1219781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267039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Soubor:Forearm muscles back superficial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3129847" y="334649"/>
            <a:ext cx="2589634" cy="7914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0" y="13601"/>
            <a:ext cx="4575740" cy="707886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Svaly horní končetiny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713143" y="1183104"/>
            <a:ext cx="2886064" cy="1323439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svaly předloktí</a:t>
            </a:r>
            <a:endParaRPr lang="cs-CZ" sz="4000" dirty="0"/>
          </a:p>
        </p:txBody>
      </p:sp>
      <p:cxnSp>
        <p:nvCxnSpPr>
          <p:cNvPr id="5" name="Přímá spojnice se šipkou 4"/>
          <p:cNvCxnSpPr/>
          <p:nvPr/>
        </p:nvCxnSpPr>
        <p:spPr>
          <a:xfrm flipH="1">
            <a:off x="3275856" y="2132856"/>
            <a:ext cx="1299885" cy="1728192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467543" y="5579254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</a:t>
            </a:r>
            <a:r>
              <a:rPr lang="cs-CZ" dirty="0"/>
              <a:t>3</a:t>
            </a:r>
          </a:p>
        </p:txBody>
      </p:sp>
    </p:spTree>
    <p:extLst>
      <p:ext uri="{BB962C8B-B14F-4D97-AF65-F5344CB8AC3E}">
        <p14:creationId xmlns:p14="http://schemas.microsoft.com/office/powerpoint/2010/main" val="6794786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http://upload.wikimedia.org/wikipedia/commons/e/e9/Extensor_digitorum_muscle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3230767" y="-54302"/>
            <a:ext cx="2687108" cy="82135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0" y="13601"/>
            <a:ext cx="4575740" cy="707886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Svaly horní končetiny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85061" y="1183103"/>
            <a:ext cx="2886064" cy="1323439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natahovač prstů</a:t>
            </a:r>
            <a:endParaRPr lang="cs-CZ" sz="4000" dirty="0"/>
          </a:p>
        </p:txBody>
      </p:sp>
      <p:cxnSp>
        <p:nvCxnSpPr>
          <p:cNvPr id="5" name="Přímá spojnice se šipkou 4"/>
          <p:cNvCxnSpPr/>
          <p:nvPr/>
        </p:nvCxnSpPr>
        <p:spPr>
          <a:xfrm flipH="1">
            <a:off x="3247774" y="2132855"/>
            <a:ext cx="1299885" cy="1728192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464043" y="5434292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</a:t>
            </a:r>
            <a:r>
              <a:rPr lang="cs-CZ" dirty="0"/>
              <a:t>4</a:t>
            </a:r>
          </a:p>
        </p:txBody>
      </p:sp>
    </p:spTree>
    <p:extLst>
      <p:ext uri="{BB962C8B-B14F-4D97-AF65-F5344CB8AC3E}">
        <p14:creationId xmlns:p14="http://schemas.microsoft.com/office/powerpoint/2010/main" val="11389747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File:Gray427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152524"/>
            <a:ext cx="4133850" cy="5705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0" y="13601"/>
            <a:ext cx="4575740" cy="707886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Svaly horní končetiny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85061" y="1183103"/>
            <a:ext cx="2886064" cy="707886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dirty="0"/>
              <a:t>s</a:t>
            </a:r>
            <a:r>
              <a:rPr lang="cs-CZ" sz="4000" dirty="0" smtClean="0"/>
              <a:t>valy ruky</a:t>
            </a:r>
            <a:endParaRPr lang="cs-CZ" sz="4000" dirty="0"/>
          </a:p>
        </p:txBody>
      </p:sp>
      <p:cxnSp>
        <p:nvCxnSpPr>
          <p:cNvPr id="5" name="Přímá spojnice se šipkou 4"/>
          <p:cNvCxnSpPr/>
          <p:nvPr/>
        </p:nvCxnSpPr>
        <p:spPr>
          <a:xfrm flipH="1">
            <a:off x="2699792" y="2132855"/>
            <a:ext cx="1847868" cy="1080121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3193544" y="6488668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</a:t>
            </a:r>
            <a:r>
              <a:rPr lang="cs-CZ" dirty="0"/>
              <a:t>5</a:t>
            </a:r>
          </a:p>
        </p:txBody>
      </p:sp>
    </p:spTree>
    <p:extLst>
      <p:ext uri="{BB962C8B-B14F-4D97-AF65-F5344CB8AC3E}">
        <p14:creationId xmlns:p14="http://schemas.microsoft.com/office/powerpoint/2010/main" val="33453041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2564904"/>
            <a:ext cx="7329122" cy="1107996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6600" dirty="0" smtClean="0"/>
              <a:t>Svaly dolní končetiny</a:t>
            </a:r>
            <a:endParaRPr lang="cs-CZ" sz="6600" dirty="0"/>
          </a:p>
        </p:txBody>
      </p:sp>
    </p:spTree>
    <p:extLst>
      <p:ext uri="{BB962C8B-B14F-4D97-AF65-F5344CB8AC3E}">
        <p14:creationId xmlns:p14="http://schemas.microsoft.com/office/powerpoint/2010/main" val="9154989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13601"/>
            <a:ext cx="4513223" cy="707886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Svaly dolní končetiny</a:t>
            </a:r>
            <a:endParaRPr lang="cs-CZ" sz="4000" dirty="0"/>
          </a:p>
        </p:txBody>
      </p:sp>
      <p:pic>
        <p:nvPicPr>
          <p:cNvPr id="7170" name="Picture 2" descr="http://upload.wikimedia.org/wikipedia/commons/a/af/Sartorius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836712"/>
            <a:ext cx="4729456" cy="5904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143684" y="6381328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</a:t>
            </a:r>
            <a:r>
              <a:rPr lang="cs-CZ" dirty="0"/>
              <a:t>6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4926296" y="1280954"/>
            <a:ext cx="3534136" cy="707886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dirty="0"/>
              <a:t>s</a:t>
            </a:r>
            <a:r>
              <a:rPr lang="cs-CZ" sz="4000" dirty="0" smtClean="0"/>
              <a:t>val krejčovský</a:t>
            </a:r>
            <a:endParaRPr lang="cs-CZ" sz="4000" dirty="0"/>
          </a:p>
        </p:txBody>
      </p:sp>
      <p:cxnSp>
        <p:nvCxnSpPr>
          <p:cNvPr id="6" name="Přímá spojnice se šipkou 5"/>
          <p:cNvCxnSpPr/>
          <p:nvPr/>
        </p:nvCxnSpPr>
        <p:spPr>
          <a:xfrm flipH="1">
            <a:off x="1835696" y="1772816"/>
            <a:ext cx="2952328" cy="1224136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504038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13601"/>
            <a:ext cx="4513223" cy="707886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Svaly dolní končetiny</a:t>
            </a:r>
            <a:endParaRPr lang="cs-CZ" sz="4000" dirty="0"/>
          </a:p>
        </p:txBody>
      </p:sp>
      <p:pic>
        <p:nvPicPr>
          <p:cNvPr id="8194" name="Picture 2" descr="Soubor:Gluteus maximus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9462" y="908720"/>
            <a:ext cx="5543257" cy="57606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286336" y="3657218"/>
            <a:ext cx="3534136" cy="1323439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velký sval hýžďový</a:t>
            </a:r>
            <a:endParaRPr lang="cs-CZ" sz="4000" dirty="0"/>
          </a:p>
        </p:txBody>
      </p:sp>
      <p:cxnSp>
        <p:nvCxnSpPr>
          <p:cNvPr id="5" name="Přímá spojnice se šipkou 4"/>
          <p:cNvCxnSpPr/>
          <p:nvPr/>
        </p:nvCxnSpPr>
        <p:spPr>
          <a:xfrm flipH="1" flipV="1">
            <a:off x="3419872" y="1844824"/>
            <a:ext cx="1728192" cy="2160240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4788024" y="6309320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</a:t>
            </a:r>
            <a:r>
              <a:rPr lang="cs-CZ" dirty="0"/>
              <a:t>7</a:t>
            </a:r>
          </a:p>
        </p:txBody>
      </p:sp>
    </p:spTree>
    <p:extLst>
      <p:ext uri="{BB962C8B-B14F-4D97-AF65-F5344CB8AC3E}">
        <p14:creationId xmlns:p14="http://schemas.microsoft.com/office/powerpoint/2010/main" val="38916042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http://upload.wikimedia.org/wikipedia/de/thumb/d/d8/M_quadriceps2.jpg/400px-M_quadriceps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633" y="1052736"/>
            <a:ext cx="4775267" cy="4536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0" y="13601"/>
            <a:ext cx="4513223" cy="707886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Svaly dolní končetiny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286336" y="3356992"/>
            <a:ext cx="3534136" cy="1323439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čtyřhlavý sval stehenní</a:t>
            </a:r>
            <a:endParaRPr lang="cs-CZ" sz="4000" dirty="0"/>
          </a:p>
        </p:txBody>
      </p:sp>
      <p:cxnSp>
        <p:nvCxnSpPr>
          <p:cNvPr id="5" name="Přímá spojnice se šipkou 4"/>
          <p:cNvCxnSpPr/>
          <p:nvPr/>
        </p:nvCxnSpPr>
        <p:spPr>
          <a:xfrm flipH="1" flipV="1">
            <a:off x="2843808" y="3140968"/>
            <a:ext cx="2304256" cy="864096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4139952" y="5301208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</a:t>
            </a:r>
            <a:r>
              <a:rPr lang="cs-CZ" dirty="0"/>
              <a:t>8</a:t>
            </a:r>
          </a:p>
        </p:txBody>
      </p:sp>
    </p:spTree>
    <p:extLst>
      <p:ext uri="{BB962C8B-B14F-4D97-AF65-F5344CB8AC3E}">
        <p14:creationId xmlns:p14="http://schemas.microsoft.com/office/powerpoint/2010/main" val="42013043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Soubor:Biceps femoris muscle long hea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052736"/>
            <a:ext cx="2095500" cy="5695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0" y="13601"/>
            <a:ext cx="4513223" cy="707886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Svaly dolní končetiny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286336" y="3356992"/>
            <a:ext cx="3534136" cy="1323439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dvouhlavý sval stehenní</a:t>
            </a:r>
            <a:endParaRPr lang="cs-CZ" sz="4000" dirty="0"/>
          </a:p>
        </p:txBody>
      </p:sp>
      <p:cxnSp>
        <p:nvCxnSpPr>
          <p:cNvPr id="5" name="Přímá spojnice se šipkou 4"/>
          <p:cNvCxnSpPr/>
          <p:nvPr/>
        </p:nvCxnSpPr>
        <p:spPr>
          <a:xfrm flipH="1">
            <a:off x="2699792" y="4005064"/>
            <a:ext cx="2448272" cy="576064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3294432" y="6379354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</a:t>
            </a:r>
            <a:r>
              <a:rPr lang="cs-CZ" dirty="0"/>
              <a:t>9</a:t>
            </a:r>
          </a:p>
        </p:txBody>
      </p:sp>
    </p:spTree>
    <p:extLst>
      <p:ext uri="{BB962C8B-B14F-4D97-AF65-F5344CB8AC3E}">
        <p14:creationId xmlns:p14="http://schemas.microsoft.com/office/powerpoint/2010/main" val="30013075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13601"/>
            <a:ext cx="4513223" cy="707886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Svaly dolní končetiny</a:t>
            </a:r>
            <a:endParaRPr lang="cs-CZ" sz="4000" dirty="0"/>
          </a:p>
        </p:txBody>
      </p:sp>
      <p:pic>
        <p:nvPicPr>
          <p:cNvPr id="1026" name="Picture 2" descr="Soubor:Tibialis anterior 2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882352"/>
            <a:ext cx="1485900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963261" y="6194688"/>
            <a:ext cx="8603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10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38264" y="1601505"/>
            <a:ext cx="3534136" cy="1323439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přední sval holenní</a:t>
            </a:r>
            <a:endParaRPr lang="cs-CZ" sz="4000" dirty="0"/>
          </a:p>
        </p:txBody>
      </p:sp>
      <p:cxnSp>
        <p:nvCxnSpPr>
          <p:cNvPr id="6" name="Přímá spojnice se šipkou 5"/>
          <p:cNvCxnSpPr/>
          <p:nvPr/>
        </p:nvCxnSpPr>
        <p:spPr>
          <a:xfrm flipH="1">
            <a:off x="2051720" y="2249577"/>
            <a:ext cx="2448272" cy="576064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6582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13601"/>
            <a:ext cx="4513223" cy="707886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Svaly dolní končetiny</a:t>
            </a:r>
            <a:endParaRPr lang="cs-CZ" sz="4000" dirty="0"/>
          </a:p>
        </p:txBody>
      </p:sp>
      <p:pic>
        <p:nvPicPr>
          <p:cNvPr id="2050" name="Picture 2" descr="Soubor:Gray438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980728"/>
            <a:ext cx="1771650" cy="5695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423604" y="6300028"/>
            <a:ext cx="8603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11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286336" y="2537609"/>
            <a:ext cx="3534136" cy="1323439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trojhlavý sval lýtkový</a:t>
            </a:r>
            <a:endParaRPr lang="cs-CZ" sz="4000" dirty="0"/>
          </a:p>
        </p:txBody>
      </p:sp>
      <p:cxnSp>
        <p:nvCxnSpPr>
          <p:cNvPr id="6" name="Přímá spojnice se šipkou 5"/>
          <p:cNvCxnSpPr/>
          <p:nvPr/>
        </p:nvCxnSpPr>
        <p:spPr>
          <a:xfrm flipH="1">
            <a:off x="2699792" y="3185681"/>
            <a:ext cx="2448272" cy="576064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652264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5496" y="87015"/>
            <a:ext cx="8993168" cy="21698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Zdroje obrázků:</a:t>
            </a:r>
          </a:p>
          <a:p>
            <a:r>
              <a:rPr lang="cs-CZ" sz="1000" dirty="0" smtClean="0"/>
              <a:t>Obr. 1: </a:t>
            </a:r>
            <a:r>
              <a:rPr lang="cs-CZ" sz="1000" dirty="0"/>
              <a:t>AUTOR NEUVEDEN. </a:t>
            </a:r>
            <a:r>
              <a:rPr lang="cs-CZ" sz="1000" i="1" dirty="0"/>
              <a:t>Wikipedia.org</a:t>
            </a:r>
            <a:r>
              <a:rPr lang="cs-CZ" sz="1000" dirty="0"/>
              <a:t> [online]. [cit. </a:t>
            </a:r>
            <a:r>
              <a:rPr lang="cs-CZ" sz="1000" dirty="0" smtClean="0"/>
              <a:t>18.2..2013</a:t>
            </a:r>
            <a:r>
              <a:rPr lang="cs-CZ" sz="1000" dirty="0"/>
              <a:t>]. Dostupný na WWW: </a:t>
            </a:r>
            <a:r>
              <a:rPr lang="cs-CZ" sz="1000" dirty="0">
                <a:hlinkClick r:id="rId2"/>
              </a:rPr>
              <a:t>http://</a:t>
            </a:r>
            <a:r>
              <a:rPr lang="cs-CZ" sz="1000" dirty="0" smtClean="0">
                <a:hlinkClick r:id="rId2"/>
              </a:rPr>
              <a:t>en.wikipedia.org/wiki/File:Biceps_brachii.png</a:t>
            </a:r>
            <a:endParaRPr lang="cs-CZ" sz="1000" dirty="0" smtClean="0"/>
          </a:p>
          <a:p>
            <a:r>
              <a:rPr lang="cs-CZ" sz="1000" dirty="0" smtClean="0"/>
              <a:t>Obr. </a:t>
            </a:r>
            <a:r>
              <a:rPr lang="cs-CZ" sz="1000" dirty="0"/>
              <a:t>2</a:t>
            </a:r>
            <a:r>
              <a:rPr lang="cs-CZ" sz="1000" dirty="0" smtClean="0"/>
              <a:t>: </a:t>
            </a:r>
            <a:r>
              <a:rPr lang="cs-CZ" sz="1000" dirty="0"/>
              <a:t>AUTOR NEUVEDEN. </a:t>
            </a:r>
            <a:r>
              <a:rPr lang="cs-CZ" sz="1000" i="1" dirty="0" err="1"/>
              <a:t>Wikipedia.en</a:t>
            </a:r>
            <a:r>
              <a:rPr lang="cs-CZ" sz="1000" dirty="0"/>
              <a:t> [online]. [cit. </a:t>
            </a:r>
            <a:r>
              <a:rPr lang="cs-CZ" sz="1000" dirty="0"/>
              <a:t>18.2.2013</a:t>
            </a:r>
            <a:r>
              <a:rPr lang="cs-CZ" sz="1000" dirty="0"/>
              <a:t>]. Dostupný na WWW: </a:t>
            </a:r>
            <a:r>
              <a:rPr lang="cs-CZ" sz="1000" dirty="0">
                <a:hlinkClick r:id="rId3"/>
              </a:rPr>
              <a:t>http://</a:t>
            </a:r>
            <a:r>
              <a:rPr lang="cs-CZ" sz="1000" dirty="0" smtClean="0">
                <a:hlinkClick r:id="rId3"/>
              </a:rPr>
              <a:t>en.wikipedia.org/wiki/File:Triceps_brachii.png</a:t>
            </a:r>
            <a:endParaRPr lang="cs-CZ" sz="1000" dirty="0" smtClean="0"/>
          </a:p>
          <a:p>
            <a:r>
              <a:rPr lang="cs-CZ" sz="1000" dirty="0" smtClean="0"/>
              <a:t>Obr. </a:t>
            </a:r>
            <a:r>
              <a:rPr lang="cs-CZ" sz="1000" dirty="0"/>
              <a:t>3</a:t>
            </a:r>
            <a:r>
              <a:rPr lang="cs-CZ" sz="1000" dirty="0" smtClean="0"/>
              <a:t>: </a:t>
            </a:r>
            <a:r>
              <a:rPr lang="cs-CZ" sz="1000" dirty="0"/>
              <a:t>AUTOR NEUVEDEN. </a:t>
            </a:r>
            <a:r>
              <a:rPr lang="cs-CZ" sz="1000" i="1" dirty="0"/>
              <a:t>Wikipedia.cz</a:t>
            </a:r>
            <a:r>
              <a:rPr lang="cs-CZ" sz="1000" dirty="0"/>
              <a:t> [online]. [cit. </a:t>
            </a:r>
            <a:r>
              <a:rPr lang="cs-CZ" sz="1000" dirty="0"/>
              <a:t>18.2.2013</a:t>
            </a:r>
            <a:r>
              <a:rPr lang="cs-CZ" sz="1000" dirty="0"/>
              <a:t>]. Dostupný na WWW: </a:t>
            </a:r>
            <a:r>
              <a:rPr lang="cs-CZ" sz="1000" dirty="0">
                <a:hlinkClick r:id="rId4"/>
              </a:rPr>
              <a:t>http://</a:t>
            </a:r>
            <a:r>
              <a:rPr lang="cs-CZ" sz="1000" dirty="0" smtClean="0">
                <a:hlinkClick r:id="rId4"/>
              </a:rPr>
              <a:t>cs.wikipedia.org/wiki/Soubor:Forearm_muscles_back_superficial.png</a:t>
            </a:r>
            <a:endParaRPr lang="cs-CZ" sz="1000" dirty="0" smtClean="0"/>
          </a:p>
          <a:p>
            <a:r>
              <a:rPr lang="cs-CZ" sz="1000" dirty="0" smtClean="0"/>
              <a:t>Obr. </a:t>
            </a:r>
            <a:r>
              <a:rPr lang="cs-CZ" sz="1000" dirty="0"/>
              <a:t>4</a:t>
            </a:r>
            <a:r>
              <a:rPr lang="cs-CZ" sz="1000" dirty="0" smtClean="0"/>
              <a:t>: </a:t>
            </a:r>
            <a:r>
              <a:rPr lang="cs-CZ" sz="1000" dirty="0"/>
              <a:t>HÄGGSTRÖM, </a:t>
            </a:r>
            <a:r>
              <a:rPr lang="cs-CZ" sz="1000" dirty="0" err="1"/>
              <a:t>Mikael</a:t>
            </a:r>
            <a:r>
              <a:rPr lang="cs-CZ" sz="1000" dirty="0"/>
              <a:t>. </a:t>
            </a:r>
            <a:r>
              <a:rPr lang="cs-CZ" sz="1000" i="1" dirty="0"/>
              <a:t>Wikiskripta.cz</a:t>
            </a:r>
            <a:r>
              <a:rPr lang="cs-CZ" sz="1000" dirty="0"/>
              <a:t> [online]. [cit. </a:t>
            </a:r>
            <a:r>
              <a:rPr lang="cs-CZ" sz="1000" dirty="0"/>
              <a:t>18.2.2013</a:t>
            </a:r>
            <a:r>
              <a:rPr lang="cs-CZ" sz="1000" dirty="0"/>
              <a:t>]. Dostupný na WWW: </a:t>
            </a:r>
            <a:r>
              <a:rPr lang="cs-CZ" sz="1000" dirty="0">
                <a:hlinkClick r:id="rId5"/>
              </a:rPr>
              <a:t>http://</a:t>
            </a:r>
            <a:r>
              <a:rPr lang="cs-CZ" sz="1000" dirty="0" smtClean="0">
                <a:hlinkClick r:id="rId5"/>
              </a:rPr>
              <a:t>www.wikiskripta.eu/index.php/Soubor:Extensor_digitorum_muscle.png</a:t>
            </a:r>
            <a:endParaRPr lang="cs-CZ" sz="1000" dirty="0" smtClean="0"/>
          </a:p>
          <a:p>
            <a:r>
              <a:rPr lang="cs-CZ" sz="1000" dirty="0" smtClean="0"/>
              <a:t>Obr. </a:t>
            </a:r>
            <a:r>
              <a:rPr lang="cs-CZ" sz="1000" dirty="0"/>
              <a:t>5</a:t>
            </a:r>
            <a:r>
              <a:rPr lang="cs-CZ" sz="1000" dirty="0" smtClean="0"/>
              <a:t>: </a:t>
            </a:r>
            <a:r>
              <a:rPr lang="cs-CZ" sz="1000" dirty="0"/>
              <a:t>AUTOR NEUVEDEN. </a:t>
            </a:r>
            <a:r>
              <a:rPr lang="cs-CZ" sz="1000" i="1" dirty="0"/>
              <a:t>Wikipedia.org</a:t>
            </a:r>
            <a:r>
              <a:rPr lang="cs-CZ" sz="1000" dirty="0"/>
              <a:t> [online]. [cit. </a:t>
            </a:r>
            <a:r>
              <a:rPr lang="cs-CZ" sz="1000" dirty="0"/>
              <a:t>18.2.2013</a:t>
            </a:r>
            <a:r>
              <a:rPr lang="cs-CZ" sz="1000" dirty="0"/>
              <a:t>]. Dostupný na WWW: </a:t>
            </a:r>
            <a:r>
              <a:rPr lang="cs-CZ" sz="1000" dirty="0">
                <a:hlinkClick r:id="rId6"/>
              </a:rPr>
              <a:t>http://</a:t>
            </a:r>
            <a:r>
              <a:rPr lang="cs-CZ" sz="1000" dirty="0" smtClean="0">
                <a:hlinkClick r:id="rId6"/>
              </a:rPr>
              <a:t>en.wikipedia.org/wiki/File:Gray427.png</a:t>
            </a:r>
            <a:endParaRPr lang="cs-CZ" sz="1000" dirty="0" smtClean="0"/>
          </a:p>
          <a:p>
            <a:r>
              <a:rPr lang="cs-CZ" sz="1000" dirty="0" smtClean="0"/>
              <a:t>Obr. </a:t>
            </a:r>
            <a:r>
              <a:rPr lang="cs-CZ" sz="1000" dirty="0"/>
              <a:t>6</a:t>
            </a:r>
            <a:r>
              <a:rPr lang="cs-CZ" sz="1000" dirty="0" smtClean="0"/>
              <a:t>: </a:t>
            </a:r>
            <a:r>
              <a:rPr lang="cs-CZ" sz="1000" dirty="0"/>
              <a:t>AUTOR NEUVEDEN. </a:t>
            </a:r>
            <a:r>
              <a:rPr lang="cs-CZ" sz="1000" i="1" dirty="0"/>
              <a:t>Wikipedia.cz</a:t>
            </a:r>
            <a:r>
              <a:rPr lang="cs-CZ" sz="1000" dirty="0"/>
              <a:t> [online]. [cit. </a:t>
            </a:r>
            <a:r>
              <a:rPr lang="cs-CZ" sz="1000" dirty="0"/>
              <a:t>18.2.2013</a:t>
            </a:r>
            <a:r>
              <a:rPr lang="cs-CZ" sz="1000" dirty="0"/>
              <a:t>]. Dostupný na WWW: </a:t>
            </a:r>
            <a:r>
              <a:rPr lang="cs-CZ" sz="1000" dirty="0">
                <a:hlinkClick r:id="rId7"/>
              </a:rPr>
              <a:t>http://</a:t>
            </a:r>
            <a:r>
              <a:rPr lang="cs-CZ" sz="1000" dirty="0" smtClean="0">
                <a:hlinkClick r:id="rId7"/>
              </a:rPr>
              <a:t>cs.wikipedia.org/wiki/Soubor:Sartorius.png</a:t>
            </a:r>
            <a:endParaRPr lang="cs-CZ" sz="1000" dirty="0" smtClean="0"/>
          </a:p>
          <a:p>
            <a:r>
              <a:rPr lang="cs-CZ" sz="1000" dirty="0" smtClean="0"/>
              <a:t>Obr. </a:t>
            </a:r>
            <a:r>
              <a:rPr lang="cs-CZ" sz="1000" dirty="0"/>
              <a:t>7</a:t>
            </a:r>
            <a:r>
              <a:rPr lang="cs-CZ" sz="1000" dirty="0" smtClean="0"/>
              <a:t>: </a:t>
            </a:r>
            <a:r>
              <a:rPr lang="cs-CZ" sz="1000" dirty="0"/>
              <a:t>AUTOR NEUVEDEN. </a:t>
            </a:r>
            <a:r>
              <a:rPr lang="cs-CZ" sz="1000" i="1" dirty="0"/>
              <a:t>Wikipedia.cz</a:t>
            </a:r>
            <a:r>
              <a:rPr lang="cs-CZ" sz="1000" dirty="0"/>
              <a:t> [online]. [cit. </a:t>
            </a:r>
            <a:r>
              <a:rPr lang="cs-CZ" sz="1000" dirty="0"/>
              <a:t>18.2.2013</a:t>
            </a:r>
            <a:r>
              <a:rPr lang="cs-CZ" sz="1000" dirty="0"/>
              <a:t>]. Dostupný na WWW: </a:t>
            </a:r>
            <a:r>
              <a:rPr lang="cs-CZ" sz="1000" dirty="0">
                <a:hlinkClick r:id="rId8"/>
              </a:rPr>
              <a:t>http://</a:t>
            </a:r>
            <a:r>
              <a:rPr lang="cs-CZ" sz="1000" dirty="0" smtClean="0">
                <a:hlinkClick r:id="rId8"/>
              </a:rPr>
              <a:t>cs.wikipedia.org/wiki/Soubor:Gluteus_maximus.png</a:t>
            </a:r>
            <a:endParaRPr lang="cs-CZ" sz="1000" dirty="0" smtClean="0"/>
          </a:p>
          <a:p>
            <a:r>
              <a:rPr lang="cs-CZ" sz="1000" dirty="0" smtClean="0"/>
              <a:t>Obr. </a:t>
            </a:r>
            <a:r>
              <a:rPr lang="cs-CZ" sz="1000" dirty="0"/>
              <a:t>8</a:t>
            </a:r>
            <a:r>
              <a:rPr lang="cs-CZ" sz="1000" dirty="0" smtClean="0"/>
              <a:t>: </a:t>
            </a:r>
            <a:r>
              <a:rPr lang="cs-CZ" sz="1000" dirty="0"/>
              <a:t>AUTOR NEUVEDEN. </a:t>
            </a:r>
            <a:r>
              <a:rPr lang="cs-CZ" sz="1000" i="1" dirty="0"/>
              <a:t>Wikipedia.org</a:t>
            </a:r>
            <a:r>
              <a:rPr lang="cs-CZ" sz="1000" dirty="0"/>
              <a:t> [online]. [cit. </a:t>
            </a:r>
            <a:r>
              <a:rPr lang="cs-CZ" sz="1000" dirty="0"/>
              <a:t>18.2.2013</a:t>
            </a:r>
            <a:r>
              <a:rPr lang="cs-CZ" sz="1000" dirty="0"/>
              <a:t>]. Dostupný na WWW: </a:t>
            </a:r>
            <a:r>
              <a:rPr lang="cs-CZ" sz="1000" dirty="0">
                <a:hlinkClick r:id="rId9"/>
              </a:rPr>
              <a:t>http://</a:t>
            </a:r>
            <a:r>
              <a:rPr lang="cs-CZ" sz="1000" dirty="0" smtClean="0">
                <a:hlinkClick r:id="rId9"/>
              </a:rPr>
              <a:t>de.wikipedia.org/wiki/Musculus_quadriceps_femoris</a:t>
            </a:r>
            <a:endParaRPr lang="cs-CZ" sz="1000" dirty="0" smtClean="0"/>
          </a:p>
          <a:p>
            <a:r>
              <a:rPr lang="cs-CZ" sz="1000" dirty="0" smtClean="0"/>
              <a:t>Obr. </a:t>
            </a:r>
            <a:r>
              <a:rPr lang="cs-CZ" sz="1000" dirty="0"/>
              <a:t>9</a:t>
            </a:r>
            <a:r>
              <a:rPr lang="cs-CZ" sz="1000" dirty="0" smtClean="0"/>
              <a:t>: </a:t>
            </a:r>
            <a:r>
              <a:rPr lang="cs-CZ" sz="900" dirty="0"/>
              <a:t>HÄGGSTRÖM, </a:t>
            </a:r>
            <a:r>
              <a:rPr lang="cs-CZ" sz="900" dirty="0" err="1"/>
              <a:t>Mikael</a:t>
            </a:r>
            <a:r>
              <a:rPr lang="cs-CZ" sz="900" dirty="0"/>
              <a:t>. </a:t>
            </a:r>
            <a:r>
              <a:rPr lang="cs-CZ" sz="900" i="1" dirty="0"/>
              <a:t>Wikiskripta.cz</a:t>
            </a:r>
            <a:r>
              <a:rPr lang="cs-CZ" sz="900" dirty="0"/>
              <a:t> [online]. [cit. </a:t>
            </a:r>
            <a:r>
              <a:rPr lang="cs-CZ" sz="900" dirty="0"/>
              <a:t>18.2.2013</a:t>
            </a:r>
            <a:r>
              <a:rPr lang="cs-CZ" sz="900" dirty="0"/>
              <a:t>]. Dostupný na WWW: </a:t>
            </a:r>
            <a:r>
              <a:rPr lang="cs-CZ" sz="900" dirty="0">
                <a:hlinkClick r:id="rId10"/>
              </a:rPr>
              <a:t>http://</a:t>
            </a:r>
            <a:r>
              <a:rPr lang="cs-CZ" sz="900" dirty="0" smtClean="0">
                <a:hlinkClick r:id="rId10"/>
              </a:rPr>
              <a:t>www.wikiskripta.eu/index.php/Soubor:Biceps_femoris_muscle_long_head.PNG</a:t>
            </a:r>
            <a:endParaRPr lang="cs-CZ" sz="900" dirty="0" smtClean="0"/>
          </a:p>
          <a:p>
            <a:r>
              <a:rPr lang="cs-CZ" sz="1050" dirty="0" smtClean="0"/>
              <a:t>Obr. 10: </a:t>
            </a:r>
            <a:r>
              <a:rPr lang="cs-CZ" sz="1050" dirty="0"/>
              <a:t>GILLE, </a:t>
            </a:r>
            <a:r>
              <a:rPr lang="cs-CZ" sz="1050" dirty="0" err="1"/>
              <a:t>Uwe</a:t>
            </a:r>
            <a:r>
              <a:rPr lang="cs-CZ" sz="1050" dirty="0"/>
              <a:t>. </a:t>
            </a:r>
            <a:r>
              <a:rPr lang="cs-CZ" sz="1050" i="1" dirty="0"/>
              <a:t>Wikiskripta.cz</a:t>
            </a:r>
            <a:r>
              <a:rPr lang="cs-CZ" sz="1050" dirty="0"/>
              <a:t> [online]. [cit. </a:t>
            </a:r>
            <a:r>
              <a:rPr lang="cs-CZ" sz="1050" dirty="0"/>
              <a:t>18.2.2013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11"/>
              </a:rPr>
              <a:t>http://</a:t>
            </a:r>
            <a:r>
              <a:rPr lang="cs-CZ" sz="1050" dirty="0" smtClean="0">
                <a:hlinkClick r:id="rId11"/>
              </a:rPr>
              <a:t>www.wikiskripta.eu/index.php/Soubor:Tibialis_anterior_2.png</a:t>
            </a:r>
            <a:endParaRPr lang="cs-CZ" sz="1050" dirty="0" smtClean="0"/>
          </a:p>
          <a:p>
            <a:r>
              <a:rPr lang="cs-CZ" sz="1050" dirty="0" smtClean="0"/>
              <a:t>Obr. 11:</a:t>
            </a:r>
            <a:r>
              <a:rPr lang="cs-CZ" sz="1050" dirty="0"/>
              <a:t>AUTOR NEUVEDEN. </a:t>
            </a:r>
            <a:r>
              <a:rPr lang="cs-CZ" sz="1050" i="1" dirty="0"/>
              <a:t>Wikiskripta.cz</a:t>
            </a:r>
            <a:r>
              <a:rPr lang="cs-CZ" sz="1050" dirty="0"/>
              <a:t> [online]. [cit. </a:t>
            </a:r>
            <a:r>
              <a:rPr lang="cs-CZ" sz="1050" dirty="0"/>
              <a:t>18.2.2013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12"/>
              </a:rPr>
              <a:t>http://</a:t>
            </a:r>
            <a:r>
              <a:rPr lang="cs-CZ" sz="1050" dirty="0" smtClean="0">
                <a:hlinkClick r:id="rId12"/>
              </a:rPr>
              <a:t>www.wikiskripta.eu/index.php/Soubor:Gray438.png</a:t>
            </a:r>
            <a:r>
              <a:rPr lang="cs-CZ" sz="1050" dirty="0" smtClean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5425622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</TotalTime>
  <Words>202</Words>
  <Application>Microsoft Office PowerPoint</Application>
  <PresentationFormat>Předvádění na obrazovce (4:3)</PresentationFormat>
  <Paragraphs>72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Soustava pohybová</dc:title>
  <dc:creator>LukášD</dc:creator>
  <cp:lastModifiedBy>LukášD</cp:lastModifiedBy>
  <cp:revision>8</cp:revision>
  <dcterms:created xsi:type="dcterms:W3CDTF">2013-04-17T21:55:10Z</dcterms:created>
  <dcterms:modified xsi:type="dcterms:W3CDTF">2013-02-18T21:47:04Z</dcterms:modified>
</cp:coreProperties>
</file>