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B46AA-B2FB-4AB6-BCB7-08117498C10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845DB-80E5-4C72-B642-964EB6A020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7734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B46AA-B2FB-4AB6-BCB7-08117498C10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845DB-80E5-4C72-B642-964EB6A020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74608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B46AA-B2FB-4AB6-BCB7-08117498C10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845DB-80E5-4C72-B642-964EB6A020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2815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B46AA-B2FB-4AB6-BCB7-08117498C10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845DB-80E5-4C72-B642-964EB6A020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4336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B46AA-B2FB-4AB6-BCB7-08117498C10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845DB-80E5-4C72-B642-964EB6A020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1855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B46AA-B2FB-4AB6-BCB7-08117498C10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845DB-80E5-4C72-B642-964EB6A020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2705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B46AA-B2FB-4AB6-BCB7-08117498C10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845DB-80E5-4C72-B642-964EB6A020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487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B46AA-B2FB-4AB6-BCB7-08117498C10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845DB-80E5-4C72-B642-964EB6A020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510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B46AA-B2FB-4AB6-BCB7-08117498C10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845DB-80E5-4C72-B642-964EB6A020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476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B46AA-B2FB-4AB6-BCB7-08117498C10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845DB-80E5-4C72-B642-964EB6A020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2140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B46AA-B2FB-4AB6-BCB7-08117498C10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845DB-80E5-4C72-B642-964EB6A020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854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3B46AA-B2FB-4AB6-BCB7-08117498C10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845DB-80E5-4C72-B642-964EB6A020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4725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Soubor:Digestive_system_diagram_cs.svg" TargetMode="External"/><Relationship Id="rId2" Type="http://schemas.openxmlformats.org/officeDocument/2006/relationships/hyperlink" Target="https://cs.wikipedia.org/wiki/Soubor:NCI_Visuals_Food_Hamburger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9750927"/>
              </p:ext>
            </p:extLst>
          </p:nvPr>
        </p:nvGraphicFramePr>
        <p:xfrm>
          <a:off x="251520" y="2078856"/>
          <a:ext cx="864096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0565"/>
                <a:gridCol w="5190395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VY_32_INOVACE_19_16B_Soustava</a:t>
                      </a:r>
                      <a:r>
                        <a:rPr lang="cs-CZ" sz="1400" baseline="0" dirty="0" smtClean="0"/>
                        <a:t> trávicí - funkce</a:t>
                      </a:r>
                      <a:endParaRPr lang="cs-CZ" sz="14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savců a člověka</a:t>
                      </a:r>
                      <a:endParaRPr lang="cs-CZ" sz="1800" b="0" i="0" u="none" strike="noStrike" dirty="0">
                        <a:effectLst/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650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8658396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</a:t>
            </a:r>
            <a:r>
              <a:rPr lang="cs-CZ" dirty="0" smtClean="0"/>
              <a:t>s významem a funkcí trávicí soustavy člověka.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</a:t>
            </a:r>
            <a:r>
              <a:rPr lang="cs-CZ" dirty="0" smtClean="0"/>
              <a:t>vysvětlí, jakou funkci plní trávicí soustava. Bude znát hlavní složky potravy a bude umět</a:t>
            </a:r>
          </a:p>
          <a:p>
            <a:r>
              <a:rPr lang="cs-CZ" dirty="0" smtClean="0"/>
              <a:t>vysvětlit, co je to trávení. Bude vědět, jaký význam mají jednotlivé složky potravy pro </a:t>
            </a:r>
          </a:p>
          <a:p>
            <a:r>
              <a:rPr lang="cs-CZ" dirty="0" smtClean="0"/>
              <a:t>lidský organismus.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</a:t>
            </a:r>
            <a:r>
              <a:rPr lang="cs-CZ" b="1" dirty="0" smtClean="0"/>
              <a:t>: </a:t>
            </a:r>
            <a:r>
              <a:rPr lang="cs-CZ" dirty="0" smtClean="0"/>
              <a:t>5. 3. 2013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/>
              <a:t>8</a:t>
            </a:r>
            <a:r>
              <a:rPr lang="cs-CZ" dirty="0" smtClean="0"/>
              <a:t>. 3.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8284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8000" dirty="0" smtClean="0"/>
              <a:t>Soustava trávicí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anchor="ctr">
            <a:normAutofit/>
          </a:bodyPr>
          <a:lstStyle/>
          <a:p>
            <a:r>
              <a:rPr lang="cs-CZ" sz="8000" dirty="0" smtClean="0">
                <a:solidFill>
                  <a:schemeClr val="tx1"/>
                </a:solidFill>
              </a:rPr>
              <a:t>Funkce</a:t>
            </a:r>
            <a:endParaRPr lang="cs-CZ" sz="8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377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12447"/>
            <a:ext cx="8857618" cy="120032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V učebnice na straně 66 vyhledej odpovědi na </a:t>
            </a:r>
          </a:p>
          <a:p>
            <a:r>
              <a:rPr lang="cs-CZ" sz="3600" dirty="0" smtClean="0"/>
              <a:t>následující otázky: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326" y="1722874"/>
            <a:ext cx="8713154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1. Co pro svoji činnost potřebuje každá buňka našeho těla?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3068960"/>
            <a:ext cx="5938549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2. Jaké důležité látky potrava obsahuje?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4437112"/>
            <a:ext cx="4668586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3. Co zajišťuje trávicí soustava?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5714092"/>
            <a:ext cx="7059048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4. Jakým typem látek je tvořena potrava savců?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342" y="2401724"/>
            <a:ext cx="3573286" cy="523220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Energii a stavební látky.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3769876"/>
            <a:ext cx="5678991" cy="523220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Živiny, vodu, minerální látky, vitaminy.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3169" y="5066020"/>
            <a:ext cx="4850430" cy="523220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Trávení živin a vstřebávání látek.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6290156"/>
            <a:ext cx="2473306" cy="523220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Organické látky.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67046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6977" y="1116033"/>
            <a:ext cx="1146852" cy="584775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Živiny</a:t>
            </a:r>
            <a:endParaRPr lang="cs-CZ" sz="3200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1763688" y="1412776"/>
            <a:ext cx="1656184" cy="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1763688" y="1447909"/>
            <a:ext cx="1584176" cy="828963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669130" y="1177588"/>
            <a:ext cx="2116349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tavba buněk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63888" y="2041684"/>
            <a:ext cx="2076659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 energie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3068960"/>
            <a:ext cx="1029834" cy="584775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Voda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4149080"/>
            <a:ext cx="1787284" cy="1077218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Minerální</a:t>
            </a:r>
          </a:p>
          <a:p>
            <a:r>
              <a:rPr lang="cs-CZ" sz="3200" dirty="0" smtClean="0"/>
              <a:t>látky</a:t>
            </a:r>
            <a:endParaRPr lang="cs-CZ" sz="3200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1835696" y="3356992"/>
            <a:ext cx="1656184" cy="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708586" y="3060249"/>
            <a:ext cx="4370107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oučást všech tělních tekutin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27445" y="4509120"/>
            <a:ext cx="3148811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činnost a stavba těla</a:t>
            </a:r>
            <a:endParaRPr lang="cs-CZ" sz="2800" dirty="0"/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2411760" y="4795411"/>
            <a:ext cx="1152128" cy="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19475" y="118373"/>
            <a:ext cx="2868349" cy="646331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Složky potravy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3528" y="5661248"/>
            <a:ext cx="1659621" cy="584775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Vitaminy</a:t>
            </a:r>
            <a:endParaRPr lang="cs-CZ" sz="3200" dirty="0"/>
          </a:p>
        </p:txBody>
      </p:sp>
      <p:cxnSp>
        <p:nvCxnSpPr>
          <p:cNvPr id="20" name="Přímá spojnice se šipkou 19"/>
          <p:cNvCxnSpPr/>
          <p:nvPr/>
        </p:nvCxnSpPr>
        <p:spPr>
          <a:xfrm>
            <a:off x="2411760" y="5949280"/>
            <a:ext cx="1152128" cy="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707904" y="5661248"/>
            <a:ext cx="5271636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ovlivňují a urychlují děje v buňkách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23528" y="1713582"/>
            <a:ext cx="128291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t</a:t>
            </a:r>
            <a:r>
              <a:rPr lang="cs-CZ" sz="2400" dirty="0" smtClean="0"/>
              <a:t>uky</a:t>
            </a:r>
          </a:p>
          <a:p>
            <a:r>
              <a:rPr lang="cs-CZ" sz="2400" dirty="0"/>
              <a:t>c</a:t>
            </a:r>
            <a:r>
              <a:rPr lang="cs-CZ" sz="2400" dirty="0" smtClean="0"/>
              <a:t>ukry</a:t>
            </a:r>
          </a:p>
          <a:p>
            <a:r>
              <a:rPr lang="cs-CZ" sz="2400" dirty="0" smtClean="0"/>
              <a:t>bílkoviny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61982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9" grpId="0" animBg="1"/>
      <p:bldP spid="10" grpId="0" animBg="1"/>
      <p:bldP spid="11" grpId="0" animBg="1"/>
      <p:bldP spid="14" grpId="0" animBg="1"/>
      <p:bldP spid="19" grpId="0" animBg="1"/>
      <p:bldP spid="21" grpId="0" animBg="1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9475" y="118373"/>
            <a:ext cx="1525802" cy="646331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Trávení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3574" y="1970837"/>
            <a:ext cx="8494890" cy="95410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= zpracování potravy do podoby, kterou mohou přijmout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buňky našeho těla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052736"/>
            <a:ext cx="5822300" cy="646331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Zkus vysvětlit, co je to trávení!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3266981"/>
            <a:ext cx="7760714" cy="95410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Cukry, tuky a bílkoviny jsou při trávení rozkládány na</a:t>
            </a:r>
          </a:p>
          <a:p>
            <a:r>
              <a:rPr lang="cs-CZ" sz="2800" dirty="0" smtClean="0"/>
              <a:t>základní stavební složky.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59307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Digestive system diagram cs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517" y="72008"/>
            <a:ext cx="4916987" cy="6813376"/>
          </a:xfrm>
          <a:prstGeom prst="rect">
            <a:avLst/>
          </a:prstGeom>
          <a:solidFill>
            <a:schemeClr val="bg1"/>
          </a:solidFill>
          <a:extLst/>
        </p:spPr>
      </p:pic>
      <p:sp>
        <p:nvSpPr>
          <p:cNvPr id="2" name="TextovéPole 1"/>
          <p:cNvSpPr txBox="1"/>
          <p:nvPr/>
        </p:nvSpPr>
        <p:spPr>
          <a:xfrm>
            <a:off x="457301" y="2865130"/>
            <a:ext cx="1090363" cy="70788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tuky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12159" y="2865130"/>
            <a:ext cx="1317284" cy="70788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cukry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2529" y="3729226"/>
            <a:ext cx="2013500" cy="70788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bílkoviny</a:t>
            </a:r>
            <a:endParaRPr lang="cs-CZ" sz="4000" dirty="0"/>
          </a:p>
        </p:txBody>
      </p:sp>
      <p:sp>
        <p:nvSpPr>
          <p:cNvPr id="3" name="Zaoblený obdélník 2"/>
          <p:cNvSpPr/>
          <p:nvPr/>
        </p:nvSpPr>
        <p:spPr>
          <a:xfrm>
            <a:off x="179512" y="2492896"/>
            <a:ext cx="3168352" cy="2232248"/>
          </a:xfrm>
          <a:prstGeom prst="roundRect">
            <a:avLst/>
          </a:prstGeom>
          <a:noFill/>
          <a:ln w="76200"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ů 3"/>
          <p:cNvSpPr/>
          <p:nvPr/>
        </p:nvSpPr>
        <p:spPr>
          <a:xfrm rot="10800000">
            <a:off x="1043282" y="1700808"/>
            <a:ext cx="1584176" cy="647827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041957" y="2865130"/>
            <a:ext cx="2168351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m</a:t>
            </a:r>
            <a:r>
              <a:rPr lang="cs-CZ" sz="2400" dirty="0" smtClean="0"/>
              <a:t>astné kyseliny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07351" y="4023000"/>
            <a:ext cx="1153649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glycerol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54014" y="4539317"/>
            <a:ext cx="2108462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aminokoyseliny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08245" y="4069801"/>
            <a:ext cx="111248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glukóza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22058" y="3458617"/>
            <a:ext cx="1208151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fruktóza</a:t>
            </a:r>
            <a:endParaRPr lang="cs-CZ" sz="24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687985" y="78025"/>
            <a:ext cx="2208913" cy="1699764"/>
            <a:chOff x="687985" y="78025"/>
            <a:chExt cx="2208913" cy="1699764"/>
          </a:xfrm>
        </p:grpSpPr>
        <p:pic>
          <p:nvPicPr>
            <p:cNvPr id="1026" name="Picture 2" descr="Soubor:NCI Visuals Food Hamburger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2529" y="78025"/>
              <a:ext cx="2194369" cy="14619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687985" y="1531568"/>
              <a:ext cx="508473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000" dirty="0" smtClean="0"/>
                <a:t>Obr. 1</a:t>
              </a:r>
              <a:endParaRPr lang="cs-CZ" sz="1000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4191517" y="655110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38092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-1.6763E-6 C 0.02985 -0.00208 0.05902 -0.00116 0.08888 0.00208 C 0.10746 0.00694 0.08524 0.00162 0.11909 0.00624 C 0.12812 0.0074 0.13506 0.01156 0.14444 0.01272 C 0.17256 0.01595 0.20051 0.01757 0.22864 0.01896 C 0.24322 0.02127 0.25711 0.02543 0.27152 0.02752 C 0.30416 0.03838 0.3427 0.04301 0.37621 0.04647 C 0.38715 0.04994 0.39513 0.05318 0.40642 0.05503 C 0.42551 0.06335 0.40642 0.05572 0.42534 0.06127 C 0.42708 0.06173 0.42864 0.06243 0.4302 0.06335 C 0.43228 0.06451 0.43419 0.06682 0.43645 0.06752 C 0.44062 0.0689 0.44496 0.0689 0.4493 0.06983 C 0.4519 0.07029 0.45451 0.07098 0.45711 0.07191 C 0.4644 0.07445 0.47065 0.07908 0.47777 0.08231 C 0.49426 0.09734 0.46996 0.0763 0.48888 0.08879 C 0.49235 0.0911 0.49478 0.09572 0.49843 0.09711 C 0.50642 0.09988 0.50277 0.0985 0.50954 0.1015 C 0.51406 0.10752 0.51718 0.11515 0.52221 0.12046 C 0.52378 0.12208 0.52569 0.12301 0.52708 0.12462 C 0.52985 0.12786 0.53228 0.13179 0.53489 0.13526 C 0.53593 0.13665 0.53819 0.13942 0.53819 0.13942 C 0.54218 0.15584 0.5368 0.13549 0.54287 0.15214 C 0.54565 0.15977 0.54635 0.16786 0.5493 0.17549 C 0.55242 0.19191 0.55381 0.20925 0.55555 0.22613 C 0.55416 0.2541 0.55312 0.28347 0.54756 0.31075 C 0.54617 0.33457 0.54409 0.3526 0.54756 0.37619 C 0.54895 0.39676 0.55086 0.41711 0.55399 0.43746 C 0.55555 0.45804 0.56041 0.47838 0.56041 0.49896 L 0.56353 0.51145 L 0.5651 0.54543 " pathEditMode="relative" ptsTypes="fffffffffffffffffffffffffffAA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6" grpId="0" animBg="1"/>
      <p:bldP spid="6" grpId="1" animBg="1"/>
      <p:bldP spid="7" grpId="0" animBg="1"/>
      <p:bldP spid="7" grpId="1" animBg="1"/>
      <p:bldP spid="3" grpId="0" animBg="1"/>
      <p:bldP spid="3" grpId="1" animBg="1"/>
      <p:bldP spid="4" grpId="0" animBg="1"/>
      <p:bldP spid="4" grpId="1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23528" y="908720"/>
            <a:ext cx="2394053" cy="83099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Bílkoviny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2958043"/>
            <a:ext cx="1329531" cy="83099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Tuky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4974267"/>
            <a:ext cx="1614353" cy="83099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Cukry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6056" y="1052736"/>
            <a:ext cx="2843984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aminokyseliny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2996952"/>
            <a:ext cx="4797980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mastné kyseliny, glycerol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5085184"/>
            <a:ext cx="3332772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dirty="0"/>
              <a:t>f</a:t>
            </a:r>
            <a:r>
              <a:rPr lang="cs-CZ" sz="3600" dirty="0" smtClean="0"/>
              <a:t>ruktóza, glukóza</a:t>
            </a:r>
            <a:endParaRPr lang="cs-CZ" sz="3600" dirty="0"/>
          </a:p>
        </p:txBody>
      </p:sp>
      <p:sp>
        <p:nvSpPr>
          <p:cNvPr id="13" name="Šipka doprava 12"/>
          <p:cNvSpPr/>
          <p:nvPr/>
        </p:nvSpPr>
        <p:spPr>
          <a:xfrm>
            <a:off x="3059832" y="1052736"/>
            <a:ext cx="1584176" cy="576064"/>
          </a:xfrm>
          <a:prstGeom prst="rightArrow">
            <a:avLst>
              <a:gd name="adj1" fmla="val 19765"/>
              <a:gd name="adj2" fmla="val 60078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2051720" y="3068960"/>
            <a:ext cx="1584176" cy="576064"/>
          </a:xfrm>
          <a:prstGeom prst="rightArrow">
            <a:avLst>
              <a:gd name="adj1" fmla="val 19765"/>
              <a:gd name="adj2" fmla="val 60078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2555776" y="5157192"/>
            <a:ext cx="1584176" cy="576064"/>
          </a:xfrm>
          <a:prstGeom prst="rightArrow">
            <a:avLst>
              <a:gd name="adj1" fmla="val 19765"/>
              <a:gd name="adj2" fmla="val 60078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116152" y="332656"/>
            <a:ext cx="1455848" cy="584775"/>
          </a:xfrm>
          <a:prstGeom prst="rect">
            <a:avLst/>
          </a:prstGeom>
          <a:solidFill>
            <a:srgbClr val="92D050"/>
          </a:solidFill>
          <a:ln w="381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enzymy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64024" y="2268161"/>
            <a:ext cx="1455848" cy="584775"/>
          </a:xfrm>
          <a:prstGeom prst="rect">
            <a:avLst/>
          </a:prstGeom>
          <a:solidFill>
            <a:srgbClr val="92D050"/>
          </a:solidFill>
          <a:ln w="381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enzymy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4293096"/>
            <a:ext cx="1455848" cy="584775"/>
          </a:xfrm>
          <a:prstGeom prst="rect">
            <a:avLst/>
          </a:prstGeom>
          <a:solidFill>
            <a:srgbClr val="92D050"/>
          </a:solidFill>
          <a:ln w="381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enzymy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55740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4036" y="262389"/>
            <a:ext cx="3059812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Zápis do sešitu: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8512" y="980728"/>
            <a:ext cx="8591711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Funkce T. S.:</a:t>
            </a:r>
            <a:r>
              <a:rPr lang="cs-CZ" sz="2800" dirty="0" smtClean="0"/>
              <a:t> trávení živin a vstřebávání látek </a:t>
            </a:r>
          </a:p>
          <a:p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živina = látka, sloužící ke stavbě buněk a výrobě energii</a:t>
            </a:r>
          </a:p>
          <a:p>
            <a:r>
              <a:rPr lang="cs-CZ" sz="2800" dirty="0" smtClean="0"/>
              <a:t>-    další složky potravy: voda, minerální látky, vitaminy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ři trávení jsou živiny štěpeny na základní složky:</a:t>
            </a:r>
          </a:p>
          <a:p>
            <a:r>
              <a:rPr lang="cs-CZ" sz="2800" dirty="0" smtClean="0"/>
              <a:t>     	</a:t>
            </a:r>
            <a:r>
              <a:rPr lang="cs-CZ" sz="2800" b="1" u="sng" dirty="0" smtClean="0"/>
              <a:t>bílkoviny</a:t>
            </a:r>
            <a:r>
              <a:rPr lang="cs-CZ" sz="2800" dirty="0" smtClean="0"/>
              <a:t> na aminokyseliny</a:t>
            </a:r>
          </a:p>
          <a:p>
            <a:r>
              <a:rPr lang="cs-CZ" sz="2800" dirty="0"/>
              <a:t>	</a:t>
            </a:r>
            <a:r>
              <a:rPr lang="cs-CZ" sz="2800" b="1" u="sng" dirty="0" smtClean="0"/>
              <a:t>složité cukry</a:t>
            </a:r>
            <a:r>
              <a:rPr lang="cs-CZ" sz="2800" dirty="0" smtClean="0"/>
              <a:t> na fruktózu a glukózu</a:t>
            </a:r>
          </a:p>
          <a:p>
            <a:r>
              <a:rPr lang="cs-CZ" sz="2800" dirty="0"/>
              <a:t>	</a:t>
            </a:r>
            <a:r>
              <a:rPr lang="cs-CZ" sz="2800" b="1" u="sng" dirty="0" smtClean="0"/>
              <a:t>tuky</a:t>
            </a:r>
            <a:r>
              <a:rPr lang="cs-CZ" sz="2800" dirty="0" smtClean="0"/>
              <a:t> na mastné kyseliny a glycerol</a:t>
            </a:r>
          </a:p>
          <a:p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živiny jsou štěpeny </a:t>
            </a:r>
            <a:r>
              <a:rPr lang="cs-CZ" sz="2800" b="1" u="sng" dirty="0" smtClean="0"/>
              <a:t>enzymy</a:t>
            </a:r>
            <a:r>
              <a:rPr lang="cs-CZ" sz="2800" dirty="0" smtClean="0"/>
              <a:t> (chemické látky)</a:t>
            </a:r>
          </a:p>
          <a:p>
            <a:pPr marL="457200" indent="-457200">
              <a:buFontTx/>
              <a:buChar char="-"/>
            </a:pPr>
            <a:r>
              <a:rPr lang="cs-CZ" sz="2800" b="1" dirty="0"/>
              <a:t>t</a:t>
            </a:r>
            <a:r>
              <a:rPr lang="cs-CZ" sz="2800" b="1" dirty="0" smtClean="0"/>
              <a:t>rávení</a:t>
            </a:r>
            <a:r>
              <a:rPr lang="cs-CZ" sz="2800" dirty="0" smtClean="0"/>
              <a:t> je řízeno hormony a nervovou soustavou bez 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ovlivňování naší vůlí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43499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4036" y="262389"/>
            <a:ext cx="3095591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Zdroje obrázků: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4036" y="1124744"/>
            <a:ext cx="8589211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RIZZI, Len.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5.3.2013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https://</a:t>
            </a:r>
            <a:r>
              <a:rPr lang="cs-CZ" sz="1050" dirty="0" smtClean="0">
                <a:hlinkClick r:id="rId2"/>
              </a:rPr>
              <a:t>cs.wikipedia.org/wiki/Soubor:NCI_Visuals_Food_Hamburger.jpg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RUIZ, Mariana.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5.3.2013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https://</a:t>
            </a:r>
            <a:r>
              <a:rPr lang="cs-CZ" sz="1050" dirty="0" smtClean="0">
                <a:hlinkClick r:id="rId3"/>
              </a:rPr>
              <a:t>cs.wikipedia.org/wiki/Soubor:Digestive_system_diagram_cs.svg</a:t>
            </a:r>
            <a:endParaRPr lang="cs-CZ" sz="1050" dirty="0" smtClean="0"/>
          </a:p>
        </p:txBody>
      </p:sp>
    </p:spTree>
    <p:extLst>
      <p:ext uri="{BB962C8B-B14F-4D97-AF65-F5344CB8AC3E}">
        <p14:creationId xmlns:p14="http://schemas.microsoft.com/office/powerpoint/2010/main" val="2011479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21949</TotalTime>
  <Words>337</Words>
  <Application>Microsoft Office PowerPoint</Application>
  <PresentationFormat>Předvádění na obrazovce (4:3)</PresentationFormat>
  <Paragraphs>93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Soustava trávicí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Soustava trávicí</dc:title>
  <dc:creator>LukášD</dc:creator>
  <cp:lastModifiedBy>LukášD</cp:lastModifiedBy>
  <cp:revision>18</cp:revision>
  <dcterms:created xsi:type="dcterms:W3CDTF">2013-04-03T18:38:00Z</dcterms:created>
  <dcterms:modified xsi:type="dcterms:W3CDTF">2013-03-05T21:51:51Z</dcterms:modified>
</cp:coreProperties>
</file>