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6" r:id="rId5"/>
    <p:sldId id="259" r:id="rId6"/>
    <p:sldId id="260" r:id="rId7"/>
    <p:sldId id="261" r:id="rId8"/>
    <p:sldId id="262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333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716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459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531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7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045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037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465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32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319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188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98E86-06CB-4680-9907-AE1781F9A67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37BDB-F8B8-49F8-9D2D-0106496DF8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90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Sagittalmouth.png" TargetMode="External"/><Relationship Id="rId2" Type="http://schemas.openxmlformats.org/officeDocument/2006/relationships/hyperlink" Target="http://cs.wikipedia.org/wiki/Soubor:Digestive_system_diagram_cs.sv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803848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VY_32_INOVACE_20_16B_Ústní otvor,</a:t>
                      </a:r>
                      <a:r>
                        <a:rPr lang="cs-CZ" sz="1400" baseline="0" dirty="0" smtClean="0"/>
                        <a:t> hltan, jícen</a:t>
                      </a:r>
                      <a:endParaRPr lang="cs-CZ" sz="1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5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266687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anatomií ústní dutiny, hltanu a jícnu.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popíše průběh zpracování potravy v ústní dutině, hltanu a jícnu. Bude znát význam</a:t>
            </a:r>
          </a:p>
          <a:p>
            <a:r>
              <a:rPr lang="cs-CZ" dirty="0" smtClean="0"/>
              <a:t>slin pro trávení. Vysvětlí pojmy ptyalin, mucin a peristaltika.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10. 3. 2013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12. 3. 2013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28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/>
              <a:t>Ústní otvor, hltan, jícen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93873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Digestive system diagram 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041" y="0"/>
            <a:ext cx="4968552" cy="688482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ovéPole 4"/>
          <p:cNvSpPr txBox="1"/>
          <p:nvPr/>
        </p:nvSpPr>
        <p:spPr>
          <a:xfrm>
            <a:off x="6335248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018253" y="1268760"/>
            <a:ext cx="576064" cy="576064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483768" y="1363082"/>
            <a:ext cx="1368152" cy="432048"/>
          </a:xfrm>
          <a:prstGeom prst="rightArrow">
            <a:avLst>
              <a:gd name="adj1" fmla="val 50000"/>
              <a:gd name="adj2" fmla="val 4701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79626" y="1271676"/>
            <a:ext cx="192469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utina ústní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4458685" y="1370965"/>
            <a:ext cx="576064" cy="576064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1744570">
            <a:off x="5085783" y="1710785"/>
            <a:ext cx="1368152" cy="432048"/>
          </a:xfrm>
          <a:prstGeom prst="rightArrow">
            <a:avLst>
              <a:gd name="adj1" fmla="val 50000"/>
              <a:gd name="adj2" fmla="val 4701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592213" y="1844824"/>
            <a:ext cx="93211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hltan</a:t>
            </a:r>
            <a:endParaRPr lang="cs-CZ" sz="2800" dirty="0"/>
          </a:p>
        </p:txBody>
      </p:sp>
      <p:sp>
        <p:nvSpPr>
          <p:cNvPr id="12" name="Ovál 11"/>
          <p:cNvSpPr/>
          <p:nvPr/>
        </p:nvSpPr>
        <p:spPr>
          <a:xfrm>
            <a:off x="4559993" y="1750558"/>
            <a:ext cx="576064" cy="2016223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1744570">
            <a:off x="5222062" y="2794219"/>
            <a:ext cx="1368152" cy="432048"/>
          </a:xfrm>
          <a:prstGeom prst="rightArrow">
            <a:avLst>
              <a:gd name="adj1" fmla="val 50000"/>
              <a:gd name="adj2" fmla="val 4701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728492" y="2919194"/>
            <a:ext cx="87235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jícen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1525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271003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Dutina ústní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6752"/>
            <a:ext cx="8922251" cy="553998"/>
          </a:xfrm>
          <a:prstGeom prst="rect">
            <a:avLst/>
          </a:prstGeom>
          <a:solidFill>
            <a:srgbClr val="92D050"/>
          </a:solidFill>
          <a:ln w="762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Vyhledej v učebnici následující informace o dutině ústní.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916832"/>
            <a:ext cx="6612644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Čím je dutina ústní ohraničena?</a:t>
            </a:r>
          </a:p>
          <a:p>
            <a:endParaRPr lang="cs-CZ" sz="2800" dirty="0"/>
          </a:p>
          <a:p>
            <a:r>
              <a:rPr lang="cs-CZ" sz="2800" dirty="0" smtClean="0"/>
              <a:t>Co dutinu ústní pokrývá?</a:t>
            </a:r>
          </a:p>
          <a:p>
            <a:endParaRPr lang="cs-CZ" sz="2800" dirty="0"/>
          </a:p>
          <a:p>
            <a:r>
              <a:rPr lang="cs-CZ" sz="2800" dirty="0" smtClean="0"/>
              <a:t>Kolik párů slinných žláz ústí do dutiny ústní?</a:t>
            </a:r>
          </a:p>
          <a:p>
            <a:endParaRPr lang="cs-CZ" sz="2800" dirty="0"/>
          </a:p>
          <a:p>
            <a:r>
              <a:rPr lang="cs-CZ" sz="2800" dirty="0" smtClean="0"/>
              <a:t>Jak se jednotlivé žlázy nazývají?</a:t>
            </a:r>
          </a:p>
          <a:p>
            <a:endParaRPr lang="cs-CZ" sz="2800" dirty="0"/>
          </a:p>
          <a:p>
            <a:r>
              <a:rPr lang="cs-CZ" sz="2800" dirty="0" smtClean="0"/>
              <a:t>Co se v dutině ústní s potravou děje?</a:t>
            </a:r>
          </a:p>
          <a:p>
            <a:endParaRPr lang="cs-CZ" sz="2800" dirty="0"/>
          </a:p>
          <a:p>
            <a:r>
              <a:rPr lang="cs-CZ" sz="2800" dirty="0" smtClean="0"/>
              <a:t>Jaké látky obsahují sliny a jaký mají význam?</a:t>
            </a:r>
            <a:endParaRPr lang="cs-CZ" sz="2800" dirty="0"/>
          </a:p>
        </p:txBody>
      </p:sp>
      <p:pic>
        <p:nvPicPr>
          <p:cNvPr id="1026" name="Picture 2" descr="Soubor:Sagittalmouth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163" y="1916832"/>
            <a:ext cx="2385497" cy="342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479356" y="5340990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9738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655564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000" dirty="0" smtClean="0"/>
              <a:t>dutina ústní je pokryta sliznicí </a:t>
            </a:r>
          </a:p>
          <a:p>
            <a:pPr marL="457200" indent="-45720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do d. </a:t>
            </a:r>
            <a:r>
              <a:rPr lang="cs-CZ" sz="3000" dirty="0" err="1" smtClean="0"/>
              <a:t>ú.</a:t>
            </a:r>
            <a:r>
              <a:rPr lang="cs-CZ" sz="3000" dirty="0" smtClean="0"/>
              <a:t> ústí vývody </a:t>
            </a:r>
            <a:r>
              <a:rPr lang="cs-CZ" sz="3000" b="1" dirty="0" smtClean="0"/>
              <a:t>slinných žláz</a:t>
            </a:r>
            <a:r>
              <a:rPr lang="cs-CZ" sz="3000" dirty="0" smtClean="0"/>
              <a:t>:</a:t>
            </a:r>
          </a:p>
          <a:p>
            <a:pPr marL="742950" lvl="1" indent="-285750">
              <a:buFontTx/>
              <a:buChar char="-"/>
            </a:pPr>
            <a:r>
              <a:rPr lang="cs-CZ" sz="3000" dirty="0" smtClean="0"/>
              <a:t>příušní, podjazyková, podčelistní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r>
              <a:rPr lang="cs-CZ" sz="3000" u="sng" dirty="0" smtClean="0"/>
              <a:t>Proces zpracování potravy v ústech: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Mechanické zpracování (zuby, jazyk)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Smíšení se slinami</a:t>
            </a:r>
          </a:p>
          <a:p>
            <a:pPr marL="914400" lvl="1" indent="-457200">
              <a:buFontTx/>
              <a:buChar char="-"/>
            </a:pPr>
            <a:r>
              <a:rPr lang="cs-CZ" sz="3000" dirty="0"/>
              <a:t>s</a:t>
            </a:r>
            <a:r>
              <a:rPr lang="cs-CZ" sz="3000" dirty="0" smtClean="0"/>
              <a:t>liny obsahují hlen </a:t>
            </a:r>
            <a:r>
              <a:rPr lang="cs-CZ" sz="3000" b="1" dirty="0" smtClean="0"/>
              <a:t>mucin</a:t>
            </a:r>
            <a:r>
              <a:rPr lang="cs-CZ" sz="3000" dirty="0" smtClean="0"/>
              <a:t> a enzym </a:t>
            </a:r>
            <a:r>
              <a:rPr lang="cs-CZ" sz="3000" b="1" dirty="0" smtClean="0"/>
              <a:t>ptyalin</a:t>
            </a:r>
          </a:p>
          <a:p>
            <a:pPr marL="914400" lvl="1" indent="-457200">
              <a:buFontTx/>
              <a:buChar char="-"/>
            </a:pPr>
            <a:r>
              <a:rPr lang="cs-CZ" sz="3000" dirty="0" smtClean="0"/>
              <a:t>ptyalin zahajuje štěpení (trávení) škrobů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Jazyk posouvá potravu do hltanu</a:t>
            </a:r>
            <a:endParaRPr lang="cs-CZ" sz="3000" dirty="0"/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b="1" dirty="0" smtClean="0"/>
              <a:t>hrtanová příklopka</a:t>
            </a:r>
            <a:r>
              <a:rPr lang="cs-CZ" sz="3000" dirty="0" smtClean="0"/>
              <a:t> zakrývá při polykání vstup do dýchacích cest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211785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120577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Jícen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6752"/>
            <a:ext cx="7801238" cy="553998"/>
          </a:xfrm>
          <a:prstGeom prst="rect">
            <a:avLst/>
          </a:prstGeom>
          <a:solidFill>
            <a:srgbClr val="92D050"/>
          </a:solidFill>
          <a:ln w="762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Vyhledej v učebnici následující informace o jícnu.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916832"/>
            <a:ext cx="4794967" cy="310854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 je jícen zhruba dlouhý?</a:t>
            </a:r>
          </a:p>
          <a:p>
            <a:endParaRPr lang="cs-CZ" sz="2800" dirty="0"/>
          </a:p>
          <a:p>
            <a:r>
              <a:rPr lang="cs-CZ" sz="2800" dirty="0" smtClean="0"/>
              <a:t>Jakou tkání je jícen tvořen?</a:t>
            </a:r>
          </a:p>
          <a:p>
            <a:endParaRPr lang="cs-CZ" sz="2800" dirty="0"/>
          </a:p>
          <a:p>
            <a:r>
              <a:rPr lang="cs-CZ" sz="2800" dirty="0" smtClean="0"/>
              <a:t>Co jsou to peristaltické vlny?</a:t>
            </a:r>
          </a:p>
          <a:p>
            <a:endParaRPr lang="cs-CZ" sz="2800" dirty="0"/>
          </a:p>
          <a:p>
            <a:r>
              <a:rPr lang="cs-CZ" sz="2800" dirty="0" smtClean="0"/>
              <a:t>Jaké dvě části T.S. jícen spojuje?</a:t>
            </a:r>
          </a:p>
        </p:txBody>
      </p:sp>
      <p:pic>
        <p:nvPicPr>
          <p:cNvPr id="2050" name="Picture 2" descr="File:Illu01 head ne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25538"/>
            <a:ext cx="40386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485508" y="6021288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1927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146" y="260648"/>
            <a:ext cx="8864350" cy="403187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jícen = svalová trubice, cca 25 cm dlouhá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spojuje hltan a žaludek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  <a:p>
            <a:pPr marL="457200" indent="-457200">
              <a:buFontTx/>
              <a:buChar char="-"/>
            </a:pPr>
            <a:r>
              <a:rPr lang="cs-CZ" sz="3200" b="1" dirty="0" smtClean="0"/>
              <a:t>peristaltika </a:t>
            </a:r>
            <a:r>
              <a:rPr lang="cs-CZ" sz="3200" dirty="0" smtClean="0"/>
              <a:t>= silné stahy jícnu posouvající potravu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peristaltické pohyby vykonávají i jiné části T.S. </a:t>
            </a:r>
            <a:endParaRPr lang="cs-CZ" sz="3200" dirty="0"/>
          </a:p>
          <a:p>
            <a:r>
              <a:rPr lang="cs-CZ" sz="3200" dirty="0"/>
              <a:t> </a:t>
            </a:r>
            <a:r>
              <a:rPr lang="cs-CZ" sz="3200" dirty="0" smtClean="0"/>
              <a:t>     (posouvání potravy a promíchávání potravy)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30821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44624"/>
            <a:ext cx="194553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Opakování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6523" y="692696"/>
            <a:ext cx="6523709" cy="609397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600" dirty="0" smtClean="0"/>
              <a:t>Čím je vystlaná dutina ústní?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Jaké žlázy ústí do dutiny ústní?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Jaké druhy slinných žláz ústí do dutiny ústní?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Jak je potrava v dutině ústní zpracovávána?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Jaké látky jsou obsaženy ve slinách?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Co jsou to enzymy?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Jaký význam plní ve slinách ptyalin?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Co je to peristaltika?</a:t>
            </a:r>
          </a:p>
        </p:txBody>
      </p:sp>
    </p:spTree>
    <p:extLst>
      <p:ext uri="{BB962C8B-B14F-4D97-AF65-F5344CB8AC3E}">
        <p14:creationId xmlns:p14="http://schemas.microsoft.com/office/powerpoint/2010/main" val="3265750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57217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 obrázků: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08492" y="836712"/>
            <a:ext cx="8856984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 smtClean="0"/>
              <a:t>Obr. 1: RUIZ, Mariana. </a:t>
            </a:r>
            <a:r>
              <a:rPr lang="cs-CZ" sz="1050" i="1" dirty="0" smtClean="0"/>
              <a:t>Wikipedia.org</a:t>
            </a:r>
            <a:r>
              <a:rPr lang="cs-CZ" sz="1050" dirty="0" smtClean="0"/>
              <a:t> [online]. [cit. </a:t>
            </a:r>
            <a:r>
              <a:rPr lang="cs-CZ" sz="1050" dirty="0" smtClean="0"/>
              <a:t>10.3..2013</a:t>
            </a:r>
            <a:r>
              <a:rPr lang="cs-CZ" sz="1050" dirty="0" smtClean="0"/>
              <a:t>]. Dostupný na WWW: </a:t>
            </a:r>
            <a:r>
              <a:rPr lang="cs-CZ" sz="1050" dirty="0" smtClean="0">
                <a:hlinkClick r:id="rId2"/>
              </a:rPr>
              <a:t>http://cs.wikipedia.org/wiki/Soubor:Digestive_system_diagram_cs.svg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10.3..2013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cs.wikipedia.org/wiki/Soubor:Sagittalmouth.png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10.3..2013</a:t>
            </a:r>
            <a:r>
              <a:rPr lang="cs-CZ" sz="1050" dirty="0"/>
              <a:t>]. Dostupný na WWW: http://en.wikipedia.org/wiki/File:Illu01_head_neck.jpg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294884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7249</TotalTime>
  <Words>382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Ústní otvor, hltan, jícen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Ústní otvor, hltan, jícen</dc:title>
  <dc:creator>LukášD</dc:creator>
  <cp:lastModifiedBy>LukášD</cp:lastModifiedBy>
  <cp:revision>8</cp:revision>
  <dcterms:created xsi:type="dcterms:W3CDTF">2013-05-20T17:58:59Z</dcterms:created>
  <dcterms:modified xsi:type="dcterms:W3CDTF">2013-03-10T21:55:38Z</dcterms:modified>
</cp:coreProperties>
</file>