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6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5670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218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028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570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224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239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91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457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172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500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744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F683E-EA7B-401D-BD27-5EA296ECD505}" type="datetimeFigureOut">
              <a:rPr lang="cs-CZ" smtClean="0"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D19E7-615A-4845-9329-F21B9C2916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38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ray1050.png" TargetMode="External"/><Relationship Id="rId2" Type="http://schemas.openxmlformats.org/officeDocument/2006/relationships/hyperlink" Target="http://cs.wikipedia.org/wiki/Soubor:Digestive_system_diagram_cs.sv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Illu_stomach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461897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VY_32_INOVACE_01_16C_Žaludek,</a:t>
                      </a:r>
                      <a:r>
                        <a:rPr lang="cs-CZ" sz="1400" baseline="0" dirty="0" smtClean="0"/>
                        <a:t> střeva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Biologie člověka</a:t>
                      </a:r>
                      <a:endParaRPr lang="cs-CZ" sz="1800" b="0" i="0" u="none" strike="noStrike" dirty="0" smtClean="0"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672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8053102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</a:t>
            </a:r>
            <a:r>
              <a:rPr lang="cs-CZ" dirty="0" smtClean="0"/>
              <a:t>s funkcí a významem žaludku a střev.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</a:t>
            </a:r>
            <a:r>
              <a:rPr lang="cs-CZ" dirty="0" smtClean="0"/>
              <a:t>bude vědět, kde se žaludek a střeva v těle nacházejí, dokáže popsat jejich funkci,</a:t>
            </a:r>
          </a:p>
          <a:p>
            <a:r>
              <a:rPr lang="cs-CZ" dirty="0" smtClean="0"/>
              <a:t>anatomii</a:t>
            </a:r>
            <a:r>
              <a:rPr lang="cs-CZ" dirty="0" smtClean="0"/>
              <a:t> a </a:t>
            </a:r>
            <a:r>
              <a:rPr lang="cs-CZ" dirty="0" smtClean="0"/>
              <a:t>v případě střev jednotlivé části. Popíše, co se s potravou v jednotlivých</a:t>
            </a:r>
          </a:p>
          <a:p>
            <a:r>
              <a:rPr lang="cs-CZ" dirty="0" smtClean="0"/>
              <a:t>orgánech děje a jak je zde zpracovávána.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12</a:t>
            </a:r>
            <a:r>
              <a:rPr lang="cs-CZ" dirty="0" smtClean="0"/>
              <a:t>. 3. 2013</a:t>
            </a:r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14</a:t>
            </a:r>
            <a:r>
              <a:rPr lang="cs-CZ" dirty="0" smtClean="0"/>
              <a:t>. 3.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63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8000" dirty="0" smtClean="0"/>
              <a:t>Žaludek, střeva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88927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Digestive system diagram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041" y="0"/>
            <a:ext cx="4968552" cy="68848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extovéPole 3"/>
          <p:cNvSpPr txBox="1"/>
          <p:nvPr/>
        </p:nvSpPr>
        <p:spPr>
          <a:xfrm>
            <a:off x="6335248" y="651605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 rot="10800000">
            <a:off x="5508104" y="3502414"/>
            <a:ext cx="2304256" cy="86409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07504" y="222790"/>
            <a:ext cx="1977273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Žaludek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17885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6632"/>
            <a:ext cx="8596264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rozšířená část trávicí trubice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/>
              <a:t>d</a:t>
            </a:r>
            <a:r>
              <a:rPr lang="cs-CZ" sz="2800" dirty="0" smtClean="0"/>
              <a:t>utý, svalový vak</a:t>
            </a:r>
          </a:p>
          <a:p>
            <a:pPr marL="285750" indent="-285750">
              <a:buFontTx/>
              <a:buChar char="-"/>
            </a:pPr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probíhá zde </a:t>
            </a:r>
            <a:r>
              <a:rPr lang="cs-CZ" sz="2800" b="1" dirty="0" smtClean="0"/>
              <a:t>mechanické</a:t>
            </a:r>
            <a:r>
              <a:rPr lang="cs-CZ" sz="2800" dirty="0" smtClean="0"/>
              <a:t> a </a:t>
            </a:r>
            <a:r>
              <a:rPr lang="cs-CZ" sz="2800" b="1" dirty="0" smtClean="0"/>
              <a:t>chemické</a:t>
            </a:r>
            <a:r>
              <a:rPr lang="cs-CZ" sz="2800" dirty="0" smtClean="0"/>
              <a:t> zpracování potravy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/>
              <a:t>p</a:t>
            </a:r>
            <a:r>
              <a:rPr lang="cs-CZ" sz="2800" dirty="0" smtClean="0"/>
              <a:t>ovrch je krytý hlenem – chrání stěnu žaludku před </a:t>
            </a:r>
            <a:r>
              <a:rPr lang="cs-CZ" sz="2800" dirty="0" err="1" smtClean="0"/>
              <a:t>HCl</a:t>
            </a:r>
            <a:endParaRPr lang="cs-CZ" sz="2800" dirty="0" smtClean="0"/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objem: 1 až 2 litry</a:t>
            </a:r>
            <a:endParaRPr lang="cs-CZ" sz="2800" dirty="0"/>
          </a:p>
        </p:txBody>
      </p:sp>
      <p:pic>
        <p:nvPicPr>
          <p:cNvPr id="2050" name="Picture 2" descr="Soubor:Gray105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562" y="3356993"/>
            <a:ext cx="5120934" cy="3349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15562" y="6317849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594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Illu stomach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08720"/>
            <a:ext cx="8959853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3" y="5740457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8303" y="1412776"/>
            <a:ext cx="1265090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jícen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872" y="715343"/>
            <a:ext cx="1928990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žaludek</a:t>
            </a:r>
            <a:endParaRPr lang="cs-CZ" sz="4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07287" y="5683895"/>
            <a:ext cx="2677080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dvanáctník</a:t>
            </a:r>
            <a:endParaRPr lang="cs-CZ" sz="4400" dirty="0"/>
          </a:p>
        </p:txBody>
      </p:sp>
      <p:sp>
        <p:nvSpPr>
          <p:cNvPr id="4" name="Šipka doprava 3"/>
          <p:cNvSpPr/>
          <p:nvPr/>
        </p:nvSpPr>
        <p:spPr>
          <a:xfrm>
            <a:off x="1707287" y="1778248"/>
            <a:ext cx="1424553" cy="3847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400000">
            <a:off x="3672090" y="2034246"/>
            <a:ext cx="1424553" cy="384721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17534119">
            <a:off x="1693360" y="4805675"/>
            <a:ext cx="1038419" cy="384721"/>
          </a:xfrm>
          <a:prstGeom prst="rightArrow">
            <a:avLst>
              <a:gd name="adj1" fmla="val 33793"/>
              <a:gd name="adj2" fmla="val 50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37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222790"/>
            <a:ext cx="1618520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Střeva</a:t>
            </a:r>
            <a:endParaRPr lang="cs-CZ" sz="4400" dirty="0"/>
          </a:p>
        </p:txBody>
      </p:sp>
      <p:pic>
        <p:nvPicPr>
          <p:cNvPr id="3" name="Picture 2" descr="Soubor:Digestive system diagram cs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041" y="0"/>
            <a:ext cx="4968552" cy="688482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TextovéPole 3"/>
          <p:cNvSpPr txBox="1"/>
          <p:nvPr/>
        </p:nvSpPr>
        <p:spPr>
          <a:xfrm>
            <a:off x="6335248" y="651605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3491880" y="4221088"/>
            <a:ext cx="2520280" cy="194421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17755158">
            <a:off x="2394241" y="3620509"/>
            <a:ext cx="661759" cy="165618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37958" y="3133321"/>
            <a:ext cx="397769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tlusté a tenké střevo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2557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6632"/>
            <a:ext cx="7300525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nejdelší úsek trávicí trubice</a:t>
            </a:r>
          </a:p>
          <a:p>
            <a:endParaRPr lang="cs-CZ" sz="2800" dirty="0" smtClean="0"/>
          </a:p>
          <a:p>
            <a:pPr marL="285750" indent="-285750">
              <a:buFontTx/>
              <a:buChar char="-"/>
            </a:pPr>
            <a:r>
              <a:rPr lang="cs-CZ" sz="2800" dirty="0" smtClean="0"/>
              <a:t>probíhá zde </a:t>
            </a:r>
            <a:r>
              <a:rPr lang="cs-CZ" sz="2800" b="1" dirty="0" smtClean="0"/>
              <a:t>trávení</a:t>
            </a:r>
            <a:r>
              <a:rPr lang="cs-CZ" sz="2800" dirty="0" smtClean="0"/>
              <a:t> potravy a </a:t>
            </a:r>
            <a:r>
              <a:rPr lang="cs-CZ" sz="2800" b="1" dirty="0" smtClean="0"/>
              <a:t>vstřebávání</a:t>
            </a:r>
            <a:r>
              <a:rPr lang="cs-CZ" sz="2800" dirty="0" smtClean="0"/>
              <a:t> živin</a:t>
            </a:r>
          </a:p>
          <a:p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rozlišujeme:</a:t>
            </a:r>
          </a:p>
          <a:p>
            <a:pPr marL="514350" indent="-514350">
              <a:buAutoNum type="arabicPeriod"/>
            </a:pPr>
            <a:r>
              <a:rPr lang="cs-CZ" sz="2800" u="sng" dirty="0" smtClean="0"/>
              <a:t>Tenké střevo</a:t>
            </a:r>
          </a:p>
          <a:p>
            <a:endParaRPr lang="cs-CZ" sz="2800" u="sng" dirty="0" smtClean="0"/>
          </a:p>
          <a:p>
            <a:r>
              <a:rPr lang="cs-CZ" sz="2800" dirty="0" smtClean="0"/>
              <a:t>2.   </a:t>
            </a:r>
            <a:r>
              <a:rPr lang="cs-CZ" sz="2800" u="sng" dirty="0" smtClean="0"/>
              <a:t>Tlusté střevo</a:t>
            </a:r>
            <a:endParaRPr lang="cs-CZ" sz="2800" u="sng" dirty="0"/>
          </a:p>
        </p:txBody>
      </p:sp>
    </p:spTree>
    <p:extLst>
      <p:ext uri="{BB962C8B-B14F-4D97-AF65-F5344CB8AC3E}">
        <p14:creationId xmlns:p14="http://schemas.microsoft.com/office/powerpoint/2010/main" val="160718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2526654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3600" dirty="0"/>
              <a:t>Tenké střevo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980728"/>
            <a:ext cx="8109721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u="sng" dirty="0" smtClean="0"/>
              <a:t>3 oddíly: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Dvanáctník	2. Lačník	3. Kyčelník</a:t>
            </a:r>
          </a:p>
          <a:p>
            <a:pPr marL="342900" indent="-342900">
              <a:buAutoNum type="arabicPeriod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délka: 4 – 5 metrů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svalovina stěny vykovává </a:t>
            </a:r>
            <a:r>
              <a:rPr lang="cs-CZ" sz="2800" b="1" dirty="0" smtClean="0"/>
              <a:t>peristaltické</a:t>
            </a:r>
            <a:r>
              <a:rPr lang="cs-CZ" sz="2800" dirty="0" smtClean="0"/>
              <a:t> pohyby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vnitřní stěnu střeva pokrývají drobné výběžky: </a:t>
            </a:r>
            <a:r>
              <a:rPr lang="cs-CZ" sz="2800" b="1" dirty="0" smtClean="0"/>
              <a:t>KLKY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k</a:t>
            </a:r>
            <a:r>
              <a:rPr lang="cs-CZ" sz="2800" dirty="0" smtClean="0"/>
              <a:t>lky zvětšují vstřebávací plochu střeva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střevní šťáva obsahuje enzymy a hlen</a:t>
            </a:r>
          </a:p>
        </p:txBody>
      </p:sp>
    </p:spTree>
    <p:extLst>
      <p:ext uri="{BB962C8B-B14F-4D97-AF65-F5344CB8AC3E}">
        <p14:creationId xmlns:p14="http://schemas.microsoft.com/office/powerpoint/2010/main" val="106197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257403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3600" dirty="0" smtClean="0"/>
              <a:t>Tlusté </a:t>
            </a:r>
            <a:r>
              <a:rPr lang="cs-CZ" sz="3600" dirty="0"/>
              <a:t>střevo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1196752"/>
            <a:ext cx="8538235" cy="526297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dirty="0" smtClean="0"/>
              <a:t>délka: 1 – 1,5 m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  <a:p>
            <a:pPr marL="285750" indent="-285750">
              <a:buFontTx/>
              <a:buChar char="-"/>
            </a:pPr>
            <a:r>
              <a:rPr lang="cs-CZ" sz="2800" dirty="0"/>
              <a:t>č</a:t>
            </a:r>
            <a:r>
              <a:rPr lang="cs-CZ" sz="2800" dirty="0" smtClean="0"/>
              <a:t>ásti: 	slepé střevo 	</a:t>
            </a:r>
          </a:p>
          <a:p>
            <a:pPr lvl="1"/>
            <a:r>
              <a:rPr lang="cs-CZ" sz="2800" dirty="0"/>
              <a:t>	</a:t>
            </a:r>
            <a:r>
              <a:rPr lang="cs-CZ" sz="2800" dirty="0" smtClean="0"/>
              <a:t>	tračník (vzestupný, příčný, sestupný)</a:t>
            </a:r>
          </a:p>
          <a:p>
            <a:r>
              <a:rPr lang="cs-CZ" sz="2800" dirty="0"/>
              <a:t>	 </a:t>
            </a:r>
            <a:r>
              <a:rPr lang="cs-CZ" sz="2800" dirty="0" smtClean="0"/>
              <a:t> 	esovitá klička</a:t>
            </a:r>
          </a:p>
          <a:p>
            <a:r>
              <a:rPr lang="cs-CZ" sz="2800" dirty="0" smtClean="0"/>
              <a:t>	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vstřebávání vody a solí</a:t>
            </a:r>
          </a:p>
          <a:p>
            <a:pPr marL="457200" indent="-457200">
              <a:buFontTx/>
              <a:buChar char="-"/>
            </a:pPr>
            <a:endParaRPr lang="cs-CZ" sz="2800" dirty="0" smtClean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obsah střeva se zahušťuje a vzniká stolice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r>
              <a:rPr lang="cs-CZ" sz="2800" u="sng" dirty="0" smtClean="0"/>
              <a:t>Slepé střevo </a:t>
            </a:r>
            <a:r>
              <a:rPr lang="cs-CZ" sz="2800" dirty="0" smtClean="0"/>
              <a:t>– vakovitý výběžek s </a:t>
            </a:r>
            <a:r>
              <a:rPr lang="cs-CZ" sz="2800" b="1" dirty="0" smtClean="0"/>
              <a:t>červovitým přívěskem</a:t>
            </a:r>
          </a:p>
          <a:p>
            <a:r>
              <a:rPr lang="cs-CZ" sz="2800" dirty="0"/>
              <a:t>	</a:t>
            </a:r>
            <a:r>
              <a:rPr lang="cs-CZ" sz="2800" dirty="0" smtClean="0"/>
              <a:t>	- příznaky zánětu: bolest v pravém podbřišku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703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257403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3600" dirty="0" smtClean="0"/>
              <a:t>Tlusté </a:t>
            </a:r>
            <a:r>
              <a:rPr lang="cs-CZ" sz="3600" dirty="0"/>
              <a:t>střevo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20156" y="1052736"/>
            <a:ext cx="7736220" cy="353943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dirty="0" smtClean="0"/>
              <a:t>tlusté střevo obývají </a:t>
            </a:r>
            <a:r>
              <a:rPr lang="cs-CZ" sz="3200" b="1" dirty="0" smtClean="0"/>
              <a:t>symbiotické bakterie</a:t>
            </a:r>
          </a:p>
          <a:p>
            <a:pPr marL="457200" indent="-457200">
              <a:buFontTx/>
              <a:buChar char="-"/>
            </a:pPr>
            <a:endParaRPr lang="cs-CZ" sz="3200" dirty="0"/>
          </a:p>
          <a:p>
            <a:pPr marL="457200" indent="-457200">
              <a:buFontTx/>
              <a:buChar char="-"/>
            </a:pPr>
            <a:r>
              <a:rPr lang="cs-CZ" sz="3200" dirty="0" smtClean="0"/>
              <a:t>význam: tvorba vitamínů</a:t>
            </a:r>
          </a:p>
          <a:p>
            <a:r>
              <a:rPr lang="cs-CZ" sz="3200" dirty="0" smtClean="0"/>
              <a:t>		rozklad zbytků potravy</a:t>
            </a:r>
          </a:p>
          <a:p>
            <a:endParaRPr lang="cs-CZ" sz="3200" dirty="0" smtClean="0"/>
          </a:p>
          <a:p>
            <a:r>
              <a:rPr lang="cs-CZ" sz="3200" u="sng" dirty="0" smtClean="0"/>
              <a:t>Konečník: </a:t>
            </a:r>
            <a:r>
              <a:rPr lang="cs-CZ" sz="3200" dirty="0" smtClean="0"/>
              <a:t>	poslední část tlustého střeva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konečník je uzavřen řitními svěrači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639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2160848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3031" y="980728"/>
            <a:ext cx="6551217" cy="5693866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2800" dirty="0" smtClean="0"/>
              <a:t>Jak je v žaludku zpracovávána potrava?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Jakou kyselinu obsahují žaludeční šťávy?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Čím je chráněn povrch žaludku?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Na jaké oddíly je členěno tenké střevo?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Co jsou to klky a jaký mají význam?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Co probíhá v tlustém střevě?</a:t>
            </a:r>
          </a:p>
          <a:p>
            <a:pPr marL="514350" indent="-514350">
              <a:buAutoNum type="arabicPeriod"/>
            </a:pPr>
            <a:endParaRPr lang="cs-CZ" sz="2800" dirty="0"/>
          </a:p>
          <a:p>
            <a:pPr marL="514350" indent="-514350">
              <a:buAutoNum type="arabicPeriod"/>
            </a:pPr>
            <a:r>
              <a:rPr lang="cs-CZ" sz="2800" dirty="0" smtClean="0"/>
              <a:t>Jaké organismy obývají tlusté střevo?</a:t>
            </a:r>
          </a:p>
        </p:txBody>
      </p:sp>
    </p:spTree>
    <p:extLst>
      <p:ext uri="{BB962C8B-B14F-4D97-AF65-F5344CB8AC3E}">
        <p14:creationId xmlns:p14="http://schemas.microsoft.com/office/powerpoint/2010/main" val="149892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496" y="44624"/>
            <a:ext cx="8605241" cy="10079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Zdroj obrázků:</a:t>
            </a:r>
          </a:p>
          <a:p>
            <a:r>
              <a:rPr lang="cs-CZ" sz="1050" dirty="0" smtClean="0"/>
              <a:t>Obr. 1: </a:t>
            </a:r>
            <a:r>
              <a:rPr lang="cs-CZ" sz="1050" dirty="0"/>
              <a:t>RUIZ, Mariana.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cs.wikipedia.org/wiki/Soubor:Digestive_system_diagram_cs.svg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cs.wikipedia.org/wiki/Soubor:Gray1050.png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12.3.2013</a:t>
            </a:r>
            <a:r>
              <a:rPr lang="cs-CZ" sz="1050" dirty="0"/>
              <a:t>]. 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cs.wikipedia.org/wiki/Soubor:Illu_stomach2.jpg</a:t>
            </a:r>
            <a:endParaRPr lang="cs-CZ" sz="1050" dirty="0" smtClean="0"/>
          </a:p>
        </p:txBody>
      </p:sp>
    </p:spTree>
    <p:extLst>
      <p:ext uri="{BB962C8B-B14F-4D97-AF65-F5344CB8AC3E}">
        <p14:creationId xmlns:p14="http://schemas.microsoft.com/office/powerpoint/2010/main" val="307759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276</Words>
  <Application>Microsoft Office PowerPoint</Application>
  <PresentationFormat>Předvádění na obrazovce (4:3)</PresentationFormat>
  <Paragraphs>105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Žaludek, střeva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Žaludek, střeva</dc:title>
  <dc:creator>LukášD</dc:creator>
  <cp:lastModifiedBy>LukášD</cp:lastModifiedBy>
  <cp:revision>11</cp:revision>
  <dcterms:created xsi:type="dcterms:W3CDTF">2013-05-09T20:43:33Z</dcterms:created>
  <dcterms:modified xsi:type="dcterms:W3CDTF">2013-03-12T21:29:13Z</dcterms:modified>
</cp:coreProperties>
</file>