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69" r:id="rId3"/>
    <p:sldId id="257" r:id="rId4"/>
    <p:sldId id="261" r:id="rId5"/>
    <p:sldId id="259" r:id="rId6"/>
    <p:sldId id="263" r:id="rId7"/>
    <p:sldId id="260" r:id="rId8"/>
    <p:sldId id="262" r:id="rId9"/>
    <p:sldId id="264" r:id="rId10"/>
    <p:sldId id="265" r:id="rId11"/>
    <p:sldId id="266" r:id="rId12"/>
    <p:sldId id="267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D6D2EC-473C-4B15-8840-2497AF979E35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CF4FA-4561-43E6-8785-C2B198CAC2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8473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138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053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214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776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6144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3946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396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102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360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0129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8FB8D-D73E-497E-A23A-31514CE7EB41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E09EE-6CE9-4170-B143-B6C93FF17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432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yst_-_wisdom_tooth.jpg" TargetMode="External"/><Relationship Id="rId3" Type="http://schemas.openxmlformats.org/officeDocument/2006/relationships/hyperlink" Target="http://en.wikipedia.org/wiki/File:Gray997.png" TargetMode="External"/><Relationship Id="rId7" Type="http://schemas.openxmlformats.org/officeDocument/2006/relationships/hyperlink" Target="http://cs.wikipedia.org/wiki/Soubor:Gray1003.png" TargetMode="External"/><Relationship Id="rId2" Type="http://schemas.openxmlformats.org/officeDocument/2006/relationships/hyperlink" Target="http://cs.wikipedia.org/wiki/Soubor:Tooth_section_international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Gray1002.png" TargetMode="External"/><Relationship Id="rId5" Type="http://schemas.openxmlformats.org/officeDocument/2006/relationships/hyperlink" Target="http://cs.wikipedia.org/wiki/Soubor:Dentition4.JPG" TargetMode="External"/><Relationship Id="rId10" Type="http://schemas.openxmlformats.org/officeDocument/2006/relationships/hyperlink" Target="http://cs.wikipedia.org/wiki/Soubor:Toothdecay.png" TargetMode="External"/><Relationship Id="rId4" Type="http://schemas.openxmlformats.org/officeDocument/2006/relationships/hyperlink" Target="http://cs.wikipedia.org/wiki/Soubor:Gray1004.png" TargetMode="External"/><Relationship Id="rId9" Type="http://schemas.openxmlformats.org/officeDocument/2006/relationships/hyperlink" Target="http://cs.wikipedia.org/wiki/Soubor:ZMO0393-0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4524130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VY_32_INOVACE_02_16C_Zuby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Biologie člověka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325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8147680" cy="424731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</a:t>
            </a:r>
            <a:r>
              <a:rPr lang="cs-CZ" dirty="0" smtClean="0"/>
              <a:t>funkcí, významem a anatomií zubů.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</a:t>
            </a:r>
            <a:r>
              <a:rPr lang="cs-CZ" dirty="0" smtClean="0"/>
              <a:t>dokáže popsat stavbu zubu, charakterizuje jeho jednotlivé části. Bude znát pojem</a:t>
            </a:r>
          </a:p>
          <a:p>
            <a:r>
              <a:rPr lang="cs-CZ" dirty="0" smtClean="0"/>
              <a:t>zubní vzorec, popíše, kolik zubů se nachází v mléčném a kolik v trvalém chrupu</a:t>
            </a:r>
          </a:p>
          <a:p>
            <a:r>
              <a:rPr lang="cs-CZ" dirty="0" smtClean="0"/>
              <a:t>člověka. Vysvětlí pojem „zuby moudrosti“. Bude umět popsat průběh vzniku zubního </a:t>
            </a:r>
          </a:p>
          <a:p>
            <a:r>
              <a:rPr lang="cs-CZ" dirty="0" smtClean="0"/>
              <a:t>Kazu a bude znát jeho prevenci.</a:t>
            </a:r>
            <a:endParaRPr lang="cs-CZ" dirty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12. 3. 2013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15. </a:t>
            </a:r>
            <a:r>
              <a:rPr lang="cs-CZ" dirty="0" smtClean="0"/>
              <a:t>3. 2013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409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348880"/>
            <a:ext cx="6400800" cy="1440160"/>
          </a:xfr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000" dirty="0" smtClean="0">
                <a:solidFill>
                  <a:schemeClr val="tx1"/>
                </a:solidFill>
              </a:rPr>
              <a:t>Zuby</a:t>
            </a:r>
            <a:endParaRPr lang="cs-CZ" sz="8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25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Tooth section internationa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32" y="1052736"/>
            <a:ext cx="47244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188640"/>
            <a:ext cx="2692084" cy="70788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Stavba zubu</a:t>
            </a:r>
            <a:endParaRPr lang="cs-CZ" sz="4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5920381" y="1692532"/>
            <a:ext cx="2197268" cy="83099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800" dirty="0" smtClean="0"/>
              <a:t>korunka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97046" y="2734072"/>
            <a:ext cx="1517338" cy="83099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800" dirty="0" smtClean="0"/>
              <a:t>krček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51329" y="4469289"/>
            <a:ext cx="1606530" cy="83099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800" dirty="0" smtClean="0"/>
              <a:t>kořen</a:t>
            </a:r>
            <a:endParaRPr lang="cs-CZ" sz="4800" dirty="0"/>
          </a:p>
        </p:txBody>
      </p:sp>
      <p:sp>
        <p:nvSpPr>
          <p:cNvPr id="4" name="Šipka doprava 3"/>
          <p:cNvSpPr/>
          <p:nvPr/>
        </p:nvSpPr>
        <p:spPr>
          <a:xfrm rot="10800000">
            <a:off x="3131840" y="1756266"/>
            <a:ext cx="2520280" cy="70353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10800000">
            <a:off x="2943604" y="2708920"/>
            <a:ext cx="2520280" cy="70353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 rot="10800000">
            <a:off x="2943604" y="4480765"/>
            <a:ext cx="2520280" cy="70353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49154" y="6503565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776998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4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2692084" cy="70788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Stavba zubu</a:t>
            </a:r>
            <a:endParaRPr lang="cs-CZ" sz="4000" dirty="0"/>
          </a:p>
        </p:txBody>
      </p:sp>
      <p:pic>
        <p:nvPicPr>
          <p:cNvPr id="1026" name="Picture 2" descr="Soubor:Tooth section internationa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4535740" cy="548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819644" y="94661"/>
            <a:ext cx="423393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u="sng" dirty="0" smtClean="0"/>
              <a:t>Sklovina</a:t>
            </a:r>
          </a:p>
          <a:p>
            <a:r>
              <a:rPr lang="cs-CZ" sz="2400" dirty="0" smtClean="0"/>
              <a:t>- nejtvrdší látka v těle</a:t>
            </a:r>
          </a:p>
          <a:p>
            <a:r>
              <a:rPr lang="cs-CZ" sz="2400" dirty="0" smtClean="0"/>
              <a:t>- 1 mm – 3 mm     </a:t>
            </a:r>
          </a:p>
          <a:p>
            <a:endParaRPr lang="cs-CZ" sz="2400" dirty="0" smtClean="0"/>
          </a:p>
          <a:p>
            <a:r>
              <a:rPr lang="cs-CZ" sz="2400" dirty="0" smtClean="0"/>
              <a:t>2. </a:t>
            </a:r>
            <a:r>
              <a:rPr lang="cs-CZ" sz="2400" u="sng" dirty="0" smtClean="0"/>
              <a:t>Zubovina</a:t>
            </a:r>
          </a:p>
          <a:p>
            <a:pPr marL="457200" indent="-457200">
              <a:buFontTx/>
              <a:buChar char="-"/>
            </a:pPr>
            <a:r>
              <a:rPr lang="cs-CZ" sz="2400" dirty="0" smtClean="0"/>
              <a:t>podobná kosti</a:t>
            </a:r>
          </a:p>
          <a:p>
            <a:pPr marL="457200" indent="-457200">
              <a:buFontTx/>
              <a:buChar char="-"/>
            </a:pPr>
            <a:endParaRPr lang="cs-CZ" sz="2400" dirty="0"/>
          </a:p>
          <a:p>
            <a:r>
              <a:rPr lang="cs-CZ" sz="2400" dirty="0" smtClean="0"/>
              <a:t>3. </a:t>
            </a:r>
            <a:r>
              <a:rPr lang="cs-CZ" sz="2400" u="sng" dirty="0" smtClean="0"/>
              <a:t>Zubní dřeň</a:t>
            </a:r>
          </a:p>
          <a:p>
            <a:pPr marL="457200" indent="-457200">
              <a:buFontTx/>
              <a:buChar char="-"/>
            </a:pPr>
            <a:r>
              <a:rPr lang="cs-CZ" sz="2400" dirty="0"/>
              <a:t>o</a:t>
            </a:r>
            <a:r>
              <a:rPr lang="cs-CZ" sz="2400" dirty="0" smtClean="0"/>
              <a:t>bsahuje cévy a nervy</a:t>
            </a:r>
          </a:p>
          <a:p>
            <a:pPr marL="457200" indent="-457200">
              <a:buFontTx/>
              <a:buChar char="-"/>
            </a:pPr>
            <a:r>
              <a:rPr lang="cs-CZ" sz="2400" dirty="0"/>
              <a:t>c</a:t>
            </a:r>
            <a:r>
              <a:rPr lang="cs-CZ" sz="2400" dirty="0" smtClean="0"/>
              <a:t>itlivá</a:t>
            </a:r>
          </a:p>
          <a:p>
            <a:pPr marL="457200" indent="-457200">
              <a:buFontTx/>
              <a:buChar char="-"/>
            </a:pPr>
            <a:endParaRPr lang="cs-CZ" sz="2400" dirty="0"/>
          </a:p>
          <a:p>
            <a:r>
              <a:rPr lang="cs-CZ" sz="2400" dirty="0" smtClean="0"/>
              <a:t>4. </a:t>
            </a:r>
            <a:r>
              <a:rPr lang="cs-CZ" sz="2400" u="sng" dirty="0" smtClean="0"/>
              <a:t>Dáseň</a:t>
            </a:r>
          </a:p>
          <a:p>
            <a:endParaRPr lang="cs-CZ" sz="2400" dirty="0" smtClean="0"/>
          </a:p>
          <a:p>
            <a:r>
              <a:rPr lang="cs-CZ" sz="2400" dirty="0" smtClean="0"/>
              <a:t>5. </a:t>
            </a:r>
            <a:r>
              <a:rPr lang="cs-CZ" sz="2400" u="sng" dirty="0" smtClean="0"/>
              <a:t>Zubní cement</a:t>
            </a:r>
          </a:p>
          <a:p>
            <a:pPr marL="457200" indent="-457200">
              <a:buFontTx/>
              <a:buChar char="-"/>
            </a:pPr>
            <a:r>
              <a:rPr lang="cs-CZ" sz="2400" dirty="0" smtClean="0"/>
              <a:t>vláknitá kost, kryje kořen</a:t>
            </a:r>
          </a:p>
          <a:p>
            <a:pPr marL="457200" indent="-457200">
              <a:buFontTx/>
              <a:buChar char="-"/>
            </a:pPr>
            <a:endParaRPr lang="cs-CZ" sz="2400" dirty="0"/>
          </a:p>
          <a:p>
            <a:r>
              <a:rPr lang="cs-CZ" sz="2400" dirty="0" smtClean="0"/>
              <a:t>6. </a:t>
            </a:r>
            <a:r>
              <a:rPr lang="cs-CZ" sz="2400" u="sng" dirty="0" smtClean="0"/>
              <a:t>Čelist</a:t>
            </a:r>
            <a:r>
              <a:rPr lang="cs-CZ" sz="2400" dirty="0" smtClean="0"/>
              <a:t> 	7. </a:t>
            </a:r>
            <a:r>
              <a:rPr lang="cs-CZ" sz="2400" u="sng" dirty="0" smtClean="0"/>
              <a:t>Céva</a:t>
            </a:r>
          </a:p>
          <a:p>
            <a:r>
              <a:rPr lang="cs-CZ" sz="2400" dirty="0" smtClean="0"/>
              <a:t>8. </a:t>
            </a:r>
            <a:r>
              <a:rPr lang="cs-CZ" sz="2400" u="sng" dirty="0"/>
              <a:t>N</a:t>
            </a:r>
            <a:r>
              <a:rPr lang="cs-CZ" sz="2400" u="sng" dirty="0" smtClean="0"/>
              <a:t>erv</a:t>
            </a:r>
            <a:endParaRPr lang="cs-CZ" sz="2400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6365065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91238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4565096" cy="70788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Usazení zubu v čelisti</a:t>
            </a:r>
            <a:endParaRPr lang="cs-CZ" sz="4000" dirty="0"/>
          </a:p>
        </p:txBody>
      </p:sp>
      <p:pic>
        <p:nvPicPr>
          <p:cNvPr id="3074" name="Picture 2" descr="Soubor:Gray10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81635"/>
            <a:ext cx="6984776" cy="54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51736" y="6352761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6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52989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Gray99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3068693" cy="540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188640"/>
            <a:ext cx="2564356" cy="70788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Druhy zubů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6219964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2</a:t>
            </a:r>
            <a:endParaRPr lang="cs-CZ" sz="12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5364088" y="1154784"/>
            <a:ext cx="2638094" cy="381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/>
              <a:t>ř</a:t>
            </a:r>
            <a:r>
              <a:rPr lang="cs-CZ" sz="3200" dirty="0" smtClean="0"/>
              <a:t>ezáky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/>
              <a:t>š</a:t>
            </a:r>
            <a:r>
              <a:rPr lang="cs-CZ" sz="3200" dirty="0" smtClean="0"/>
              <a:t>pičáky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/>
              <a:t>t</a:t>
            </a:r>
            <a:r>
              <a:rPr lang="cs-CZ" sz="3200" dirty="0" smtClean="0"/>
              <a:t>řenové zuby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/>
              <a:t>s</a:t>
            </a:r>
            <a:r>
              <a:rPr lang="cs-CZ" sz="3200" dirty="0" smtClean="0"/>
              <a:t>toličky</a:t>
            </a:r>
          </a:p>
          <a:p>
            <a:pPr marL="285750" indent="-285750">
              <a:buFontTx/>
              <a:buChar char="-"/>
            </a:pP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818122" y="1196752"/>
            <a:ext cx="801550" cy="1368152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 rot="21192199">
            <a:off x="1737215" y="1764005"/>
            <a:ext cx="748507" cy="1368152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394186" y="1340768"/>
            <a:ext cx="585526" cy="1368152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 rot="21192199">
            <a:off x="1928887" y="2746476"/>
            <a:ext cx="882917" cy="2039812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948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2447914" cy="70788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Vývoj zubů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2555828" cy="64633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Mléčné zuby</a:t>
            </a:r>
            <a:endParaRPr lang="cs-CZ" sz="3600" dirty="0"/>
          </a:p>
        </p:txBody>
      </p:sp>
      <p:pic>
        <p:nvPicPr>
          <p:cNvPr id="2050" name="Picture 2" descr="Soubor:Dentition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340768"/>
            <a:ext cx="4104456" cy="328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28986" y="4149080"/>
            <a:ext cx="2277931" cy="64633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Trvalé zuby</a:t>
            </a:r>
            <a:endParaRPr lang="cs-CZ" sz="3600" dirty="0"/>
          </a:p>
        </p:txBody>
      </p:sp>
      <p:pic>
        <p:nvPicPr>
          <p:cNvPr id="2052" name="Picture 4" descr="Soubor:Gray100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86" y="2060848"/>
            <a:ext cx="2381250" cy="193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1846" y="3717425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3</a:t>
            </a:r>
            <a:endParaRPr lang="cs-CZ" sz="1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4759142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4</a:t>
            </a:r>
            <a:endParaRPr lang="cs-CZ" sz="1200" dirty="0"/>
          </a:p>
        </p:txBody>
      </p:sp>
      <p:pic>
        <p:nvPicPr>
          <p:cNvPr id="2054" name="Picture 6" descr="Soubor:Gray100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86" y="4941168"/>
            <a:ext cx="2718878" cy="182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07504" y="6453336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5</a:t>
            </a:r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4759142"/>
            <a:ext cx="4151136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Prořezávající se trvalé zuby.</a:t>
            </a:r>
            <a:endParaRPr lang="cs-CZ" sz="2800" dirty="0"/>
          </a:p>
        </p:txBody>
      </p:sp>
      <p:sp>
        <p:nvSpPr>
          <p:cNvPr id="10" name="Šipka doprava 9"/>
          <p:cNvSpPr/>
          <p:nvPr/>
        </p:nvSpPr>
        <p:spPr>
          <a:xfrm rot="14740645">
            <a:off x="6532678" y="3562517"/>
            <a:ext cx="1080120" cy="104934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98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2797048" cy="70788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Zubní vzorec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130832"/>
            <a:ext cx="19447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 – 1 – 0 – 2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77662" y="5286454"/>
            <a:ext cx="19447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 – 1 – 2 – 3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11560" y="1268760"/>
            <a:ext cx="2555828" cy="64633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Mléčné zuby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8986" y="4149080"/>
            <a:ext cx="2277931" cy="64633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Trvalé zuby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2617748"/>
            <a:ext cx="19447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 – 1 – 0 – 2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83568" y="5714092"/>
            <a:ext cx="19447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 – 1 – 2 – 3</a:t>
            </a:r>
          </a:p>
        </p:txBody>
      </p:sp>
      <p:sp>
        <p:nvSpPr>
          <p:cNvPr id="10" name="Šipka doprava 9"/>
          <p:cNvSpPr/>
          <p:nvPr/>
        </p:nvSpPr>
        <p:spPr>
          <a:xfrm>
            <a:off x="2826925" y="2279789"/>
            <a:ext cx="1151581" cy="74852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4042118" y="1412776"/>
            <a:ext cx="513839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V polovině horní čelisti má člověk:</a:t>
            </a:r>
          </a:p>
          <a:p>
            <a:r>
              <a:rPr lang="cs-CZ" sz="2800" dirty="0" smtClean="0"/>
              <a:t>2 řezáky, 1 špičák, žádný </a:t>
            </a:r>
          </a:p>
          <a:p>
            <a:r>
              <a:rPr lang="cs-CZ" sz="2800" dirty="0" smtClean="0"/>
              <a:t>třenový zub a 2 stoličky.</a:t>
            </a:r>
          </a:p>
          <a:p>
            <a:r>
              <a:rPr lang="cs-CZ" sz="2800" dirty="0" smtClean="0"/>
              <a:t>Stejná skladba zubů je i v </a:t>
            </a:r>
            <a:r>
              <a:rPr lang="cs-CZ" sz="2800" u="sng" dirty="0" smtClean="0"/>
              <a:t>dolní </a:t>
            </a:r>
          </a:p>
          <a:p>
            <a:r>
              <a:rPr lang="cs-CZ" sz="2800" u="sng" dirty="0"/>
              <a:t>č</a:t>
            </a:r>
            <a:r>
              <a:rPr lang="cs-CZ" sz="2800" u="sng" dirty="0" smtClean="0"/>
              <a:t>elisti.</a:t>
            </a:r>
            <a:endParaRPr lang="cs-CZ" sz="2800" u="sng" dirty="0"/>
          </a:p>
        </p:txBody>
      </p:sp>
      <p:sp>
        <p:nvSpPr>
          <p:cNvPr id="12" name="Šipka doprava 11"/>
          <p:cNvSpPr/>
          <p:nvPr/>
        </p:nvSpPr>
        <p:spPr>
          <a:xfrm>
            <a:off x="2699792" y="5286454"/>
            <a:ext cx="1151581" cy="74852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923928" y="4422591"/>
            <a:ext cx="526297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V polovině horní čelisti má člověk:</a:t>
            </a:r>
          </a:p>
          <a:p>
            <a:r>
              <a:rPr lang="cs-CZ" sz="2800" dirty="0" smtClean="0"/>
              <a:t>2 řezáky, 1 špičák, 2 třenové zuby a</a:t>
            </a:r>
          </a:p>
          <a:p>
            <a:r>
              <a:rPr lang="cs-CZ" sz="2800" dirty="0" smtClean="0"/>
              <a:t> 3 stoličky.</a:t>
            </a:r>
          </a:p>
          <a:p>
            <a:r>
              <a:rPr lang="cs-CZ" sz="2800" dirty="0" smtClean="0"/>
              <a:t>Stejná skladba zubů je i v dolní </a:t>
            </a:r>
          </a:p>
          <a:p>
            <a:r>
              <a:rPr lang="cs-CZ" sz="2800" dirty="0"/>
              <a:t>č</a:t>
            </a:r>
            <a:r>
              <a:rPr lang="cs-CZ" sz="2800" dirty="0" smtClean="0"/>
              <a:t>elisti.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5991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7" grpId="0" animBg="1"/>
      <p:bldP spid="8" grpId="0"/>
      <p:bldP spid="9" grpId="0"/>
      <p:bldP spid="10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3454279" cy="70788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Zuby moudrosti</a:t>
            </a:r>
            <a:endParaRPr lang="cs-CZ" sz="4000" dirty="0"/>
          </a:p>
        </p:txBody>
      </p:sp>
      <p:pic>
        <p:nvPicPr>
          <p:cNvPr id="1026" name="Picture 2" descr="Soubor:Cyst - wisdom too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22040"/>
            <a:ext cx="76200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5589240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7</a:t>
            </a:r>
            <a:endParaRPr lang="cs-CZ" sz="1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84724" y="5727739"/>
            <a:ext cx="6977038" cy="95410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třetí stoličky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prořezávají se až během 18. – 24. roku života</a:t>
            </a:r>
            <a:endParaRPr lang="cs-CZ" sz="2800" dirty="0"/>
          </a:p>
        </p:txBody>
      </p:sp>
      <p:sp>
        <p:nvSpPr>
          <p:cNvPr id="5" name="Ovál 4"/>
          <p:cNvSpPr/>
          <p:nvPr/>
        </p:nvSpPr>
        <p:spPr>
          <a:xfrm>
            <a:off x="1384724" y="3645024"/>
            <a:ext cx="1171052" cy="108012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6876256" y="2996952"/>
            <a:ext cx="1171052" cy="108012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589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2908873" cy="70788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Nemoci zubů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879" y="1124744"/>
            <a:ext cx="695041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/>
              <a:t>z</a:t>
            </a:r>
            <a:r>
              <a:rPr lang="cs-CZ" sz="3200" dirty="0" smtClean="0"/>
              <a:t>ubní plak </a:t>
            </a:r>
          </a:p>
          <a:p>
            <a:pPr marL="285750" indent="-285750">
              <a:buFontTx/>
              <a:buChar char="-"/>
            </a:pPr>
            <a:endParaRPr lang="cs-CZ" sz="3200" dirty="0" smtClean="0"/>
          </a:p>
          <a:p>
            <a:pPr marL="285750" indent="-285750">
              <a:buFontTx/>
              <a:buChar char="-"/>
            </a:pPr>
            <a:r>
              <a:rPr lang="cs-CZ" sz="3200" dirty="0"/>
              <a:t>z</a:t>
            </a:r>
            <a:r>
              <a:rPr lang="cs-CZ" sz="3200" dirty="0" smtClean="0"/>
              <a:t>ubní kámen</a:t>
            </a:r>
          </a:p>
          <a:p>
            <a:pPr marL="285750" indent="-285750">
              <a:buFontTx/>
              <a:buChar char="-"/>
            </a:pPr>
            <a:endParaRPr lang="cs-CZ" sz="3200" dirty="0" smtClean="0"/>
          </a:p>
          <a:p>
            <a:pPr marL="285750" indent="-285750">
              <a:buFontTx/>
              <a:buChar char="-"/>
            </a:pPr>
            <a:r>
              <a:rPr lang="cs-CZ" sz="3200" dirty="0"/>
              <a:t>z</a:t>
            </a:r>
            <a:r>
              <a:rPr lang="cs-CZ" sz="3200" dirty="0" smtClean="0"/>
              <a:t>ubní kaz</a:t>
            </a:r>
          </a:p>
          <a:p>
            <a:pPr marL="285750" indent="-285750">
              <a:buFontTx/>
              <a:buChar char="-"/>
            </a:pPr>
            <a:endParaRPr lang="cs-CZ" sz="3200" dirty="0" smtClean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paradontóza</a:t>
            </a:r>
            <a:endParaRPr lang="cs-CZ" sz="3200" dirty="0"/>
          </a:p>
        </p:txBody>
      </p:sp>
      <p:pic>
        <p:nvPicPr>
          <p:cNvPr id="2050" name="Picture 2" descr="Soubor:ZMO0393-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0"/>
            <a:ext cx="2987824" cy="373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187618" y="3741133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</a:t>
            </a:r>
            <a:r>
              <a:rPr lang="cs-CZ" sz="1200" dirty="0"/>
              <a:t>8</a:t>
            </a:r>
          </a:p>
        </p:txBody>
      </p:sp>
      <p:pic>
        <p:nvPicPr>
          <p:cNvPr id="2054" name="Picture 6" descr="Soubor:Toothdeca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289" y="542583"/>
            <a:ext cx="273367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174266" y="5971060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9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96970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2379369" cy="70788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Opakování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8946" y="1162699"/>
            <a:ext cx="7825027" cy="5293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dirty="0" smtClean="0"/>
              <a:t>Z jakých tří základních částí se skládá zub?</a:t>
            </a:r>
            <a:r>
              <a:rPr lang="cs-CZ" dirty="0" smtClean="0"/>
              <a:t> </a:t>
            </a:r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sz="3200" dirty="0" smtClean="0"/>
              <a:t> Jak se nazývá nejtvrdší látka v lidském těle?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 Jaké znáš 4 druhy zubů?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 Co popisuje zubní vzorec?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 Zubní vzorec mléčného a trvalého chrupu.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 Jaké znáš nemoci zubů?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32995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3" y="130574"/>
            <a:ext cx="8707833" cy="22006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</a:p>
          <a:p>
            <a:r>
              <a:rPr lang="cs-CZ" sz="1050" dirty="0" smtClean="0"/>
              <a:t>Obr. 1: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cs.wikipedia.org/wiki/Soubor:Tooth_section_international.png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en.wikipedia.org/wiki/File:Gray997.png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4"/>
              </a:rPr>
              <a:t>http://</a:t>
            </a:r>
            <a:r>
              <a:rPr lang="cs-CZ" sz="1050" dirty="0" smtClean="0">
                <a:hlinkClick r:id="rId4"/>
              </a:rPr>
              <a:t>cs.wikipedia.org/wiki/Soubor:Gray1004.png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5"/>
              </a:rPr>
              <a:t>http://</a:t>
            </a:r>
            <a:r>
              <a:rPr lang="cs-CZ" sz="1050" dirty="0" smtClean="0">
                <a:hlinkClick r:id="rId5"/>
              </a:rPr>
              <a:t>cs.wikipedia.org/wiki/Soubor:Dentition4.JPG</a:t>
            </a:r>
            <a:endParaRPr lang="cs-CZ" sz="1050" dirty="0" smtClean="0"/>
          </a:p>
          <a:p>
            <a:r>
              <a:rPr lang="cs-CZ" sz="1050" dirty="0" smtClean="0"/>
              <a:t>Obr. 5: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6"/>
              </a:rPr>
              <a:t>http://</a:t>
            </a:r>
            <a:r>
              <a:rPr lang="cs-CZ" sz="1050" dirty="0" smtClean="0">
                <a:hlinkClick r:id="rId6"/>
              </a:rPr>
              <a:t>cs.wikipedia.org/wiki/Soubor:Gray1002.png</a:t>
            </a:r>
            <a:endParaRPr lang="cs-CZ" sz="1050" dirty="0" smtClean="0"/>
          </a:p>
          <a:p>
            <a:r>
              <a:rPr lang="cs-CZ" sz="1050" dirty="0" smtClean="0"/>
              <a:t>Obr. 6: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7"/>
              </a:rPr>
              <a:t>http://</a:t>
            </a:r>
            <a:r>
              <a:rPr lang="cs-CZ" sz="1050" dirty="0" smtClean="0">
                <a:hlinkClick r:id="rId7"/>
              </a:rPr>
              <a:t>cs.wikipedia.org/wiki/Soubor:Gray1003.png</a:t>
            </a:r>
            <a:endParaRPr lang="cs-CZ" sz="1050" dirty="0" smtClean="0"/>
          </a:p>
          <a:p>
            <a:r>
              <a:rPr lang="cs-CZ" sz="1050" dirty="0" smtClean="0"/>
              <a:t>Obr. 7: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8"/>
              </a:rPr>
              <a:t>http://cs.wikipedia.org/wiki/Soubor:Cyst_-_</a:t>
            </a:r>
            <a:r>
              <a:rPr lang="cs-CZ" sz="1050" dirty="0" smtClean="0">
                <a:hlinkClick r:id="rId8"/>
              </a:rPr>
              <a:t>wisdom_tooth.jpg</a:t>
            </a:r>
            <a:endParaRPr lang="cs-CZ" sz="1050" dirty="0" smtClean="0"/>
          </a:p>
          <a:p>
            <a:r>
              <a:rPr lang="cs-CZ" sz="1050" dirty="0" smtClean="0"/>
              <a:t>Obr. 8:</a:t>
            </a:r>
            <a:r>
              <a:rPr lang="cs-CZ" sz="1050" dirty="0"/>
              <a:t>OTTENBRUCH, Michael.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9"/>
              </a:rPr>
              <a:t>http://</a:t>
            </a:r>
            <a:r>
              <a:rPr lang="cs-CZ" sz="1050" dirty="0" smtClean="0">
                <a:hlinkClick r:id="rId9"/>
              </a:rPr>
              <a:t>cs.wikipedia.org/wiki/Soubor:ZMO0393-001.jpg</a:t>
            </a:r>
            <a:endParaRPr lang="cs-CZ" sz="1050" dirty="0" smtClean="0"/>
          </a:p>
          <a:p>
            <a:r>
              <a:rPr lang="cs-CZ" sz="1050" dirty="0" smtClean="0"/>
              <a:t>Obr. 9: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10"/>
              </a:rPr>
              <a:t>http://</a:t>
            </a:r>
            <a:r>
              <a:rPr lang="cs-CZ" sz="1050" dirty="0" smtClean="0">
                <a:hlinkClick r:id="rId10"/>
              </a:rPr>
              <a:t>cs.wikipedia.org/wiki/Soubor:Toothdecay.png</a:t>
            </a:r>
            <a:endParaRPr lang="cs-CZ" sz="1050" dirty="0" smtClean="0"/>
          </a:p>
          <a:p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427125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395</Words>
  <Application>Microsoft Office PowerPoint</Application>
  <PresentationFormat>Předvádění na obrazovce (4:3)</PresentationFormat>
  <Paragraphs>123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LukášD</dc:creator>
  <cp:lastModifiedBy>LukášD</cp:lastModifiedBy>
  <cp:revision>13</cp:revision>
  <dcterms:created xsi:type="dcterms:W3CDTF">2013-03-11T17:14:14Z</dcterms:created>
  <dcterms:modified xsi:type="dcterms:W3CDTF">2013-03-12T21:34:52Z</dcterms:modified>
</cp:coreProperties>
</file>