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828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7362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346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724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561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7104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314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637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656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646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029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AD9BD-F49B-449C-91BE-DF28F2AB2CF8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09846-872D-4344-9D8D-2A365FB917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164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686554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VY_32_INOVACE_03_16C_Vitamíny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715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8823249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funkcí, významem a charakteristikou základních vitamínů.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vysvětlit, co jsou to vitamíny, jaké funkce v těle mohou plnit. Dokáže vitamíny</a:t>
            </a:r>
          </a:p>
          <a:p>
            <a:r>
              <a:rPr lang="cs-CZ" dirty="0" smtClean="0"/>
              <a:t>rozdělit do skupin na v tucích rozpustné a na ve vodě rozpustné. Uvede příklady jednotlivých</a:t>
            </a:r>
          </a:p>
          <a:p>
            <a:r>
              <a:rPr lang="cs-CZ" dirty="0" smtClean="0"/>
              <a:t>vitamínů spolu s jejich význame a zdroji.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21. 3. 2013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22. 3. 2013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973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8000" dirty="0" smtClean="0"/>
              <a:t>Vitamíny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6875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8306569" cy="6124754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4000" u="sng" dirty="0" smtClean="0"/>
              <a:t>Význam</a:t>
            </a:r>
          </a:p>
          <a:p>
            <a:pPr marL="571500" indent="-571500">
              <a:buFontTx/>
              <a:buChar char="-"/>
            </a:pPr>
            <a:r>
              <a:rPr lang="cs-CZ" sz="3200" dirty="0" smtClean="0"/>
              <a:t>látky nezbytné pro život</a:t>
            </a:r>
          </a:p>
          <a:p>
            <a:pPr marL="571500" indent="-571500">
              <a:buFontTx/>
              <a:buChar char="-"/>
            </a:pPr>
            <a:r>
              <a:rPr lang="cs-CZ" sz="3200" dirty="0" smtClean="0"/>
              <a:t>funkce biokatalyzátorů </a:t>
            </a:r>
            <a:r>
              <a:rPr lang="cs-CZ" sz="2000" dirty="0" smtClean="0"/>
              <a:t>(urychlovače biochemických reakcí)</a:t>
            </a:r>
          </a:p>
          <a:p>
            <a:pPr marL="571500" indent="-571500">
              <a:buFontTx/>
              <a:buChar char="-"/>
            </a:pPr>
            <a:r>
              <a:rPr lang="cs-CZ" sz="3200" dirty="0" smtClean="0"/>
              <a:t>malá denní potřeba</a:t>
            </a:r>
          </a:p>
          <a:p>
            <a:pPr marL="571500" indent="-571500">
              <a:buFontTx/>
              <a:buChar char="-"/>
            </a:pPr>
            <a:r>
              <a:rPr lang="cs-CZ" sz="3200" dirty="0" smtClean="0"/>
              <a:t>většinu vitamínů si člověk nedokáže vyrobit</a:t>
            </a:r>
          </a:p>
          <a:p>
            <a:pPr marL="571500" indent="-571500">
              <a:buFontTx/>
              <a:buChar char="-"/>
            </a:pPr>
            <a:endParaRPr lang="cs-CZ" sz="3200" dirty="0"/>
          </a:p>
          <a:p>
            <a:pPr marL="571500" indent="-571500">
              <a:buFontTx/>
              <a:buChar char="-"/>
            </a:pPr>
            <a:r>
              <a:rPr lang="cs-CZ" sz="3200" b="1" dirty="0" smtClean="0"/>
              <a:t>hypovitaminóza</a:t>
            </a:r>
            <a:r>
              <a:rPr lang="cs-CZ" sz="3200" dirty="0" smtClean="0"/>
              <a:t> = nedostatek vitamínů</a:t>
            </a:r>
          </a:p>
          <a:p>
            <a:pPr marL="571500" indent="-571500">
              <a:buFontTx/>
              <a:buChar char="-"/>
            </a:pPr>
            <a:r>
              <a:rPr lang="cs-CZ" sz="3200" b="1" dirty="0" smtClean="0"/>
              <a:t>hypervitaminóza</a:t>
            </a:r>
            <a:r>
              <a:rPr lang="cs-CZ" sz="3200" dirty="0" smtClean="0"/>
              <a:t> = nadbytek vitamínů</a:t>
            </a:r>
          </a:p>
          <a:p>
            <a:pPr marL="571500" indent="-571500">
              <a:buFontTx/>
              <a:buChar char="-"/>
            </a:pPr>
            <a:endParaRPr lang="cs-CZ" sz="3200" dirty="0"/>
          </a:p>
          <a:p>
            <a:r>
              <a:rPr lang="cs-CZ" sz="3200" u="sng" dirty="0" smtClean="0"/>
              <a:t>Dělení podle rozpustnosti: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a) rozpustné v </a:t>
            </a:r>
            <a:r>
              <a:rPr lang="cs-CZ" sz="3200" b="1" dirty="0" smtClean="0"/>
              <a:t>tucích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b) rozpustné ve </a:t>
            </a:r>
            <a:r>
              <a:rPr lang="cs-CZ" sz="3200" b="1" dirty="0" smtClean="0"/>
              <a:t>vodě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76121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592854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Vitamíny rozpustné v tucích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7088" y="1196752"/>
            <a:ext cx="8749896" cy="4555093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 Vitamín A</a:t>
            </a:r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zdroje: </a:t>
            </a:r>
            <a:r>
              <a:rPr lang="cs-CZ" sz="3000" dirty="0" smtClean="0"/>
              <a:t>rybí tuk, játra, mrkev, špenát, kapusta, máslo</a:t>
            </a:r>
          </a:p>
          <a:p>
            <a:r>
              <a:rPr lang="cs-CZ" sz="3000" dirty="0"/>
              <a:t>	 </a:t>
            </a:r>
            <a:r>
              <a:rPr lang="cs-CZ" sz="3000" dirty="0" smtClean="0"/>
              <a:t>        zelí, brokolice …</a:t>
            </a:r>
          </a:p>
          <a:p>
            <a:endParaRPr lang="cs-CZ" sz="30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význam:</a:t>
            </a:r>
            <a:r>
              <a:rPr lang="cs-CZ" sz="3000" dirty="0" smtClean="0"/>
              <a:t>  funkce sítnice a sliznic</a:t>
            </a:r>
          </a:p>
          <a:p>
            <a:pPr marL="457200" indent="-457200">
              <a:buFontTx/>
              <a:buChar char="-"/>
            </a:pPr>
            <a:endParaRPr lang="cs-CZ" sz="3000" dirty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nedostatek:</a:t>
            </a:r>
            <a:r>
              <a:rPr lang="cs-CZ" sz="3000" dirty="0" smtClean="0"/>
              <a:t> šeroslepost</a:t>
            </a:r>
          </a:p>
          <a:p>
            <a:pPr marL="457200" indent="-457200">
              <a:buFontTx/>
              <a:buChar char="-"/>
            </a:pPr>
            <a:endParaRPr lang="cs-CZ" sz="3000" dirty="0"/>
          </a:p>
          <a:p>
            <a:pPr algn="ctr"/>
            <a:r>
              <a:rPr lang="cs-CZ" sz="3000" b="1" dirty="0" smtClean="0"/>
              <a:t>Vitamínem A se lze předávkovat!</a:t>
            </a:r>
            <a:endParaRPr lang="cs-CZ" sz="3200" b="1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1064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592854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Vitamíny rozpustné v tucích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7088" y="1196752"/>
            <a:ext cx="7780656" cy="381642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 Vitamín D</a:t>
            </a:r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zdroje: </a:t>
            </a:r>
            <a:r>
              <a:rPr lang="cs-CZ" sz="3000" dirty="0" smtClean="0"/>
              <a:t>rybí tuk, játra, </a:t>
            </a:r>
            <a:r>
              <a:rPr lang="cs-CZ" sz="3000" dirty="0" err="1" smtClean="0"/>
              <a:t>vaj</a:t>
            </a:r>
            <a:r>
              <a:rPr lang="cs-CZ" sz="3000" dirty="0" smtClean="0"/>
              <a:t>. žloutek, máslo</a:t>
            </a:r>
          </a:p>
          <a:p>
            <a:pPr lvl="2"/>
            <a:r>
              <a:rPr lang="cs-CZ" sz="3000" dirty="0" smtClean="0"/>
              <a:t>        tvoří se i v kůži působením </a:t>
            </a:r>
            <a:r>
              <a:rPr lang="cs-CZ" sz="3000" dirty="0" err="1" smtClean="0"/>
              <a:t>slun</a:t>
            </a:r>
            <a:r>
              <a:rPr lang="cs-CZ" sz="3000" dirty="0" smtClean="0"/>
              <a:t>. záření</a:t>
            </a:r>
          </a:p>
          <a:p>
            <a:endParaRPr lang="cs-CZ" sz="30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význam:</a:t>
            </a:r>
            <a:r>
              <a:rPr lang="cs-CZ" sz="3000" dirty="0" smtClean="0"/>
              <a:t>  růst a zdraví kostí, imunita</a:t>
            </a:r>
          </a:p>
          <a:p>
            <a:pPr marL="457200" indent="-457200">
              <a:buFontTx/>
              <a:buChar char="-"/>
            </a:pPr>
            <a:endParaRPr lang="cs-CZ" sz="3000" dirty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nedostatek:</a:t>
            </a:r>
            <a:r>
              <a:rPr lang="cs-CZ" sz="3000" dirty="0" smtClean="0"/>
              <a:t> křivice, poruchy růstu</a:t>
            </a:r>
          </a:p>
          <a:p>
            <a:pPr marL="457200" indent="-457200">
              <a:buFontTx/>
              <a:buChar char="-"/>
            </a:pP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97678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592854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Vitamíny rozpustné v tucích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7088" y="1196752"/>
            <a:ext cx="8623066" cy="381642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 Vitamín E</a:t>
            </a:r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zdroje: </a:t>
            </a:r>
            <a:r>
              <a:rPr lang="cs-CZ" sz="3000" dirty="0" smtClean="0"/>
              <a:t>olej, máslo, mléko, sója, maso savců …</a:t>
            </a:r>
          </a:p>
          <a:p>
            <a:endParaRPr lang="cs-CZ" sz="30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význam:</a:t>
            </a:r>
            <a:r>
              <a:rPr lang="cs-CZ" sz="3000" dirty="0" smtClean="0"/>
              <a:t>  antioxidant </a:t>
            </a:r>
            <a:r>
              <a:rPr lang="cs-CZ" sz="2800" dirty="0" smtClean="0"/>
              <a:t>(chrání buňky před poškozením)</a:t>
            </a:r>
          </a:p>
          <a:p>
            <a:pPr lvl="1"/>
            <a:r>
              <a:rPr lang="cs-CZ" sz="3000" dirty="0" smtClean="0"/>
              <a:t>		  tvorba pohlavních buněk</a:t>
            </a:r>
          </a:p>
          <a:p>
            <a:pPr lvl="1"/>
            <a:endParaRPr lang="cs-CZ" sz="3000" dirty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nedostatek:</a:t>
            </a:r>
            <a:r>
              <a:rPr lang="cs-CZ" sz="3000" dirty="0" smtClean="0"/>
              <a:t> snížení imunity, neplodnost</a:t>
            </a:r>
          </a:p>
          <a:p>
            <a:pPr marL="457200" indent="-457200">
              <a:buFontTx/>
              <a:buChar char="-"/>
            </a:pP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253605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592854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Vitamíny rozpustné v tucích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7088" y="1196752"/>
            <a:ext cx="8769708" cy="381642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 Vitamín K</a:t>
            </a:r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zdroje: </a:t>
            </a:r>
            <a:r>
              <a:rPr lang="cs-CZ" sz="3000" dirty="0" smtClean="0"/>
              <a:t>zelená listová zelenina (špenát, zelí, salát…)</a:t>
            </a:r>
          </a:p>
          <a:p>
            <a:r>
              <a:rPr lang="cs-CZ" sz="3000" dirty="0"/>
              <a:t>	</a:t>
            </a:r>
            <a:r>
              <a:rPr lang="cs-CZ" sz="3000" dirty="0" smtClean="0"/>
              <a:t>	rostlinné oleje</a:t>
            </a:r>
          </a:p>
          <a:p>
            <a:endParaRPr lang="cs-CZ" sz="30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význam:</a:t>
            </a:r>
            <a:r>
              <a:rPr lang="cs-CZ" sz="3000" dirty="0" smtClean="0"/>
              <a:t>  srážení krve, mineralizace kostí, růst buněk</a:t>
            </a:r>
          </a:p>
          <a:p>
            <a:pPr lvl="1"/>
            <a:endParaRPr lang="cs-CZ" sz="3000" dirty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nedostatek:</a:t>
            </a:r>
            <a:r>
              <a:rPr lang="cs-CZ" sz="3000" dirty="0" smtClean="0"/>
              <a:t> 	poruchy krevní srážlivosti</a:t>
            </a:r>
          </a:p>
          <a:p>
            <a:r>
              <a:rPr lang="cs-CZ" sz="3000" dirty="0"/>
              <a:t>	</a:t>
            </a:r>
            <a:r>
              <a:rPr lang="cs-CZ" sz="3000" dirty="0" smtClean="0"/>
              <a:t>		řídnutí kostí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31516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5941242" cy="7078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Vitamíny rozpustné ve vodě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7088" y="1196752"/>
            <a:ext cx="6830331" cy="433965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 Vitamín B komplex</a:t>
            </a:r>
          </a:p>
          <a:p>
            <a:pPr marL="457200" indent="-457200">
              <a:buFontTx/>
              <a:buChar char="-"/>
            </a:pPr>
            <a:r>
              <a:rPr lang="cs-CZ" sz="3200" dirty="0" smtClean="0"/>
              <a:t>má mnoho druhů</a:t>
            </a:r>
          </a:p>
          <a:p>
            <a:pPr marL="457200" indent="-457200">
              <a:buFontTx/>
              <a:buChar char="-"/>
            </a:pPr>
            <a:endParaRPr lang="cs-CZ" sz="32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zdroje:</a:t>
            </a:r>
            <a:r>
              <a:rPr lang="cs-CZ" sz="3000" dirty="0" smtClean="0"/>
              <a:t> luštěniny, droždí, ořechy, maso…</a:t>
            </a:r>
          </a:p>
          <a:p>
            <a:pPr marL="457200" indent="-457200">
              <a:buFontTx/>
              <a:buChar char="-"/>
            </a:pPr>
            <a:endParaRPr lang="cs-CZ" sz="30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význam:</a:t>
            </a:r>
            <a:r>
              <a:rPr lang="cs-CZ" sz="3000" dirty="0" smtClean="0"/>
              <a:t> 	 činnost nerv. systému</a:t>
            </a:r>
          </a:p>
          <a:p>
            <a:pPr lvl="3"/>
            <a:r>
              <a:rPr lang="cs-CZ" sz="3000" dirty="0"/>
              <a:t>	</a:t>
            </a:r>
            <a:r>
              <a:rPr lang="cs-CZ" sz="3000" dirty="0" smtClean="0"/>
              <a:t> kvalita kůže</a:t>
            </a:r>
          </a:p>
          <a:p>
            <a:pPr lvl="3"/>
            <a:r>
              <a:rPr lang="cs-CZ" sz="3000" dirty="0"/>
              <a:t>	</a:t>
            </a:r>
            <a:r>
              <a:rPr lang="cs-CZ" sz="3000" dirty="0" smtClean="0"/>
              <a:t> krvetvorba (B12)</a:t>
            </a:r>
          </a:p>
          <a:p>
            <a:pPr lvl="1"/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881252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5941242" cy="7078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Vitamíny rozpustné ve vodě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7088" y="1052736"/>
            <a:ext cx="7571303" cy="5724644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 Vitamín C</a:t>
            </a:r>
            <a:endParaRPr lang="cs-CZ" sz="3200" b="1" u="sng" dirty="0"/>
          </a:p>
          <a:p>
            <a:pPr algn="ctr"/>
            <a:r>
              <a:rPr lang="cs-CZ" sz="3200" b="1" dirty="0" smtClean="0"/>
              <a:t>Velmi důležitý!</a:t>
            </a:r>
          </a:p>
          <a:p>
            <a:endParaRPr lang="cs-CZ" sz="32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zdroje:</a:t>
            </a:r>
            <a:r>
              <a:rPr lang="cs-CZ" sz="3000" dirty="0" smtClean="0"/>
              <a:t> šípek, rakytník, citrusy, zelenina …</a:t>
            </a:r>
          </a:p>
          <a:p>
            <a:pPr marL="457200" indent="-457200">
              <a:buFontTx/>
              <a:buChar char="-"/>
            </a:pPr>
            <a:endParaRPr lang="cs-CZ" sz="30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význam:</a:t>
            </a:r>
            <a:r>
              <a:rPr lang="cs-CZ" sz="3000" dirty="0" smtClean="0"/>
              <a:t> 	imunita</a:t>
            </a:r>
          </a:p>
          <a:p>
            <a:pPr lvl="2"/>
            <a:r>
              <a:rPr lang="cs-CZ" sz="3000" dirty="0" smtClean="0"/>
              <a:t>	vstřebávání železa</a:t>
            </a:r>
          </a:p>
          <a:p>
            <a:pPr lvl="2"/>
            <a:r>
              <a:rPr lang="cs-CZ" sz="3000" dirty="0" smtClean="0"/>
              <a:t>	růst zubů, kostí</a:t>
            </a:r>
          </a:p>
          <a:p>
            <a:pPr lvl="2"/>
            <a:r>
              <a:rPr lang="cs-CZ" sz="3000" dirty="0" smtClean="0"/>
              <a:t>	podporuje růst</a:t>
            </a:r>
            <a:endParaRPr lang="cs-CZ" sz="3000" dirty="0"/>
          </a:p>
          <a:p>
            <a:pPr marL="457200" indent="-457200">
              <a:buFontTx/>
              <a:buChar char="-"/>
            </a:pPr>
            <a:endParaRPr lang="cs-CZ" sz="3000" dirty="0" smtClean="0"/>
          </a:p>
          <a:p>
            <a:pPr marL="457200" indent="-457200">
              <a:buFontTx/>
              <a:buChar char="-"/>
            </a:pPr>
            <a:r>
              <a:rPr lang="cs-CZ" sz="3000" u="sng" dirty="0" smtClean="0"/>
              <a:t>nedostatek:</a:t>
            </a:r>
            <a:r>
              <a:rPr lang="cs-CZ" sz="3000" dirty="0" smtClean="0"/>
              <a:t> pomalý růst, kazivost zubů, 	</a:t>
            </a:r>
          </a:p>
          <a:p>
            <a:r>
              <a:rPr lang="cs-CZ" sz="3000" dirty="0" smtClean="0"/>
              <a:t> 		      slabá imunita, kurděje …</a:t>
            </a:r>
          </a:p>
        </p:txBody>
      </p:sp>
    </p:spTree>
    <p:extLst>
      <p:ext uri="{BB962C8B-B14F-4D97-AF65-F5344CB8AC3E}">
        <p14:creationId xmlns:p14="http://schemas.microsoft.com/office/powerpoint/2010/main" val="250635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16084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Opakování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5008" y="980728"/>
            <a:ext cx="9023496" cy="56938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Jak dělíme vitamíny podle rozpustnosti?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Jaké vitamíny jsou rozpustné v tucích?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Uveď příklad vitamínů rozpustných ve vodě.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Uveď zdroje vitamínu A.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Jakou funkci vitamín D v organismu plní?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Jak se projevuje nedostatek vitamínu E?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Jaký význam má pro tělo vitamín C a jaké jsou jeho zdroje?</a:t>
            </a:r>
          </a:p>
        </p:txBody>
      </p:sp>
    </p:spTree>
    <p:extLst>
      <p:ext uri="{BB962C8B-B14F-4D97-AF65-F5344CB8AC3E}">
        <p14:creationId xmlns:p14="http://schemas.microsoft.com/office/powerpoint/2010/main" val="16581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13039</TotalTime>
  <Words>359</Words>
  <Application>Microsoft Office PowerPoint</Application>
  <PresentationFormat>Předvádění na obrazovce (4:3)</PresentationFormat>
  <Paragraphs>109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Vitamíny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Vitamíny</dc:title>
  <dc:creator>LukášD</dc:creator>
  <cp:lastModifiedBy>LukášD</cp:lastModifiedBy>
  <cp:revision>10</cp:revision>
  <dcterms:created xsi:type="dcterms:W3CDTF">2013-05-22T09:56:27Z</dcterms:created>
  <dcterms:modified xsi:type="dcterms:W3CDTF">2013-03-21T21:39:08Z</dcterms:modified>
</cp:coreProperties>
</file>