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6" r:id="rId5"/>
    <p:sldId id="259" r:id="rId6"/>
    <p:sldId id="260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845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784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448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745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732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393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829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210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087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858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81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135850-F4BF-4D3C-9A6C-2A8C3ED8DCF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421DBA-BB35-4A34-ADC3-DC1F62AB6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91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art_systole.png" TargetMode="External"/><Relationship Id="rId2" Type="http://schemas.openxmlformats.org/officeDocument/2006/relationships/hyperlink" Target="http://en.wikipedia.org/wiki/File:Surface_anatomy_of_the_heart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Diagram_of_the_human_heart_(multilingual).svg" TargetMode="External"/><Relationship Id="rId4" Type="http://schemas.openxmlformats.org/officeDocument/2006/relationships/hyperlink" Target="http://cs.wikipedia.org/wiki/Soubor:Heart_diastol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231923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VY_32_INOVACE_05_16C_Činnost srdce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395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295669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funkcí a významem žaludku a střev.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dokáže popsat stavbu srdce člověka, popíše průtok krve jednotlivými částmi srdce. </a:t>
            </a:r>
          </a:p>
          <a:p>
            <a:r>
              <a:rPr lang="cs-CZ" dirty="0" smtClean="0"/>
              <a:t>Vysvětlí pojmy systola a diastola.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9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153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/>
              <a:t>Činnost srdce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55000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332656"/>
            <a:ext cx="5385770" cy="338554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velikost srdce dospělého člověka: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délka cca 12 cm, šířka 8 – 9 cm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áha: cca 230 – 380 g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růměrný počet stahů za den: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cca 100 000</a:t>
            </a:r>
            <a:endParaRPr lang="cs-CZ" dirty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1026" name="Picture 2" descr="File:Surface anatomy of the hear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575" y="980728"/>
            <a:ext cx="40005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638743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6229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0916" y="317130"/>
            <a:ext cx="256365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Práce srdce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0916" y="1268760"/>
            <a:ext cx="8314264" cy="240065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000" u="sng" dirty="0" smtClean="0"/>
              <a:t>Srdeční cyklus se skládá ze dvou hlavních fází:</a:t>
            </a:r>
          </a:p>
          <a:p>
            <a:endParaRPr lang="cs-CZ" sz="3000" u="sng" dirty="0" smtClean="0"/>
          </a:p>
          <a:p>
            <a:pPr marL="285750" indent="-285750">
              <a:buFontTx/>
              <a:buChar char="-"/>
            </a:pPr>
            <a:r>
              <a:rPr lang="cs-CZ" sz="3000" b="1" dirty="0" smtClean="0"/>
              <a:t>SYSTOLA </a:t>
            </a:r>
            <a:r>
              <a:rPr lang="cs-CZ" sz="3000" dirty="0" smtClean="0"/>
              <a:t>je stah srdeční svaloviny, síní nebo komor</a:t>
            </a:r>
          </a:p>
          <a:p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b="1" dirty="0" smtClean="0"/>
              <a:t>DIASTOLA</a:t>
            </a:r>
            <a:r>
              <a:rPr lang="cs-CZ" sz="3000" dirty="0" smtClean="0"/>
              <a:t> je uvolnění srdečního svalu</a:t>
            </a:r>
            <a:endParaRPr lang="cs-CZ" sz="3000" dirty="0"/>
          </a:p>
        </p:txBody>
      </p:sp>
      <p:pic>
        <p:nvPicPr>
          <p:cNvPr id="2050" name="Picture 2" descr="http://upload.wikimedia.org/wikipedia/commons/6/6f/Heart_systo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953962"/>
            <a:ext cx="2160240" cy="278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3049" y="643359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2052" name="Picture 4" descr="Soubor:Heart diastol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136" y="3868471"/>
            <a:ext cx="2160240" cy="278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43505" y="634661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107504" y="3985900"/>
            <a:ext cx="1475469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SYSTOLA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4577351" y="3876690"/>
            <a:ext cx="1671933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DIASTOLA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00225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4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Diagram of the human heart (multilingual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512" y="18256"/>
            <a:ext cx="5715000" cy="57150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extovéPole 1"/>
          <p:cNvSpPr txBox="1"/>
          <p:nvPr/>
        </p:nvSpPr>
        <p:spPr>
          <a:xfrm>
            <a:off x="179512" y="188640"/>
            <a:ext cx="3130793" cy="649408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Horní dutá žíla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Plicní tepna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Plicní žíla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Chlopeň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Chlopeň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Levá komora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Pravá komora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Levá síň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Pravá síň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Aorta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Chlopeň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Chlopeň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Dolní dutá žíla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65512" y="542547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47607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186215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během diastoly se komory plní krví</a:t>
            </a:r>
          </a:p>
          <a:p>
            <a:endParaRPr lang="cs-CZ" sz="3200" dirty="0" smtClean="0"/>
          </a:p>
          <a:p>
            <a:pPr algn="ctr"/>
            <a:r>
              <a:rPr lang="cs-CZ" sz="3200" dirty="0"/>
              <a:t>s</a:t>
            </a:r>
            <a:r>
              <a:rPr lang="cs-CZ" sz="3200" dirty="0" smtClean="0"/>
              <a:t>ystolou je krev vypuzena do tepen</a:t>
            </a:r>
          </a:p>
          <a:p>
            <a:endParaRPr lang="cs-CZ" sz="3200" dirty="0"/>
          </a:p>
          <a:p>
            <a:pPr algn="ctr"/>
            <a:r>
              <a:rPr lang="cs-CZ" sz="3200" dirty="0"/>
              <a:t>p</a:t>
            </a:r>
            <a:r>
              <a:rPr lang="cs-CZ" sz="3200" dirty="0" smtClean="0"/>
              <a:t>ři systole komor dochází k ochabnutí předsíní</a:t>
            </a:r>
          </a:p>
        </p:txBody>
      </p:sp>
      <p:sp>
        <p:nvSpPr>
          <p:cNvPr id="3" name="Šipka dolů 2"/>
          <p:cNvSpPr/>
          <p:nvPr/>
        </p:nvSpPr>
        <p:spPr>
          <a:xfrm>
            <a:off x="2699792" y="836712"/>
            <a:ext cx="1296144" cy="50405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>
            <a:off x="2699792" y="1772816"/>
            <a:ext cx="1296144" cy="50405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http://upload.wikimedia.org/wikipedia/commons/6/6f/Heart_systo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945" y="3002047"/>
            <a:ext cx="2897975" cy="3739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643359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7" name="Picture 4" descr="Soubor:Heart diastol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52321"/>
            <a:ext cx="2870256" cy="370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652120" y="634661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42754" y="3002047"/>
            <a:ext cx="1475469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SYSTOLA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4323566" y="2952321"/>
            <a:ext cx="1671933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DIASTOLA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7995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8" grpId="0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57217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95790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HÄGGSTRÖM, </a:t>
            </a:r>
            <a:r>
              <a:rPr lang="cs-CZ" sz="1050" dirty="0" err="1"/>
              <a:t>Mikael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8.4.2013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en.wikipedia.org/wiki/File:Surface_anatomy_of_the_heart.png</a:t>
            </a:r>
            <a:endParaRPr lang="cs-CZ" sz="1050" dirty="0" smtClean="0"/>
          </a:p>
          <a:p>
            <a:r>
              <a:rPr lang="cs-CZ" sz="1050" dirty="0" smtClean="0"/>
              <a:t>Obr. 2: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8.4.2013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cs.wikipedia.org/wiki/Soubor:Heart_systole.png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8.4.2013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cs.wikipedia.org/wiki/Soubor:Heart_diastole.png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de-DE" sz="900" dirty="0"/>
              <a:t>WOLAND, Messer. </a:t>
            </a:r>
            <a:r>
              <a:rPr lang="de-DE" sz="900" i="1" dirty="0"/>
              <a:t>Wikipedia.org</a:t>
            </a:r>
            <a:r>
              <a:rPr lang="de-DE" sz="900" dirty="0"/>
              <a:t> [online]. [</a:t>
            </a:r>
            <a:r>
              <a:rPr lang="de-DE" sz="900" dirty="0" err="1"/>
              <a:t>cit</a:t>
            </a:r>
            <a:r>
              <a:rPr lang="de-DE" sz="900" dirty="0"/>
              <a:t>. </a:t>
            </a:r>
            <a:r>
              <a:rPr lang="cs-CZ" sz="900" dirty="0"/>
              <a:t>8.4</a:t>
            </a:r>
            <a:r>
              <a:rPr lang="de-DE" sz="900" dirty="0" smtClean="0"/>
              <a:t>.2013</a:t>
            </a:r>
            <a:r>
              <a:rPr lang="de-DE" sz="900" dirty="0"/>
              <a:t>]. </a:t>
            </a:r>
            <a:r>
              <a:rPr lang="de-DE" sz="900" dirty="0" err="1"/>
              <a:t>Dostupný</a:t>
            </a:r>
            <a:r>
              <a:rPr lang="de-DE" sz="900" dirty="0"/>
              <a:t> na WWW: </a:t>
            </a:r>
            <a:r>
              <a:rPr lang="de-DE" sz="900" dirty="0">
                <a:hlinkClick r:id="rId5"/>
              </a:rPr>
              <a:t>http://cs.wikipedia.org/wiki/Soubor:Diagram_of_the_human_heart_(multilingual).</a:t>
            </a:r>
            <a:r>
              <a:rPr lang="de-DE" sz="900" dirty="0" smtClean="0">
                <a:hlinkClick r:id="rId5"/>
              </a:rPr>
              <a:t>svg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2159676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10108</TotalTime>
  <Words>227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Činnost srdce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Činnost srdce</dc:title>
  <dc:creator>LukášD</dc:creator>
  <cp:lastModifiedBy>LukášD</cp:lastModifiedBy>
  <cp:revision>9</cp:revision>
  <dcterms:created xsi:type="dcterms:W3CDTF">2013-05-22T22:06:13Z</dcterms:created>
  <dcterms:modified xsi:type="dcterms:W3CDTF">2013-04-08T20:48:21Z</dcterms:modified>
</cp:coreProperties>
</file>