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6" r:id="rId5"/>
    <p:sldId id="258" r:id="rId6"/>
    <p:sldId id="260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04" y="6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61CF0-7D9E-4536-9769-17EB622B96FB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4288E-3ED0-4104-8B27-8CF1454706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223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61CF0-7D9E-4536-9769-17EB622B96FB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4288E-3ED0-4104-8B27-8CF1454706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804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61CF0-7D9E-4536-9769-17EB622B96FB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4288E-3ED0-4104-8B27-8CF1454706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328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61CF0-7D9E-4536-9769-17EB622B96FB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4288E-3ED0-4104-8B27-8CF1454706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5207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61CF0-7D9E-4536-9769-17EB622B96FB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4288E-3ED0-4104-8B27-8CF1454706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9397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61CF0-7D9E-4536-9769-17EB622B96FB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4288E-3ED0-4104-8B27-8CF1454706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2015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61CF0-7D9E-4536-9769-17EB622B96FB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4288E-3ED0-4104-8B27-8CF1454706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2175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61CF0-7D9E-4536-9769-17EB622B96FB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4288E-3ED0-4104-8B27-8CF1454706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969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61CF0-7D9E-4536-9769-17EB622B96FB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4288E-3ED0-4104-8B27-8CF1454706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630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61CF0-7D9E-4536-9769-17EB622B96FB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4288E-3ED0-4104-8B27-8CF1454706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04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61CF0-7D9E-4536-9769-17EB622B96FB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34288E-3ED0-4104-8B27-8CF1454706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760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D61CF0-7D9E-4536-9769-17EB622B96FB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34288E-3ED0-4104-8B27-8CF1454706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9970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enous_valve.png" TargetMode="External"/><Relationship Id="rId2" Type="http://schemas.openxmlformats.org/officeDocument/2006/relationships/hyperlink" Target="http://www.wikiskripta.eu/index.php/Soubor:Arterie_vena.pn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Varicose_vein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6324639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VY_32_INOVACE_06_16C_Cévy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Biologie člověka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782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9848" y="692696"/>
            <a:ext cx="7904600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</a:t>
            </a:r>
            <a:r>
              <a:rPr lang="cs-CZ" dirty="0" smtClean="0"/>
              <a:t>s jednotlivými typy cév a s jejich anatomií.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od sebe odliší jednotlivé typy cév, dokáže je charakterizovat bude vědět, jakým</a:t>
            </a:r>
          </a:p>
          <a:p>
            <a:r>
              <a:rPr lang="cs-CZ" dirty="0" smtClean="0"/>
              <a:t>vůči srdci vedou krev.</a:t>
            </a:r>
            <a:endParaRPr lang="cs-CZ" dirty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/>
              <a:t>8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11. </a:t>
            </a:r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5663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8000" dirty="0" smtClean="0"/>
              <a:t>Cévy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774588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60648"/>
            <a:ext cx="8833316" cy="569386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céva = trubicovitý útvar, rozvádějící po těle tělní tekutiny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r>
              <a:rPr lang="cs-CZ" sz="2800" u="sng" dirty="0" smtClean="0"/>
              <a:t>Dělení cév:</a:t>
            </a:r>
          </a:p>
          <a:p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b="1" dirty="0" smtClean="0"/>
              <a:t>Krevní cévy – </a:t>
            </a:r>
            <a:r>
              <a:rPr lang="cs-CZ" sz="2800" dirty="0" smtClean="0"/>
              <a:t>rozvádějí po těle krev</a:t>
            </a:r>
            <a:endParaRPr lang="cs-CZ" sz="2800" b="1" dirty="0" smtClean="0"/>
          </a:p>
          <a:p>
            <a:pPr marL="914400" lvl="1" indent="-457200">
              <a:buFontTx/>
              <a:buChar char="-"/>
            </a:pPr>
            <a:r>
              <a:rPr lang="cs-CZ" sz="2800" dirty="0" smtClean="0"/>
              <a:t>tepny</a:t>
            </a:r>
          </a:p>
          <a:p>
            <a:pPr marL="914400" lvl="1" indent="-457200"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lásečnice</a:t>
            </a:r>
          </a:p>
          <a:p>
            <a:pPr marL="914400" lvl="1" indent="-457200">
              <a:buFontTx/>
              <a:buChar char="-"/>
            </a:pPr>
            <a:r>
              <a:rPr lang="cs-CZ" sz="2800" dirty="0" smtClean="0"/>
              <a:t>žíly</a:t>
            </a:r>
          </a:p>
          <a:p>
            <a:pPr marL="514350" indent="-514350">
              <a:buAutoNum type="alphaLcParenR"/>
            </a:pPr>
            <a:endParaRPr lang="cs-CZ" sz="2800" dirty="0"/>
          </a:p>
          <a:p>
            <a:pPr marL="514350" indent="-514350">
              <a:buAutoNum type="alphaLcParenR"/>
            </a:pPr>
            <a:r>
              <a:rPr lang="cs-CZ" sz="2800" b="1" dirty="0" smtClean="0"/>
              <a:t>Mízní cévy</a:t>
            </a:r>
            <a:r>
              <a:rPr lang="cs-CZ" sz="2800" dirty="0" smtClean="0"/>
              <a:t> – sbírají po těle mízu (lymfu)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- mízní vlásečnice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- mízní cévy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- mízní kmeny</a:t>
            </a:r>
          </a:p>
        </p:txBody>
      </p:sp>
    </p:spTree>
    <p:extLst>
      <p:ext uri="{BB962C8B-B14F-4D97-AF65-F5344CB8AC3E}">
        <p14:creationId xmlns:p14="http://schemas.microsoft.com/office/powerpoint/2010/main" val="3521094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340768"/>
            <a:ext cx="4585551" cy="378565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000" dirty="0" smtClean="0"/>
              <a:t>silnostěnné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krev od srdce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největší tepna: AORTA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větví se na </a:t>
            </a:r>
            <a:r>
              <a:rPr lang="cs-CZ" sz="3000" dirty="0" err="1" smtClean="0"/>
              <a:t>tepénky</a:t>
            </a:r>
            <a:endParaRPr lang="cs-CZ" sz="3000" dirty="0" smtClean="0"/>
          </a:p>
          <a:p>
            <a:endParaRPr lang="cs-CZ" sz="3000" dirty="0" smtClean="0"/>
          </a:p>
          <a:p>
            <a:r>
              <a:rPr lang="cs-CZ" sz="3000" u="sng" dirty="0" smtClean="0"/>
              <a:t>Tepenné krvácení:</a:t>
            </a:r>
          </a:p>
          <a:p>
            <a:pPr marL="457200" indent="-457200">
              <a:buFontTx/>
              <a:buChar char="-"/>
            </a:pPr>
            <a:r>
              <a:rPr lang="cs-CZ" sz="3000" dirty="0" smtClean="0"/>
              <a:t>krev světlá</a:t>
            </a:r>
          </a:p>
          <a:p>
            <a:pPr marL="457200" indent="-457200">
              <a:buFontTx/>
              <a:buChar char="-"/>
            </a:pPr>
            <a:r>
              <a:rPr lang="cs-CZ" sz="3000" dirty="0" smtClean="0"/>
              <a:t>z rány rytmicky vystřikuje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79512" y="188640"/>
            <a:ext cx="1405578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Tepny</a:t>
            </a:r>
            <a:endParaRPr lang="cs-CZ" sz="4000" dirty="0"/>
          </a:p>
        </p:txBody>
      </p:sp>
      <p:pic>
        <p:nvPicPr>
          <p:cNvPr id="1026" name="Picture 2" descr="Soubor:Arterie ven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5012" y="190649"/>
            <a:ext cx="4737883" cy="359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22258" y="3789040"/>
            <a:ext cx="6817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Obr. 1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175905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2367956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Vlásečnice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1675" y="1480423"/>
            <a:ext cx="8806193" cy="410881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900" dirty="0" smtClean="0"/>
              <a:t>„kapiláry“</a:t>
            </a:r>
          </a:p>
          <a:p>
            <a:pPr marL="285750" indent="-285750">
              <a:buFontTx/>
              <a:buChar char="-"/>
            </a:pPr>
            <a:endParaRPr lang="cs-CZ" sz="2900" dirty="0" smtClean="0"/>
          </a:p>
          <a:p>
            <a:pPr marL="285750" indent="-285750">
              <a:buFontTx/>
              <a:buChar char="-"/>
            </a:pPr>
            <a:r>
              <a:rPr lang="cs-CZ" sz="2900" dirty="0" smtClean="0"/>
              <a:t>tenkostěnné</a:t>
            </a:r>
          </a:p>
          <a:p>
            <a:endParaRPr lang="cs-CZ" sz="2900" dirty="0"/>
          </a:p>
          <a:p>
            <a:pPr marL="285750" indent="-285750">
              <a:buFontTx/>
              <a:buChar char="-"/>
            </a:pPr>
            <a:r>
              <a:rPr lang="cs-CZ" sz="2900" dirty="0" smtClean="0"/>
              <a:t>propojují tepny a žíly</a:t>
            </a:r>
          </a:p>
          <a:p>
            <a:endParaRPr lang="cs-CZ" sz="2900" dirty="0" smtClean="0"/>
          </a:p>
          <a:p>
            <a:pPr marL="285750" indent="-285750">
              <a:buFontTx/>
              <a:buChar char="-"/>
            </a:pPr>
            <a:r>
              <a:rPr lang="cs-CZ" sz="2900" dirty="0"/>
              <a:t>s</a:t>
            </a:r>
            <a:r>
              <a:rPr lang="cs-CZ" sz="2900" dirty="0" smtClean="0"/>
              <a:t>těna z jedné vrstvy buněk</a:t>
            </a:r>
          </a:p>
          <a:p>
            <a:endParaRPr lang="cs-CZ" sz="2900" dirty="0" smtClean="0"/>
          </a:p>
          <a:p>
            <a:pPr marL="285750" indent="-285750">
              <a:buFontTx/>
              <a:buChar char="-"/>
            </a:pPr>
            <a:r>
              <a:rPr lang="cs-CZ" sz="2900" dirty="0" smtClean="0"/>
              <a:t>probíhá zde výměna plynů, živin a zplodin metabolismu</a:t>
            </a:r>
          </a:p>
        </p:txBody>
      </p:sp>
      <p:sp>
        <p:nvSpPr>
          <p:cNvPr id="4" name="AutoShape 2" descr="Soubor:Illu capillary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Soubor:Illu capillary.jp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4" name="Picture 6" descr="Soubor:Illu capillar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8495" y="116632"/>
            <a:ext cx="5616624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373934" y="2904329"/>
            <a:ext cx="6817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Obr. 4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705501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91591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Žíly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80728"/>
            <a:ext cx="8164799" cy="304698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vznikají spojením vlásečnic</a:t>
            </a:r>
          </a:p>
          <a:p>
            <a:pPr marL="285750" indent="-285750">
              <a:buFontTx/>
              <a:buChar char="-"/>
            </a:pPr>
            <a:r>
              <a:rPr lang="cs-CZ" sz="3200" dirty="0"/>
              <a:t>k</a:t>
            </a:r>
            <a:r>
              <a:rPr lang="cs-CZ" sz="3200" dirty="0" smtClean="0"/>
              <a:t>rev do srdce</a:t>
            </a:r>
          </a:p>
          <a:p>
            <a:pPr marL="285750" indent="-285750">
              <a:buFontTx/>
              <a:buChar char="-"/>
            </a:pPr>
            <a:r>
              <a:rPr lang="cs-CZ" sz="3200" b="1" dirty="0" smtClean="0"/>
              <a:t>chlopně</a:t>
            </a:r>
            <a:r>
              <a:rPr lang="cs-CZ" sz="3200" dirty="0" smtClean="0"/>
              <a:t> v žílách zabraňují zpětnému toku krve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toku krve pomáhá i „svalová pumpa“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při městnání krve nad chlopněmi vznikají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</a:t>
            </a:r>
            <a:r>
              <a:rPr lang="cs-CZ" sz="3200" i="1" dirty="0" smtClean="0"/>
              <a:t>křečové žíly</a:t>
            </a:r>
            <a:endParaRPr lang="cs-CZ" sz="3200" i="1" dirty="0"/>
          </a:p>
        </p:txBody>
      </p:sp>
      <p:pic>
        <p:nvPicPr>
          <p:cNvPr id="3074" name="Picture 2" descr="Soubor:Venous valv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029" y="4221088"/>
            <a:ext cx="3629025" cy="220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6294" y="6421363"/>
            <a:ext cx="6817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Obr. 2</a:t>
            </a:r>
            <a:endParaRPr lang="cs-CZ" sz="1600" dirty="0"/>
          </a:p>
        </p:txBody>
      </p:sp>
      <p:pic>
        <p:nvPicPr>
          <p:cNvPr id="3076" name="Picture 4" descr="Soubor:Varicose vein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8313" y="3501008"/>
            <a:ext cx="304975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834426" y="6474822"/>
            <a:ext cx="6817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Obr. 3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496425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2451056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 obrázků: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80728"/>
            <a:ext cx="8485015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Wikiskripta.cz</a:t>
            </a:r>
            <a:r>
              <a:rPr lang="cs-CZ" sz="1050" dirty="0"/>
              <a:t> [online]. [cit. </a:t>
            </a:r>
            <a:r>
              <a:rPr lang="cs-CZ" sz="1050" dirty="0" smtClean="0"/>
              <a:t>8.4.2013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www.wikiskripta.eu/index.php/Soubor:Arterie_vena.png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8.4.2013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cs.wikipedia.org/wiki/Soubor:Venous_valve.png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8.4.2013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cs.wikipedia.org/wiki/Soubor:Varicose_veins.jpg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8.4.2013</a:t>
            </a:r>
            <a:r>
              <a:rPr lang="cs-CZ" sz="1050" dirty="0"/>
              <a:t>]. Dostupný na WWW: http://cs.wikipedia.org/wiki/Soubor:Illu_capillary.jpg</a:t>
            </a:r>
          </a:p>
        </p:txBody>
      </p:sp>
    </p:spTree>
    <p:extLst>
      <p:ext uri="{BB962C8B-B14F-4D97-AF65-F5344CB8AC3E}">
        <p14:creationId xmlns:p14="http://schemas.microsoft.com/office/powerpoint/2010/main" val="714291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224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Cévy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Cévy</dc:title>
  <dc:creator>LukášD</dc:creator>
  <cp:lastModifiedBy>LukášD</cp:lastModifiedBy>
  <cp:revision>8</cp:revision>
  <dcterms:created xsi:type="dcterms:W3CDTF">2013-05-21T19:52:43Z</dcterms:created>
  <dcterms:modified xsi:type="dcterms:W3CDTF">2013-04-08T20:53:14Z</dcterms:modified>
</cp:coreProperties>
</file>