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34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58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599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530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272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412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423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556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670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82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027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8CCB6-3D07-4A6F-84C7-6F6CB983EB3F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D7EBA-FAE0-4B86-AA6B-431341B74D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446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Illu_blood_components_cs.svg" TargetMode="External"/><Relationship Id="rId2" Type="http://schemas.openxmlformats.org/officeDocument/2006/relationships/hyperlink" Target="https://cs.wikipedia.org/wiki/Soubor:Red_White_Blood_cell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s.wikipedia.org/wiki/Soubor:Redbloodcel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1051722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VY_32_INOVACE_07_16C_Složení krve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39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9816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jednotlivými složkami krve.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popsat složení krve, charakterizuje jednotlivé složky krve. Bude umět vysvětlit,</a:t>
            </a:r>
          </a:p>
          <a:p>
            <a:r>
              <a:rPr lang="cs-CZ" dirty="0" smtClean="0"/>
              <a:t>jakou funkci jednotlivé složky plní.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11.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</a:t>
            </a:r>
            <a:r>
              <a:rPr lang="cs-CZ" dirty="0" smtClean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00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Složení krve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1219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2323" y="116632"/>
            <a:ext cx="9110827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rev = červená tekutá tkáň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voří cca 8% hmotnosti těla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má stálé složení a neustále proudí uzavřenou soustavou cév</a:t>
            </a:r>
          </a:p>
        </p:txBody>
      </p:sp>
      <p:pic>
        <p:nvPicPr>
          <p:cNvPr id="1026" name="Picture 2" descr="Soubor:Red White Blood ce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5"/>
            <a:ext cx="6480720" cy="422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0133" y="641054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3682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260043"/>
            <a:ext cx="8712968" cy="440120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u="sng" dirty="0" smtClean="0"/>
              <a:t>Funkce krve: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rozvádí živiny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přepravuje plyny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odvádí odpadní látky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vyrovnává tepelné rozdíly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rozvádí po těle hormony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algn="ctr"/>
            <a:r>
              <a:rPr lang="cs-CZ" sz="2800" dirty="0" smtClean="0"/>
              <a:t>Při poškození drobných cév se krev sráží – ucpává ránu.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Krev obsahuje látky, které mají obrannou funkci.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7692" y="404664"/>
            <a:ext cx="8440772" cy="553998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u="sng" dirty="0" smtClean="0"/>
              <a:t>Úkol:</a:t>
            </a:r>
            <a:r>
              <a:rPr lang="cs-CZ" sz="3000" dirty="0" smtClean="0"/>
              <a:t> V učebnici vyhledej, jaké funkce plní v těle krev.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64586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64758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Složení krve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15556"/>
            <a:ext cx="4525150" cy="378565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800" dirty="0" smtClean="0"/>
              <a:t> Krevní plazma</a:t>
            </a:r>
          </a:p>
          <a:p>
            <a:pPr marL="342900" indent="-342900">
              <a:buAutoNum type="arabicPeriod"/>
            </a:pPr>
            <a:endParaRPr lang="cs-CZ" sz="4800" dirty="0"/>
          </a:p>
          <a:p>
            <a:pPr marL="342900" indent="-342900">
              <a:buAutoNum type="arabicPeriod"/>
            </a:pPr>
            <a:r>
              <a:rPr lang="cs-CZ" sz="4800" dirty="0" smtClean="0"/>
              <a:t> Krevní buňky</a:t>
            </a:r>
          </a:p>
          <a:p>
            <a:pPr marL="342900" indent="-342900">
              <a:buAutoNum type="arabicPeriod"/>
            </a:pPr>
            <a:endParaRPr lang="cs-CZ" sz="4800" dirty="0"/>
          </a:p>
          <a:p>
            <a:pPr marL="342900" indent="-342900">
              <a:buAutoNum type="arabicPeriod"/>
            </a:pPr>
            <a:r>
              <a:rPr lang="cs-CZ" sz="4800" dirty="0" smtClean="0"/>
              <a:t> Krevní destičky</a:t>
            </a:r>
            <a:endParaRPr lang="cs-CZ" sz="4800" dirty="0"/>
          </a:p>
        </p:txBody>
      </p:sp>
      <p:pic>
        <p:nvPicPr>
          <p:cNvPr id="2050" name="Picture 2" descr="Soubor:Illu blood components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15516"/>
            <a:ext cx="4118957" cy="3386337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ovéPole 4"/>
          <p:cNvSpPr txBox="1"/>
          <p:nvPr/>
        </p:nvSpPr>
        <p:spPr>
          <a:xfrm>
            <a:off x="4932040" y="510185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9467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09129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Krevní plazma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7983596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000" dirty="0" smtClean="0"/>
              <a:t>nažloutlá, vazká tekutina</a:t>
            </a:r>
          </a:p>
          <a:p>
            <a:pPr marL="457200" indent="-457200">
              <a:buFontTx/>
              <a:buChar char="-"/>
            </a:pPr>
            <a:endParaRPr lang="cs-CZ" sz="3000" dirty="0"/>
          </a:p>
          <a:p>
            <a:pPr marL="457200" indent="-457200">
              <a:buFontTx/>
              <a:buChar char="-"/>
            </a:pPr>
            <a:r>
              <a:rPr lang="cs-CZ" sz="3000" dirty="0" smtClean="0"/>
              <a:t>složení: 	92% vody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organické látky (bílkoviny, hormony …)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anorganické látky (</a:t>
            </a:r>
            <a:r>
              <a:rPr lang="cs-CZ" sz="3000" dirty="0" err="1" smtClean="0"/>
              <a:t>NaCl</a:t>
            </a:r>
            <a:r>
              <a:rPr lang="cs-CZ" sz="30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4839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87489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Krevní buňky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0709" y="1052736"/>
            <a:ext cx="3183179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Červené krvinky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668" y="2182212"/>
            <a:ext cx="7633756" cy="304698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/>
              <a:t>b</a:t>
            </a:r>
            <a:r>
              <a:rPr lang="cs-CZ" sz="3200" dirty="0" smtClean="0"/>
              <a:t>ezjaderné buňky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obsahují </a:t>
            </a:r>
            <a:r>
              <a:rPr lang="cs-CZ" sz="3200" b="1" dirty="0" smtClean="0"/>
              <a:t>hemoglobin</a:t>
            </a:r>
            <a:r>
              <a:rPr lang="cs-CZ" sz="3200" dirty="0" smtClean="0"/>
              <a:t> – krevní barvivo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řenášejí dýchací plyny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1 mm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krve obsahuje 4 – 5 milionů krvinek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ž</a:t>
            </a:r>
            <a:r>
              <a:rPr lang="cs-CZ" sz="3200" dirty="0" smtClean="0"/>
              <a:t>ijí cca 110 – 120 dní (urazí cca 1000 km)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zanikají ve slezině</a:t>
            </a:r>
          </a:p>
        </p:txBody>
      </p:sp>
      <p:pic>
        <p:nvPicPr>
          <p:cNvPr id="3074" name="Picture 2" descr="Soubor:Redbloodce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0"/>
            <a:ext cx="2267744" cy="261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27149" y="26142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3356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87489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Krevní buňky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0709" y="1052736"/>
            <a:ext cx="4537396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Bílé krvinky (lymfocyty)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" y="1988840"/>
            <a:ext cx="9076203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000" dirty="0" smtClean="0"/>
              <a:t>cca 4 – 9 tisíc v 1 mm</a:t>
            </a:r>
            <a:r>
              <a:rPr lang="cs-CZ" sz="3000" baseline="30000" dirty="0" smtClean="0"/>
              <a:t>3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součást imunitního systému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několik druhů</a:t>
            </a:r>
          </a:p>
          <a:p>
            <a:pPr marL="914400" lvl="1" indent="-457200">
              <a:buFontTx/>
              <a:buChar char="-"/>
            </a:pPr>
            <a:r>
              <a:rPr lang="cs-CZ" sz="3000" dirty="0"/>
              <a:t>m</a:t>
            </a:r>
            <a:r>
              <a:rPr lang="cs-CZ" sz="3000" dirty="0" smtClean="0"/>
              <a:t>akrofágy = usazují se trvale ve tkáních a orgánech</a:t>
            </a:r>
          </a:p>
          <a:p>
            <a:pPr marL="1371600" lvl="2" indent="-457200">
              <a:buFontTx/>
              <a:buChar char="-"/>
            </a:pPr>
            <a:r>
              <a:rPr lang="cs-CZ" sz="3000" b="1" dirty="0" smtClean="0"/>
              <a:t>fagocytóza</a:t>
            </a:r>
            <a:r>
              <a:rPr lang="cs-CZ" sz="3000" dirty="0" smtClean="0"/>
              <a:t> = buněčné pohlcování</a:t>
            </a:r>
          </a:p>
          <a:p>
            <a:pPr marL="914400" lvl="1" indent="-457200">
              <a:buFontTx/>
              <a:buChar char="-"/>
            </a:pPr>
            <a:r>
              <a:rPr lang="cs-CZ" sz="3000" dirty="0" smtClean="0"/>
              <a:t>T-lymfocyty = v krvi</a:t>
            </a:r>
          </a:p>
        </p:txBody>
      </p:sp>
      <p:pic>
        <p:nvPicPr>
          <p:cNvPr id="5" name="Picture 2" descr="Soubor:Red White Blood ce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998" y="4426179"/>
            <a:ext cx="3716418" cy="242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81367" y="65241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6805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29070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Krevní destičky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1514" y="1124744"/>
            <a:ext cx="8680966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000" dirty="0" smtClean="0"/>
              <a:t>bezjaderná tělíska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150 – 350 tisíc v 1 mm</a:t>
            </a:r>
            <a:r>
              <a:rPr lang="cs-CZ" sz="3000" baseline="30000" dirty="0" smtClean="0"/>
              <a:t>3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význam: srážení krve (sebeobranná schopnost krve)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životnost: cca 10 dní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vznik z buněk v kostní dřeni</a:t>
            </a:r>
          </a:p>
        </p:txBody>
      </p:sp>
      <p:pic>
        <p:nvPicPr>
          <p:cNvPr id="4" name="Picture 2" descr="Soubor:Red White Blood ce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252" y="3717030"/>
            <a:ext cx="4777490" cy="311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4621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3938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881461"/>
            <a:ext cx="8497839" cy="577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cs.wikipedia.org/wiki/Soubor:Red_White_Blood_cells.jpg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KADLEC, Petr.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cs.wikipedia.org/wiki/Soubor:Illu_blood_components_cs.svg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</a:t>
            </a:r>
            <a:r>
              <a:rPr lang="cs-CZ" sz="1050" dirty="0"/>
              <a:t>. 11.4.2013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cs.wikipedia.org/wiki/Soubor:Redbloodcells.jpg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88146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4359</TotalTime>
  <Words>312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Složení krve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krve</dc:title>
  <dc:creator>LukášD</dc:creator>
  <cp:lastModifiedBy>LukášD</cp:lastModifiedBy>
  <cp:revision>10</cp:revision>
  <dcterms:created xsi:type="dcterms:W3CDTF">2013-05-20T19:32:02Z</dcterms:created>
  <dcterms:modified xsi:type="dcterms:W3CDTF">2013-04-11T20:56:38Z</dcterms:modified>
</cp:coreProperties>
</file>