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9" r:id="rId8"/>
    <p:sldId id="262" r:id="rId9"/>
    <p:sldId id="263" r:id="rId10"/>
    <p:sldId id="264" r:id="rId11"/>
    <p:sldId id="266" r:id="rId12"/>
    <p:sldId id="265" r:id="rId13"/>
    <p:sldId id="272" r:id="rId14"/>
    <p:sldId id="267" r:id="rId15"/>
    <p:sldId id="268" r:id="rId16"/>
    <p:sldId id="273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9 w 717"/>
                <a:gd name="T1" fmla="*/ 845 h 845"/>
                <a:gd name="T2" fmla="*/ 719 w 717"/>
                <a:gd name="T3" fmla="*/ 821 h 845"/>
                <a:gd name="T4" fmla="*/ 576 w 717"/>
                <a:gd name="T5" fmla="*/ 605 h 845"/>
                <a:gd name="T6" fmla="*/ 407 w 717"/>
                <a:gd name="T7" fmla="*/ 396 h 845"/>
                <a:gd name="T8" fmla="*/ 222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0 w 717"/>
                <a:gd name="T15" fmla="*/ 198 h 845"/>
                <a:gd name="T16" fmla="*/ 401 w 717"/>
                <a:gd name="T17" fmla="*/ 408 h 845"/>
                <a:gd name="T18" fmla="*/ 570 w 717"/>
                <a:gd name="T19" fmla="*/ 623 h 845"/>
                <a:gd name="T20" fmla="*/ 719 w 717"/>
                <a:gd name="T21" fmla="*/ 845 h 845"/>
                <a:gd name="T22" fmla="*/ 719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8 w 407"/>
                <a:gd name="T1" fmla="*/ 414 h 414"/>
                <a:gd name="T2" fmla="*/ 408 w 407"/>
                <a:gd name="T3" fmla="*/ 396 h 414"/>
                <a:gd name="T4" fmla="*/ 223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7 w 407"/>
                <a:gd name="T13" fmla="*/ 204 h 414"/>
                <a:gd name="T14" fmla="*/ 408 w 407"/>
                <a:gd name="T15" fmla="*/ 414 h 414"/>
                <a:gd name="T16" fmla="*/ 408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8 w 586"/>
                <a:gd name="T1" fmla="*/ 0 h 599"/>
                <a:gd name="T2" fmla="*/ 570 w 586"/>
                <a:gd name="T3" fmla="*/ 0 h 599"/>
                <a:gd name="T4" fmla="*/ 408 w 586"/>
                <a:gd name="T5" fmla="*/ 132 h 599"/>
                <a:gd name="T6" fmla="*/ 258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8 w 586"/>
                <a:gd name="T17" fmla="*/ 282 h 599"/>
                <a:gd name="T18" fmla="*/ 414 w 586"/>
                <a:gd name="T19" fmla="*/ 138 h 599"/>
                <a:gd name="T20" fmla="*/ 588 w 586"/>
                <a:gd name="T21" fmla="*/ 0 h 599"/>
                <a:gd name="T22" fmla="*/ 588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0 w 269"/>
                <a:gd name="T1" fmla="*/ 0 h 252"/>
                <a:gd name="T2" fmla="*/ 252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0 w 269"/>
                <a:gd name="T15" fmla="*/ 0 h 252"/>
                <a:gd name="T16" fmla="*/ 270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563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2564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E1323F2-4C5A-4233-BF4C-0D672DCED4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826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8F643-20ED-4F50-98C9-E5DCA419B0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1088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0A02-F826-4A69-9D0C-1089B81D23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455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27844-44C1-4419-B19E-7B492F607E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3464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7CD76-CD78-44F2-AF0D-D7878508A4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59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4D7E7-3AEE-48C9-BBC2-8C8E408462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6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EAAA5-B369-4590-B84C-593EEF8583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863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F2829-F0BB-4669-83A0-160B992B6B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191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00BC0-7B77-45C7-85C0-B2E2CD130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751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F1260-6292-4F19-BFD4-44BA44592C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367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F5CC5-B5AF-4022-8000-5F74DA1A73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2611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2457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58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58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458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8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8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8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8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8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8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9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9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9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9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9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59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sp>
          <p:nvSpPr>
            <p:cNvPr id="2459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59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59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9 w 717"/>
                <a:gd name="T1" fmla="*/ 845 h 845"/>
                <a:gd name="T2" fmla="*/ 719 w 717"/>
                <a:gd name="T3" fmla="*/ 821 h 845"/>
                <a:gd name="T4" fmla="*/ 576 w 717"/>
                <a:gd name="T5" fmla="*/ 605 h 845"/>
                <a:gd name="T6" fmla="*/ 407 w 717"/>
                <a:gd name="T7" fmla="*/ 396 h 845"/>
                <a:gd name="T8" fmla="*/ 222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0 w 717"/>
                <a:gd name="T15" fmla="*/ 198 h 845"/>
                <a:gd name="T16" fmla="*/ 401 w 717"/>
                <a:gd name="T17" fmla="*/ 408 h 845"/>
                <a:gd name="T18" fmla="*/ 570 w 717"/>
                <a:gd name="T19" fmla="*/ 623 h 845"/>
                <a:gd name="T20" fmla="*/ 719 w 717"/>
                <a:gd name="T21" fmla="*/ 845 h 845"/>
                <a:gd name="T22" fmla="*/ 719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8 w 407"/>
                <a:gd name="T1" fmla="*/ 414 h 414"/>
                <a:gd name="T2" fmla="*/ 408 w 407"/>
                <a:gd name="T3" fmla="*/ 396 h 414"/>
                <a:gd name="T4" fmla="*/ 223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7 w 407"/>
                <a:gd name="T13" fmla="*/ 204 h 414"/>
                <a:gd name="T14" fmla="*/ 408 w 407"/>
                <a:gd name="T15" fmla="*/ 414 h 414"/>
                <a:gd name="T16" fmla="*/ 408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460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8 w 586"/>
                <a:gd name="T1" fmla="*/ 0 h 599"/>
                <a:gd name="T2" fmla="*/ 570 w 586"/>
                <a:gd name="T3" fmla="*/ 0 h 599"/>
                <a:gd name="T4" fmla="*/ 408 w 586"/>
                <a:gd name="T5" fmla="*/ 132 h 599"/>
                <a:gd name="T6" fmla="*/ 258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8 w 586"/>
                <a:gd name="T17" fmla="*/ 282 h 599"/>
                <a:gd name="T18" fmla="*/ 414 w 586"/>
                <a:gd name="T19" fmla="*/ 138 h 599"/>
                <a:gd name="T20" fmla="*/ 588 w 586"/>
                <a:gd name="T21" fmla="*/ 0 h 599"/>
                <a:gd name="T22" fmla="*/ 588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0 w 269"/>
                <a:gd name="T1" fmla="*/ 0 h 252"/>
                <a:gd name="T2" fmla="*/ 252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0 w 269"/>
                <a:gd name="T15" fmla="*/ 0 h 252"/>
                <a:gd name="T16" fmla="*/ 270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104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05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5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5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5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5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048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9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461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461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61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61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E9D88B6-D359-43B6-B74F-696114899A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461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8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15" grpId="0"/>
      <p:bldP spid="24619" grpId="0" build="p">
        <p:tmplLst>
          <p:tmpl lvl="1">
            <p:tnLst>
              <p:par>
                <p:cTn presetID="1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46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avrilo_Princip_captured_in_Sarajevo_1914.jpg" TargetMode="External"/><Relationship Id="rId2" Type="http://schemas.openxmlformats.org/officeDocument/2006/relationships/hyperlink" Target="http://commons.wikimedia.org/wiki/Hlavn%C3%AD_strana?uselang=c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GermanInfantry1914.jpg" TargetMode="External"/><Relationship Id="rId4" Type="http://schemas.openxmlformats.org/officeDocument/2006/relationships/hyperlink" Target="http://cs.wikipedia.org/wiki/Soubor:Map_Europe_1923-cs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Lucka\Pictures\loga_cele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198" y="260648"/>
            <a:ext cx="8977802" cy="1456358"/>
          </a:xfrm>
          <a:prstGeom prst="rect">
            <a:avLst/>
          </a:prstGeom>
          <a:noFill/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33400" y="2819400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Mgr. </a:t>
            </a:r>
            <a:r>
              <a:rPr lang="cs-CZ" sz="2800" dirty="0" smtClean="0"/>
              <a:t>Jitka Krupičková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dirty="0" smtClean="0"/>
              <a:t>VY_52_INOVACE_25_1.světová válka</a:t>
            </a:r>
          </a:p>
          <a:p>
            <a:r>
              <a:rPr lang="cs-CZ" sz="2800" dirty="0" smtClean="0"/>
              <a:t>Téma</a:t>
            </a:r>
            <a:r>
              <a:rPr lang="cs-CZ" sz="2800" dirty="0" smtClean="0"/>
              <a:t>: </a:t>
            </a:r>
            <a:r>
              <a:rPr lang="cs-CZ" sz="2800" dirty="0" smtClean="0"/>
              <a:t>Člověk a jeho svět – Vlastivěda</a:t>
            </a:r>
          </a:p>
          <a:p>
            <a:r>
              <a:rPr lang="cs-CZ" sz="2800" dirty="0" smtClean="0"/>
              <a:t>Číslo </a:t>
            </a:r>
            <a:r>
              <a:rPr lang="cs-CZ" sz="2800" dirty="0" smtClean="0"/>
              <a:t>projektu: CZ.1.07/1.4.00/21.0305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folHlink"/>
                </a:solidFill>
              </a:rPr>
              <a:t>Hospodářský boj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Průmyslová výroba byla v plném proudu, potřebovala mít zdroje laciných surovin k výrobě a možnost prodávat své výrobky </a:t>
            </a:r>
          </a:p>
          <a:p>
            <a:pPr eaLnBrk="1" hangingPunct="1">
              <a:defRPr/>
            </a:pPr>
            <a:r>
              <a:rPr lang="cs-CZ" smtClean="0"/>
              <a:t>Průmyslové mocnosti se snažily získat zámořské země</a:t>
            </a:r>
          </a:p>
          <a:p>
            <a:pPr eaLnBrk="1" hangingPunct="1">
              <a:defRPr/>
            </a:pPr>
            <a:r>
              <a:rPr lang="cs-CZ" smtClean="0"/>
              <a:t>Dochází mezi nimi ke střetům zájmu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folHlink"/>
                </a:solidFill>
              </a:rPr>
              <a:t>Seskupení evropských zemí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Evropské země se seskupily, aby za vzájemné podpory dosáhly svých cílů</a:t>
            </a:r>
          </a:p>
          <a:p>
            <a:pPr eaLnBrk="1" hangingPunct="1">
              <a:defRPr/>
            </a:pPr>
            <a:r>
              <a:rPr lang="cs-CZ" b="1" i="1" smtClean="0"/>
              <a:t>Trojspolek</a:t>
            </a:r>
            <a:r>
              <a:rPr lang="cs-CZ" i="1" smtClean="0"/>
              <a:t> - Německo, Rakousko-Uhersko a Itálie(později odstoupila)</a:t>
            </a:r>
          </a:p>
          <a:p>
            <a:pPr eaLnBrk="1" hangingPunct="1">
              <a:defRPr/>
            </a:pPr>
            <a:r>
              <a:rPr lang="cs-CZ" b="1" i="1" smtClean="0"/>
              <a:t>Trojdohoda</a:t>
            </a:r>
            <a:r>
              <a:rPr lang="cs-CZ" i="1" smtClean="0"/>
              <a:t> – Velká Británie, Francie, Rusko</a:t>
            </a:r>
          </a:p>
          <a:p>
            <a:pPr eaLnBrk="1" hangingPunct="1">
              <a:defRPr/>
            </a:pPr>
            <a:r>
              <a:rPr lang="cs-CZ" i="1" smtClean="0"/>
              <a:t>Hrozí otevřená válka, státy se zbrojí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folHlink"/>
                </a:solidFill>
              </a:rPr>
              <a:t>Boj o Bosnu a Hercegovinu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r.1908  prohlásilo Rakousko-Uhersko Bosnu a Hercegovinu za součást svého území</a:t>
            </a:r>
          </a:p>
          <a:p>
            <a:pPr eaLnBrk="1" hangingPunct="1">
              <a:defRPr/>
            </a:pPr>
            <a:r>
              <a:rPr lang="cs-CZ" smtClean="0"/>
              <a:t>To se nelíbilo Srbsku</a:t>
            </a:r>
          </a:p>
          <a:p>
            <a:pPr eaLnBrk="1" hangingPunct="1">
              <a:defRPr/>
            </a:pPr>
            <a:r>
              <a:rPr lang="cs-CZ" smtClean="0"/>
              <a:t>Za Srbskem stojí Rusko, jeho ochránce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folHlink"/>
                </a:solidFill>
              </a:rPr>
              <a:t>Atentát na Františka Ferdinanda d´Este v Sarajevu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V červnu 1914 odjíždí následník trůnu František Ferdinand d´Este do Bosny na státnickou návštěvu</a:t>
            </a:r>
          </a:p>
          <a:p>
            <a:pPr eaLnBrk="1" hangingPunct="1">
              <a:defRPr/>
            </a:pPr>
            <a:r>
              <a:rPr lang="cs-CZ" smtClean="0"/>
              <a:t>Sedm studentů ze skupiny Mladá Bosna  na něj zaútočilo</a:t>
            </a:r>
          </a:p>
          <a:p>
            <a:pPr eaLnBrk="1" hangingPunct="1">
              <a:defRPr/>
            </a:pPr>
            <a:r>
              <a:rPr lang="cs-CZ" smtClean="0"/>
              <a:t>10h 12min dopadl granát na spuštěnou střechu auta, ale skutálel 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33400"/>
            <a:ext cx="8229600" cy="556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mtClean="0"/>
              <a:t>V 10.45h následníkův vůz vjíždí do nesprávné ulice, objevuje se atentátník Gavrilo Princip a dvěma ranami z pušky zasáhl Fr. Ferdinanda a jeho choť Žofii Chotkovou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/>
              <a:t>Neplnoletí aktéři atentátu jsou odsouzeni na 20 let těžkého žaláře v terezínské pevnosti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/>
              <a:t>Vše se mohlo vyřešit jednáním, tato událost byla využita k rozpoutání války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0"/>
            <a:ext cx="677227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6248400"/>
            <a:ext cx="8229600" cy="381000"/>
          </a:xfrm>
        </p:spPr>
        <p:txBody>
          <a:bodyPr/>
          <a:lstStyle/>
          <a:p>
            <a:pPr eaLnBrk="1" hangingPunct="1">
              <a:defRPr/>
            </a:pPr>
            <a:r>
              <a:rPr lang="cs-CZ" sz="1800" smtClean="0"/>
              <a:t>Zatčení Gavrila Principa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5665787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Rakouský císař vyhlašuje </a:t>
            </a:r>
            <a:br>
              <a:rPr lang="cs-CZ" smtClean="0"/>
            </a:br>
            <a:r>
              <a:rPr lang="cs-CZ" smtClean="0"/>
              <a:t>29. července Srbsku válku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/>
              <a:t/>
            </a:r>
            <a:br>
              <a:rPr lang="cs-CZ" sz="4000" smtClean="0"/>
            </a:br>
            <a:r>
              <a:rPr lang="cs-CZ" sz="4000" smtClean="0">
                <a:solidFill>
                  <a:schemeClr val="folHlink"/>
                </a:solidFill>
              </a:rPr>
              <a:t>Průběh války</a:t>
            </a:r>
            <a:br>
              <a:rPr lang="cs-CZ" sz="4000" smtClean="0">
                <a:solidFill>
                  <a:schemeClr val="folHlink"/>
                </a:solidFill>
              </a:rPr>
            </a:br>
            <a:endParaRPr lang="cs-CZ" sz="4000" smtClean="0">
              <a:solidFill>
                <a:schemeClr val="folHlink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Za Srbsko se postavilo Rusko</a:t>
            </a:r>
          </a:p>
          <a:p>
            <a:pPr eaLnBrk="1" hangingPunct="1">
              <a:defRPr/>
            </a:pPr>
            <a:r>
              <a:rPr lang="cs-CZ" smtClean="0"/>
              <a:t>Rusku vyhlašuje válku Německo i Rakousko</a:t>
            </a:r>
          </a:p>
          <a:p>
            <a:pPr eaLnBrk="1" hangingPunct="1">
              <a:defRPr/>
            </a:pPr>
            <a:r>
              <a:rPr lang="cs-CZ" smtClean="0"/>
              <a:t>Rusku přispěchala na pomoc Francie a Velká Británie</a:t>
            </a:r>
          </a:p>
          <a:p>
            <a:pPr eaLnBrk="1" hangingPunct="1">
              <a:defRPr/>
            </a:pPr>
            <a:r>
              <a:rPr lang="cs-CZ" smtClean="0"/>
              <a:t>Postupně byly do války vtaženy další státy</a:t>
            </a:r>
          </a:p>
          <a:p>
            <a:pPr eaLnBrk="1" hangingPunct="1">
              <a:defRPr/>
            </a:pPr>
            <a:r>
              <a:rPr lang="cs-CZ" smtClean="0"/>
              <a:t>Trvala déle než 4 roky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folHlink"/>
                </a:solidFill>
              </a:rPr>
              <a:t>Boj na třech frontách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Na jihu na Balkáně a v Itálii</a:t>
            </a:r>
          </a:p>
          <a:p>
            <a:pPr eaLnBrk="1" hangingPunct="1">
              <a:defRPr/>
            </a:pPr>
            <a:r>
              <a:rPr lang="cs-CZ" smtClean="0"/>
              <a:t>Na východě v Rusku</a:t>
            </a:r>
          </a:p>
          <a:p>
            <a:pPr eaLnBrk="1" hangingPunct="1">
              <a:defRPr/>
            </a:pPr>
            <a:r>
              <a:rPr lang="cs-CZ" smtClean="0"/>
              <a:t>Na západě ve Francii a Belgii</a:t>
            </a:r>
          </a:p>
          <a:p>
            <a:pPr eaLnBrk="1" hangingPunct="1"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Byly použity technické prostředky –tanky, letadla, ponorky,otravný plyn, telefon a telegraf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762000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5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61722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cs-CZ" sz="1800" smtClean="0"/>
              <a:t>Mapa Evropy 1923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84238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/>
              <a:t/>
            </a:r>
            <a:br>
              <a:rPr lang="cs-CZ" sz="4000" smtClean="0"/>
            </a:br>
            <a:r>
              <a:rPr lang="cs-CZ" sz="4000" smtClean="0">
                <a:solidFill>
                  <a:schemeClr val="folHlink"/>
                </a:solidFill>
              </a:rPr>
              <a:t>Zákopová válka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První světová válka se odehrávala v zákopech za ostnatými dráty, kdy linie boje setrvávala dlouhé měsíce na stejném místě</a:t>
            </a:r>
          </a:p>
          <a:p>
            <a:pPr eaLnBrk="1" hangingPunct="1">
              <a:defRPr/>
            </a:pPr>
            <a:r>
              <a:rPr lang="cs-CZ" smtClean="0"/>
              <a:t>Např.bitva u města Verdun (Francie), od února do prosince 1916 tu na jediném místě padlo téměř milión vojáků –“Verdunské peklo“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00125"/>
            <a:ext cx="7620000" cy="485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9" name="Rectangle 5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533400"/>
          </a:xfrm>
        </p:spPr>
        <p:txBody>
          <a:bodyPr/>
          <a:lstStyle/>
          <a:p>
            <a:pPr eaLnBrk="1" hangingPunct="1">
              <a:defRPr/>
            </a:pPr>
            <a:r>
              <a:rPr lang="cs-CZ" sz="1800" smtClean="0"/>
              <a:t>Francouzský útok na německé pozice, 1917</a:t>
            </a:r>
            <a:r>
              <a:rPr lang="cs-CZ" sz="40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folHlink"/>
                </a:solidFill>
              </a:rPr>
              <a:t>Konec války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Válku rozhodl vstup Spojených států amerických do bojů na straně Dohody v roce 1917</a:t>
            </a:r>
          </a:p>
          <a:p>
            <a:pPr eaLnBrk="1" hangingPunct="1">
              <a:defRPr/>
            </a:pPr>
            <a:r>
              <a:rPr lang="cs-CZ" smtClean="0"/>
              <a:t>Listopad 1918 se Rakousko-Uhersko a pak i Německo vzdaly</a:t>
            </a:r>
          </a:p>
          <a:p>
            <a:pPr eaLnBrk="1" hangingPunct="1"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První světová válka pro 28 válčících států končí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folHlink"/>
                </a:solidFill>
              </a:rPr>
              <a:t>Jaké výsledky válka přinesla?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Ze 70 miliónů vojáků 10 mil. zahynulo</a:t>
            </a:r>
          </a:p>
          <a:p>
            <a:pPr eaLnBrk="1" hangingPunct="1">
              <a:defRPr/>
            </a:pPr>
            <a:r>
              <a:rPr lang="cs-CZ" smtClean="0"/>
              <a:t>Strádání obyvatel v zázemí vyvrcholilo v hladové bouře</a:t>
            </a:r>
          </a:p>
          <a:p>
            <a:pPr eaLnBrk="1" hangingPunct="1">
              <a:defRPr/>
            </a:pPr>
            <a:r>
              <a:rPr lang="cs-CZ" smtClean="0"/>
              <a:t>Nemoci, epidemie, zničení krajiny</a:t>
            </a:r>
          </a:p>
          <a:p>
            <a:pPr eaLnBrk="1" hangingPunct="1">
              <a:defRPr/>
            </a:pPr>
            <a:r>
              <a:rPr lang="cs-CZ" smtClean="0"/>
              <a:t>Změny na mapě Evropy – rozpad Rakouska-Uherska</a:t>
            </a:r>
          </a:p>
          <a:p>
            <a:pPr eaLnBrk="1" hangingPunct="1">
              <a:defRPr/>
            </a:pPr>
            <a:r>
              <a:rPr lang="cs-CZ" smtClean="0"/>
              <a:t>Vznik samostatného Československého státu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Zdroje: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Zatčení G. </a:t>
            </a:r>
            <a:r>
              <a:rPr lang="cs-CZ" sz="2000" dirty="0" err="1" smtClean="0"/>
              <a:t>Principa</a:t>
            </a:r>
            <a:r>
              <a:rPr lang="cs-CZ" sz="2000" dirty="0" smtClean="0"/>
              <a:t>. Dostupné jako volné dílo z </a:t>
            </a:r>
            <a:r>
              <a:rPr lang="cs-CZ" sz="2000" dirty="0" err="1" smtClean="0">
                <a:hlinkClick r:id="rId2"/>
              </a:rPr>
              <a:t>Wikimedia</a:t>
            </a:r>
            <a:r>
              <a:rPr lang="cs-CZ" sz="2000" dirty="0" smtClean="0">
                <a:hlinkClick r:id="rId2"/>
              </a:rPr>
              <a:t> </a:t>
            </a:r>
            <a:r>
              <a:rPr lang="cs-CZ" sz="2000" dirty="0" err="1" smtClean="0">
                <a:hlinkClick r:id="rId2"/>
              </a:rPr>
              <a:t>Commons</a:t>
            </a:r>
            <a:r>
              <a:rPr lang="cs-CZ" sz="2000" dirty="0" smtClean="0"/>
              <a:t> z </a:t>
            </a:r>
            <a:r>
              <a:rPr lang="cs-CZ" sz="2000" err="1" smtClean="0"/>
              <a:t>www</a:t>
            </a:r>
            <a:r>
              <a:rPr lang="cs-CZ" sz="2000" smtClean="0"/>
              <a:t>: </a:t>
            </a:r>
            <a:r>
              <a:rPr lang="cs-CZ" sz="2000" smtClean="0">
                <a:hlinkClick r:id="rId3"/>
              </a:rPr>
              <a:t>http://cs.wikipedia.org/wiki/Soubor:Gavrilo_Princip_captured_in_Sarajevo_1914.jpg</a:t>
            </a:r>
            <a:r>
              <a:rPr lang="cs-CZ" sz="2000" smtClean="0"/>
              <a:t>   </a:t>
            </a:r>
            <a:endParaRPr lang="cs-CZ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Mapa Evropy v roce 1923. Zdroj:Map_Europe_1923-fr.svg. </a:t>
            </a:r>
            <a:r>
              <a:rPr lang="cs-CZ" sz="2000" dirty="0" err="1" smtClean="0"/>
              <a:t>Autor:Historicair</a:t>
            </a:r>
            <a:r>
              <a:rPr lang="cs-CZ" sz="2000" dirty="0" smtClean="0"/>
              <a:t>. Dostupné z www: </a:t>
            </a:r>
            <a:r>
              <a:rPr lang="cs-CZ" sz="2000" dirty="0" smtClean="0">
                <a:hlinkClick r:id="rId4"/>
              </a:rPr>
              <a:t>http://cs.wikipedia.org/wiki/Soubor:Map_Europe_1923-cs.svg</a:t>
            </a:r>
            <a:r>
              <a:rPr lang="cs-CZ" sz="2000" dirty="0" smtClean="0"/>
              <a:t> 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Francouzský útok na německé pozice, 1917 </a:t>
            </a:r>
            <a:r>
              <a:rPr lang="cs-CZ" sz="2000" dirty="0" err="1" smtClean="0"/>
              <a:t>Author</a:t>
            </a:r>
            <a:r>
              <a:rPr lang="cs-CZ" sz="2000" dirty="0" smtClean="0"/>
              <a:t>: Department </a:t>
            </a:r>
            <a:r>
              <a:rPr lang="cs-CZ" sz="2000" dirty="0" err="1" smtClean="0"/>
              <a:t>of</a:t>
            </a:r>
            <a:r>
              <a:rPr lang="cs-CZ" sz="2000" dirty="0" smtClean="0"/>
              <a:t> Defense. Department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Army</a:t>
            </a:r>
            <a:r>
              <a:rPr lang="cs-CZ" sz="2000" dirty="0" smtClean="0"/>
              <a:t>. Office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Chief</a:t>
            </a:r>
            <a:r>
              <a:rPr lang="cs-CZ" sz="2000" dirty="0" smtClean="0"/>
              <a:t> </a:t>
            </a:r>
            <a:r>
              <a:rPr lang="cs-CZ" sz="2000" dirty="0" err="1" smtClean="0"/>
              <a:t>Signal</a:t>
            </a:r>
            <a:r>
              <a:rPr lang="cs-CZ" sz="2000" dirty="0" smtClean="0"/>
              <a:t> </a:t>
            </a:r>
            <a:r>
              <a:rPr lang="cs-CZ" sz="2000" dirty="0" err="1" smtClean="0"/>
              <a:t>Officer.Production</a:t>
            </a:r>
            <a:r>
              <a:rPr lang="cs-CZ" sz="2000" dirty="0" smtClean="0"/>
              <a:t> </a:t>
            </a:r>
            <a:r>
              <a:rPr lang="cs-CZ" sz="2000" dirty="0" err="1" smtClean="0"/>
              <a:t>Date</a:t>
            </a:r>
            <a:r>
              <a:rPr lang="cs-CZ" sz="2000" dirty="0" smtClean="0"/>
              <a:t>: 1917.Licence: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. Dostupné z www: </a:t>
            </a:r>
            <a:r>
              <a:rPr lang="cs-CZ" sz="2000" dirty="0" smtClean="0">
                <a:hlinkClick r:id="rId5"/>
              </a:rPr>
              <a:t>http://cs.wikipedia.org/wiki/Soubor:GermanInfantry1914.jpg</a:t>
            </a:r>
            <a:r>
              <a:rPr lang="cs-CZ" sz="2000" dirty="0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eměkoule">
  <a:themeElements>
    <a:clrScheme name="Zeměkoul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Zeměkou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Zeměkoul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eměkoul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eměkoul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eměkoul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eměkoul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eměkoul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eměkoul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eměkoul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147</TotalTime>
  <Words>475</Words>
  <Application>Microsoft Office PowerPoint</Application>
  <PresentationFormat>Předvádění na obrazovce (4:3)</PresentationFormat>
  <Paragraphs>57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Zeměkoule</vt:lpstr>
      <vt:lpstr>Prezentace aplikace PowerPoint</vt:lpstr>
      <vt:lpstr>Hospodářský boj</vt:lpstr>
      <vt:lpstr>Seskupení evropských zemí</vt:lpstr>
      <vt:lpstr>Boj o Bosnu a Hercegovinu</vt:lpstr>
      <vt:lpstr>Atentát na Františka Ferdinanda d´Este v Sarajevu</vt:lpstr>
      <vt:lpstr>Prezentace aplikace PowerPoint</vt:lpstr>
      <vt:lpstr>Zatčení Gavrila Principa</vt:lpstr>
      <vt:lpstr>Rakouský císař vyhlašuje  29. července Srbsku válku</vt:lpstr>
      <vt:lpstr> Průběh války </vt:lpstr>
      <vt:lpstr>Boj na třech frontách</vt:lpstr>
      <vt:lpstr>Mapa Evropy 1923</vt:lpstr>
      <vt:lpstr> Zákopová válka </vt:lpstr>
      <vt:lpstr>Francouzský útok na německé pozice, 1917 </vt:lpstr>
      <vt:lpstr>Konec války</vt:lpstr>
      <vt:lpstr>Jaké výsledky válka přinesla?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Reditelna</dc:creator>
  <cp:lastModifiedBy>Heli</cp:lastModifiedBy>
  <cp:revision>11</cp:revision>
  <cp:lastPrinted>1601-01-01T00:00:00Z</cp:lastPrinted>
  <dcterms:created xsi:type="dcterms:W3CDTF">1601-01-01T00:00:00Z</dcterms:created>
  <dcterms:modified xsi:type="dcterms:W3CDTF">2011-09-12T16:53:14Z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