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7" r:id="rId4"/>
    <p:sldId id="256" r:id="rId5"/>
    <p:sldId id="258" r:id="rId6"/>
    <p:sldId id="260" r:id="rId7"/>
    <p:sldId id="261" r:id="rId8"/>
    <p:sldId id="262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39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44B17-7845-4AA7-9201-FCD37C902A06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85DF3-CD43-4C2A-A032-6BD9FFE81F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5766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44B17-7845-4AA7-9201-FCD37C902A06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85DF3-CD43-4C2A-A032-6BD9FFE81F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35590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44B17-7845-4AA7-9201-FCD37C902A06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85DF3-CD43-4C2A-A032-6BD9FFE81F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6977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44B17-7845-4AA7-9201-FCD37C902A06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85DF3-CD43-4C2A-A032-6BD9FFE81F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13105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44B17-7845-4AA7-9201-FCD37C902A06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85DF3-CD43-4C2A-A032-6BD9FFE81F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11521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44B17-7845-4AA7-9201-FCD37C902A06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85DF3-CD43-4C2A-A032-6BD9FFE81F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4378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44B17-7845-4AA7-9201-FCD37C902A06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85DF3-CD43-4C2A-A032-6BD9FFE81F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83771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44B17-7845-4AA7-9201-FCD37C902A06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85DF3-CD43-4C2A-A032-6BD9FFE81F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10106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44B17-7845-4AA7-9201-FCD37C902A06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85DF3-CD43-4C2A-A032-6BD9FFE81F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94833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44B17-7845-4AA7-9201-FCD37C902A06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85DF3-CD43-4C2A-A032-6BD9FFE81F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3346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44B17-7845-4AA7-9201-FCD37C902A06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85DF3-CD43-4C2A-A032-6BD9FFE81F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3242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844B17-7845-4AA7-9201-FCD37C902A06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A85DF3-CD43-4C2A-A032-6BD9FFE81F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44020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lood_donation_at_Fleet_Week_USA.jpg" TargetMode="External"/><Relationship Id="rId2" Type="http://schemas.openxmlformats.org/officeDocument/2006/relationships/hyperlink" Target="http://cs.wikipedia.org/wiki/Soubor:Jan_Jansk%C3%BD,_1902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6458415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VY_32_INOVACE_09_16C_Krevní skupiny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Biologie člověka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93334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8186728" cy="424731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</a:t>
            </a:r>
            <a:r>
              <a:rPr lang="cs-CZ" dirty="0" smtClean="0"/>
              <a:t>s krevními skupinami.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</a:t>
            </a:r>
            <a:r>
              <a:rPr lang="cs-CZ" dirty="0" smtClean="0"/>
              <a:t>dokáže vyjmenovat krevní skupiny, bude vědět, na základě čeho se krev do skupin</a:t>
            </a:r>
          </a:p>
          <a:p>
            <a:r>
              <a:rPr lang="cs-CZ" dirty="0" smtClean="0"/>
              <a:t>dělí.</a:t>
            </a:r>
          </a:p>
          <a:p>
            <a:r>
              <a:rPr lang="cs-CZ" dirty="0" smtClean="0"/>
              <a:t>Dokáže rozhodnout, jaké krevní skupiny lze mísit a jaké nelze. </a:t>
            </a:r>
          </a:p>
          <a:p>
            <a:r>
              <a:rPr lang="cs-CZ" dirty="0" smtClean="0"/>
              <a:t>Bude vědět, kdo to byl Jan Jánský a jaký měl pro vědu význam.</a:t>
            </a:r>
            <a:endParaRPr lang="cs-CZ" dirty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22</a:t>
            </a:r>
            <a:r>
              <a:rPr lang="cs-CZ" dirty="0" smtClean="0"/>
              <a:t>. </a:t>
            </a:r>
            <a:r>
              <a:rPr lang="cs-CZ" dirty="0"/>
              <a:t>4</a:t>
            </a:r>
            <a:r>
              <a:rPr lang="cs-CZ" dirty="0" smtClean="0"/>
              <a:t>. </a:t>
            </a:r>
            <a:r>
              <a:rPr lang="cs-CZ" dirty="0" smtClean="0"/>
              <a:t>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23</a:t>
            </a:r>
            <a:r>
              <a:rPr lang="cs-CZ" dirty="0" smtClean="0"/>
              <a:t>. </a:t>
            </a:r>
            <a:r>
              <a:rPr lang="cs-CZ" dirty="0"/>
              <a:t>4</a:t>
            </a:r>
            <a:r>
              <a:rPr lang="cs-CZ" dirty="0" smtClean="0"/>
              <a:t>. </a:t>
            </a:r>
            <a:r>
              <a:rPr lang="cs-CZ" dirty="0" smtClean="0"/>
              <a:t>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1404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8000" dirty="0" smtClean="0"/>
              <a:t>Krevní skupiny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3937858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548680"/>
            <a:ext cx="8597097" cy="3754874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000" dirty="0" smtClean="0"/>
              <a:t>krevní skupiny popisují vlastnosti červených krvinek</a:t>
            </a:r>
          </a:p>
          <a:p>
            <a:r>
              <a:rPr lang="cs-CZ" sz="3000" i="1" dirty="0" smtClean="0"/>
              <a:t>  (sacharidy a bílkoviny na jejich membráně)</a:t>
            </a:r>
          </a:p>
          <a:p>
            <a:endParaRPr lang="cs-CZ" sz="3000" i="1" dirty="0"/>
          </a:p>
          <a:p>
            <a:pPr marL="457200" indent="-457200">
              <a:buFontTx/>
              <a:buChar char="-"/>
            </a:pPr>
            <a:r>
              <a:rPr lang="cs-CZ" sz="3000" dirty="0"/>
              <a:t>n</a:t>
            </a:r>
            <a:r>
              <a:rPr lang="cs-CZ" sz="3000" dirty="0" smtClean="0"/>
              <a:t>ejdůležitější klasifikace krevních skupin:</a:t>
            </a:r>
          </a:p>
          <a:p>
            <a:r>
              <a:rPr lang="cs-CZ" sz="3000" dirty="0"/>
              <a:t>	</a:t>
            </a:r>
            <a:r>
              <a:rPr lang="cs-CZ" sz="3000" dirty="0" smtClean="0"/>
              <a:t>a) AB0 systém</a:t>
            </a:r>
          </a:p>
          <a:p>
            <a:r>
              <a:rPr lang="cs-CZ" sz="3000" dirty="0"/>
              <a:t>	</a:t>
            </a:r>
            <a:r>
              <a:rPr lang="cs-CZ" sz="3000" dirty="0" smtClean="0"/>
              <a:t>b) </a:t>
            </a:r>
            <a:r>
              <a:rPr lang="cs-CZ" sz="3000" dirty="0" err="1" smtClean="0"/>
              <a:t>Rh</a:t>
            </a:r>
            <a:r>
              <a:rPr lang="cs-CZ" sz="3000" dirty="0" smtClean="0"/>
              <a:t> faktor</a:t>
            </a:r>
          </a:p>
          <a:p>
            <a:endParaRPr lang="cs-CZ" sz="3000" dirty="0"/>
          </a:p>
          <a:p>
            <a:r>
              <a:rPr lang="cs-CZ" sz="2800" dirty="0" smtClean="0"/>
              <a:t>- transfúze neidentické krevní skupiny může způsobit smrt</a:t>
            </a:r>
          </a:p>
        </p:txBody>
      </p:sp>
    </p:spTree>
    <p:extLst>
      <p:ext uri="{BB962C8B-B14F-4D97-AF65-F5344CB8AC3E}">
        <p14:creationId xmlns:p14="http://schemas.microsoft.com/office/powerpoint/2010/main" val="4105213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3455882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Krevní typy AB0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268760"/>
            <a:ext cx="8066183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4 krevní skupiny (A,B,AB,0) jako první objevil český </a:t>
            </a:r>
          </a:p>
          <a:p>
            <a:r>
              <a:rPr lang="cs-CZ" sz="2800" dirty="0" smtClean="0"/>
              <a:t>      lékař Jan Janský (1921)</a:t>
            </a:r>
          </a:p>
          <a:p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nejčastější je 0</a:t>
            </a:r>
          </a:p>
          <a:p>
            <a:r>
              <a:rPr lang="cs-CZ" sz="2800" dirty="0" smtClean="0"/>
              <a:t>     (ale v Evropě je to </a:t>
            </a:r>
            <a:r>
              <a:rPr lang="cs-CZ" sz="2800" dirty="0" err="1" smtClean="0"/>
              <a:t>sk</a:t>
            </a:r>
            <a:r>
              <a:rPr lang="cs-CZ" sz="2800" dirty="0" smtClean="0"/>
              <a:t>. A)</a:t>
            </a:r>
          </a:p>
          <a:p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/>
              <a:t>n</a:t>
            </a:r>
            <a:r>
              <a:rPr lang="cs-CZ" sz="2800" dirty="0" smtClean="0"/>
              <a:t>ejméně časté je AB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err="1" smtClean="0"/>
              <a:t>sk</a:t>
            </a:r>
            <a:r>
              <a:rPr lang="cs-CZ" sz="2800" dirty="0" smtClean="0"/>
              <a:t>. B je nejčastější v Asii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krevní skupiny jsou dědičné</a:t>
            </a:r>
          </a:p>
        </p:txBody>
      </p:sp>
      <p:pic>
        <p:nvPicPr>
          <p:cNvPr id="1026" name="Picture 2" descr="Soubor:Jan Janský, 190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988840"/>
            <a:ext cx="3240360" cy="4647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89473" y="636109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975853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18111"/>
            <a:ext cx="498540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Protilátky krevních skupin</a:t>
            </a:r>
            <a:endParaRPr lang="cs-CZ" sz="36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9343713"/>
              </p:ext>
            </p:extLst>
          </p:nvPr>
        </p:nvGraphicFramePr>
        <p:xfrm>
          <a:off x="179512" y="1394628"/>
          <a:ext cx="7564252" cy="36185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82126"/>
                <a:gridCol w="3782126"/>
              </a:tblGrid>
              <a:tr h="691277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krevní skupina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protilátka</a:t>
                      </a:r>
                      <a:endParaRPr lang="cs-CZ" sz="3200" dirty="0"/>
                    </a:p>
                  </a:txBody>
                  <a:tcPr/>
                </a:tc>
              </a:tr>
              <a:tr h="691277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anti - B</a:t>
                      </a:r>
                      <a:endParaRPr lang="cs-CZ" sz="3200" dirty="0"/>
                    </a:p>
                  </a:txBody>
                  <a:tcPr/>
                </a:tc>
              </a:tr>
              <a:tr h="691277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/>
                        <a:t>anti - A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691277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AB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není</a:t>
                      </a:r>
                      <a:endParaRPr lang="cs-CZ" sz="3200" dirty="0"/>
                    </a:p>
                  </a:txBody>
                  <a:tcPr/>
                </a:tc>
              </a:tr>
              <a:tr h="691277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0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anti – A, anti - B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4703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18111"/>
            <a:ext cx="3754361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Možnosti transfúze</a:t>
            </a:r>
            <a:endParaRPr lang="cs-CZ" sz="36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872" y="1484784"/>
            <a:ext cx="7062512" cy="4536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554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18111"/>
            <a:ext cx="2766719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Darování krve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196752"/>
            <a:ext cx="7292253" cy="47397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000" dirty="0" smtClean="0"/>
              <a:t>odběr je prováděn v transfúzních stanicích</a:t>
            </a:r>
          </a:p>
          <a:p>
            <a:pPr marL="285750" indent="-285750">
              <a:buFontTx/>
              <a:buChar char="-"/>
            </a:pPr>
            <a:r>
              <a:rPr lang="cs-CZ" sz="3000" dirty="0" smtClean="0"/>
              <a:t>během odběru je darováno většinou 470 ml</a:t>
            </a:r>
          </a:p>
          <a:p>
            <a:pPr marL="457200" indent="-457200">
              <a:buFontTx/>
              <a:buChar char="-"/>
            </a:pPr>
            <a:r>
              <a:rPr lang="cs-CZ" sz="3000" dirty="0"/>
              <a:t>o</a:t>
            </a:r>
            <a:r>
              <a:rPr lang="cs-CZ" sz="3000" dirty="0" smtClean="0"/>
              <a:t>dběr trvá cca 5 – 10 minut</a:t>
            </a:r>
          </a:p>
          <a:p>
            <a:pPr marL="457200" indent="-457200">
              <a:buFontTx/>
              <a:buChar char="-"/>
            </a:pPr>
            <a:endParaRPr lang="cs-CZ" sz="3000" dirty="0" smtClean="0"/>
          </a:p>
          <a:p>
            <a:r>
              <a:rPr lang="cs-CZ" sz="3000" u="sng" dirty="0" smtClean="0"/>
              <a:t>Podmínky pro dárce:</a:t>
            </a:r>
          </a:p>
          <a:p>
            <a:pPr marL="457200" indent="-457200">
              <a:buFontTx/>
              <a:buChar char="-"/>
            </a:pPr>
            <a:r>
              <a:rPr lang="cs-CZ" sz="3000" dirty="0"/>
              <a:t>z</a:t>
            </a:r>
            <a:r>
              <a:rPr lang="cs-CZ" sz="3000" dirty="0" smtClean="0"/>
              <a:t>dravotní způsobilost</a:t>
            </a:r>
          </a:p>
          <a:p>
            <a:pPr marL="457200" indent="-457200">
              <a:buFontTx/>
              <a:buChar char="-"/>
            </a:pPr>
            <a:r>
              <a:rPr lang="cs-CZ" sz="3000" dirty="0"/>
              <a:t>v</a:t>
            </a:r>
            <a:r>
              <a:rPr lang="cs-CZ" sz="3000" dirty="0" smtClean="0"/>
              <a:t>ěk 18 – 65 let</a:t>
            </a:r>
          </a:p>
          <a:p>
            <a:pPr marL="457200" indent="-457200">
              <a:buFontTx/>
              <a:buChar char="-"/>
            </a:pPr>
            <a:r>
              <a:rPr lang="cs-CZ" sz="3000" dirty="0" smtClean="0"/>
              <a:t>hmotnost min. 50 kg</a:t>
            </a:r>
          </a:p>
          <a:p>
            <a:pPr marL="457200" indent="-457200">
              <a:buFontTx/>
              <a:buChar char="-"/>
            </a:pPr>
            <a:r>
              <a:rPr lang="cs-CZ" sz="3000" dirty="0"/>
              <a:t>d</a:t>
            </a:r>
            <a:r>
              <a:rPr lang="cs-CZ" sz="3000" dirty="0" smtClean="0"/>
              <a:t>arování max. 4 x ročně</a:t>
            </a:r>
          </a:p>
          <a:p>
            <a:pPr marL="457200" indent="-457200">
              <a:buFontTx/>
              <a:buChar char="-"/>
            </a:pPr>
            <a:endParaRPr lang="cs-CZ" sz="3200" dirty="0"/>
          </a:p>
        </p:txBody>
      </p:sp>
      <p:pic>
        <p:nvPicPr>
          <p:cNvPr id="2050" name="Picture 2" descr="Soubor:Blood donation at Fleet Week US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5908" y="2204864"/>
            <a:ext cx="3024336" cy="4517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387695" y="641473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770633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9663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052736"/>
            <a:ext cx="8951489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22.4.2013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http://cs.wikipedia.org/wiki/Soubor:Jan_Jansk%C3%BD,_</a:t>
            </a:r>
            <a:r>
              <a:rPr lang="cs-CZ" sz="1050" dirty="0" smtClean="0">
                <a:hlinkClick r:id="rId2"/>
              </a:rPr>
              <a:t>1902.jpg</a:t>
            </a:r>
            <a:endParaRPr lang="cs-CZ" sz="1050" dirty="0" smtClean="0"/>
          </a:p>
          <a:p>
            <a:r>
              <a:rPr lang="cs-CZ" sz="1050" dirty="0" smtClean="0"/>
              <a:t>Obr. 2:</a:t>
            </a:r>
            <a:r>
              <a:rPr lang="cs-CZ" sz="1000" dirty="0" smtClean="0"/>
              <a:t> </a:t>
            </a:r>
            <a:r>
              <a:rPr lang="cs-CZ" sz="1000" dirty="0"/>
              <a:t>BUSLOVICH, Michael.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 smtClean="0"/>
              <a:t>23.4.2013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cs.wikipedia.org/wiki/Soubor:Blood_donation_at_Fleet_Week_USA.jpg</a:t>
            </a: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2313883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5818</TotalTime>
  <Words>270</Words>
  <Application>Microsoft Office PowerPoint</Application>
  <PresentationFormat>Předvádění na obrazovce (4:3)</PresentationFormat>
  <Paragraphs>74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Krevní skupiny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Krevní skupiny</dc:title>
  <dc:creator>LukášD</dc:creator>
  <cp:lastModifiedBy>LukášD</cp:lastModifiedBy>
  <cp:revision>9</cp:revision>
  <dcterms:created xsi:type="dcterms:W3CDTF">2013-05-22T21:09:43Z</dcterms:created>
  <dcterms:modified xsi:type="dcterms:W3CDTF">2013-04-22T06:47:43Z</dcterms:modified>
</cp:coreProperties>
</file>