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7" r:id="rId4"/>
    <p:sldId id="256" r:id="rId5"/>
    <p:sldId id="258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360" y="5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81AB9-40A9-4721-8422-A841F1ECC97B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3136D-91A6-4B4A-B9BC-0335C71336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92787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81AB9-40A9-4721-8422-A841F1ECC97B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3136D-91A6-4B4A-B9BC-0335C71336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72572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81AB9-40A9-4721-8422-A841F1ECC97B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3136D-91A6-4B4A-B9BC-0335C71336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11207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81AB9-40A9-4721-8422-A841F1ECC97B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3136D-91A6-4B4A-B9BC-0335C71336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68794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81AB9-40A9-4721-8422-A841F1ECC97B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3136D-91A6-4B4A-B9BC-0335C71336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0921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81AB9-40A9-4721-8422-A841F1ECC97B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3136D-91A6-4B4A-B9BC-0335C71336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87798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81AB9-40A9-4721-8422-A841F1ECC97B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3136D-91A6-4B4A-B9BC-0335C71336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22962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81AB9-40A9-4721-8422-A841F1ECC97B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3136D-91A6-4B4A-B9BC-0335C71336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0861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81AB9-40A9-4721-8422-A841F1ECC97B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3136D-91A6-4B4A-B9BC-0335C71336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56678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81AB9-40A9-4721-8422-A841F1ECC97B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3136D-91A6-4B4A-B9BC-0335C71336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91498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81AB9-40A9-4721-8422-A841F1ECC97B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3136D-91A6-4B4A-B9BC-0335C71336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44708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F81AB9-40A9-4721-8422-A841F1ECC97B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B3136D-91A6-4B4A-B9BC-0335C71336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8426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Soubor:Nagel.jpg" TargetMode="External"/><Relationship Id="rId2" Type="http://schemas.openxmlformats.org/officeDocument/2006/relationships/hyperlink" Target="https://commons.wikimedia.org/wiki/File:Schemazeichnung_haut.svg?uselang=cs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0851848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VY_32_INOVACE_010_16C_Soustava kožní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Biologie člověka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25607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92696"/>
            <a:ext cx="8707833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</a:t>
            </a:r>
            <a:r>
              <a:rPr lang="cs-CZ" dirty="0" smtClean="0"/>
              <a:t>se stavbou a s funkcí kožní soustavy.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</a:t>
            </a:r>
            <a:r>
              <a:rPr lang="cs-CZ" dirty="0" smtClean="0"/>
              <a:t>dokáže popsat stavbu lidské kůže, charakterizuje její jednotlivé vrstvy. Dokáže jmenovat</a:t>
            </a:r>
          </a:p>
          <a:p>
            <a:r>
              <a:rPr lang="cs-CZ" dirty="0" smtClean="0"/>
              <a:t>kožní útvary. Bude umět popsat vybrané kožní žlázy, včetně jejich funkce.</a:t>
            </a:r>
            <a:endParaRPr lang="cs-CZ" dirty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/>
              <a:t>2</a:t>
            </a:r>
            <a:r>
              <a:rPr lang="cs-CZ" dirty="0" smtClean="0"/>
              <a:t>2</a:t>
            </a:r>
            <a:r>
              <a:rPr lang="cs-CZ" dirty="0" smtClean="0"/>
              <a:t>. </a:t>
            </a:r>
            <a:r>
              <a:rPr lang="cs-CZ" dirty="0" smtClean="0"/>
              <a:t>4. </a:t>
            </a:r>
            <a:r>
              <a:rPr lang="cs-CZ" dirty="0" smtClean="0"/>
              <a:t>2013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25</a:t>
            </a:r>
            <a:r>
              <a:rPr lang="cs-CZ" dirty="0" smtClean="0"/>
              <a:t>. </a:t>
            </a:r>
            <a:r>
              <a:rPr lang="cs-CZ" dirty="0"/>
              <a:t>4</a:t>
            </a:r>
            <a:r>
              <a:rPr lang="cs-CZ" dirty="0" smtClean="0"/>
              <a:t>. </a:t>
            </a:r>
            <a:r>
              <a:rPr lang="cs-CZ" dirty="0" smtClean="0"/>
              <a:t>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3639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6000" dirty="0" smtClean="0"/>
              <a:t>Soustava kožní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707676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260648"/>
            <a:ext cx="4937121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Stavba a funkce kůže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1412776"/>
            <a:ext cx="5949514" cy="501675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dirty="0" smtClean="0"/>
              <a:t>tloušťka je proměnlivá </a:t>
            </a:r>
          </a:p>
          <a:p>
            <a:pPr marL="457200" indent="-457200">
              <a:buFontTx/>
              <a:buChar char="-"/>
            </a:pPr>
            <a:r>
              <a:rPr lang="cs-CZ" sz="3200" dirty="0"/>
              <a:t>c</a:t>
            </a:r>
            <a:r>
              <a:rPr lang="cs-CZ" sz="3200" dirty="0" smtClean="0"/>
              <a:t>elková plocha: cca 1,5 – 2 m</a:t>
            </a:r>
            <a:r>
              <a:rPr lang="cs-CZ" sz="3200" baseline="30000" dirty="0" smtClean="0"/>
              <a:t>2</a:t>
            </a:r>
          </a:p>
          <a:p>
            <a:endParaRPr lang="cs-CZ" sz="3200" dirty="0" smtClean="0"/>
          </a:p>
          <a:p>
            <a:r>
              <a:rPr lang="cs-CZ" sz="3200" u="sng" dirty="0" smtClean="0"/>
              <a:t>Funkce:</a:t>
            </a:r>
          </a:p>
          <a:p>
            <a:pPr marL="457200" indent="-457200">
              <a:buFontTx/>
              <a:buChar char="-"/>
            </a:pPr>
            <a:r>
              <a:rPr lang="cs-CZ" sz="3200" dirty="0"/>
              <a:t>c</a:t>
            </a:r>
            <a:r>
              <a:rPr lang="cs-CZ" sz="3200" dirty="0" smtClean="0"/>
              <a:t>hrání tělo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jsou zde uložena čidla</a:t>
            </a:r>
          </a:p>
          <a:p>
            <a:pPr marL="457200" indent="-457200">
              <a:buFontTx/>
              <a:buChar char="-"/>
            </a:pPr>
            <a:r>
              <a:rPr lang="cs-CZ" sz="3200" dirty="0"/>
              <a:t>o</a:t>
            </a:r>
            <a:r>
              <a:rPr lang="cs-CZ" sz="3200" dirty="0" smtClean="0"/>
              <a:t>chrana proti infekci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regulace teploty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tvorba vitaminu D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vstřebává a vylučuje určité látky</a:t>
            </a:r>
          </a:p>
        </p:txBody>
      </p:sp>
    </p:spTree>
    <p:extLst>
      <p:ext uri="{BB962C8B-B14F-4D97-AF65-F5344CB8AC3E}">
        <p14:creationId xmlns:p14="http://schemas.microsoft.com/office/powerpoint/2010/main" val="2573003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4937121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Stavba a funkce kůže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8068" y="1340768"/>
            <a:ext cx="8624412" cy="553998"/>
          </a:xfrm>
          <a:prstGeom prst="rect">
            <a:avLst/>
          </a:prstGeom>
          <a:solidFill>
            <a:srgbClr val="92D050"/>
          </a:solidFill>
          <a:ln w="381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000" dirty="0" smtClean="0"/>
              <a:t>Kůže je tvořena z </a:t>
            </a:r>
            <a:r>
              <a:rPr lang="cs-CZ" sz="3000" b="1" dirty="0" smtClean="0"/>
              <a:t>pokožky</a:t>
            </a:r>
            <a:r>
              <a:rPr lang="cs-CZ" sz="3000" dirty="0" smtClean="0"/>
              <a:t>, </a:t>
            </a:r>
            <a:r>
              <a:rPr lang="cs-CZ" sz="3000" b="1" dirty="0" smtClean="0"/>
              <a:t>škáry</a:t>
            </a:r>
            <a:r>
              <a:rPr lang="cs-CZ" sz="3000" dirty="0" smtClean="0"/>
              <a:t> a </a:t>
            </a:r>
            <a:r>
              <a:rPr lang="cs-CZ" sz="3000" b="1" dirty="0" smtClean="0"/>
              <a:t>podkožního vaziva</a:t>
            </a:r>
            <a:r>
              <a:rPr lang="cs-CZ" sz="3000" dirty="0" smtClean="0"/>
              <a:t>.</a:t>
            </a:r>
            <a:endParaRPr lang="cs-CZ" sz="3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9759" y="2062589"/>
            <a:ext cx="1695977" cy="646331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Pokožka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9759" y="3030838"/>
            <a:ext cx="7156703" cy="255454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dirty="0"/>
              <a:t>v</a:t>
            </a:r>
            <a:r>
              <a:rPr lang="cs-CZ" sz="3200" dirty="0" smtClean="0"/>
              <a:t>nější vrstva</a:t>
            </a:r>
          </a:p>
          <a:p>
            <a:pPr marL="457200" indent="-457200">
              <a:buFontTx/>
              <a:buChar char="-"/>
            </a:pPr>
            <a:r>
              <a:rPr lang="cs-CZ" sz="3200" dirty="0"/>
              <a:t>n</a:t>
            </a:r>
            <a:r>
              <a:rPr lang="cs-CZ" sz="3200" dirty="0" smtClean="0"/>
              <a:t>eustále se obnovuje – dorůstá</a:t>
            </a:r>
          </a:p>
          <a:p>
            <a:pPr marL="457200" indent="-457200">
              <a:buFontTx/>
              <a:buChar char="-"/>
            </a:pPr>
            <a:r>
              <a:rPr lang="cs-CZ" sz="3200" dirty="0"/>
              <a:t>p</a:t>
            </a:r>
            <a:r>
              <a:rPr lang="cs-CZ" sz="3200" dirty="0" smtClean="0"/>
              <a:t>igmentové barvivo = melanin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melanin chrání před UV zářením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na množství melaninu závisí barva kůže</a:t>
            </a:r>
          </a:p>
        </p:txBody>
      </p:sp>
    </p:spTree>
    <p:extLst>
      <p:ext uri="{BB962C8B-B14F-4D97-AF65-F5344CB8AC3E}">
        <p14:creationId xmlns:p14="http://schemas.microsoft.com/office/powerpoint/2010/main" val="1792959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16632"/>
            <a:ext cx="1191608" cy="646331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/>
              <a:t>Škára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903122"/>
            <a:ext cx="7040582" cy="255454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dirty="0" smtClean="0"/>
              <a:t>střední vrstva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vazivová tkáň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bohatě prokrvená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protáhlé valy vytváření hmatové lišty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nauka o otiscích prstů = </a:t>
            </a:r>
            <a:r>
              <a:rPr lang="cs-CZ" sz="3200" b="1" dirty="0" smtClean="0"/>
              <a:t>daktyloskopie</a:t>
            </a:r>
          </a:p>
        </p:txBody>
      </p:sp>
      <p:pic>
        <p:nvPicPr>
          <p:cNvPr id="1026" name="Picture 2" descr="File:Schemazeichnung haut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573016"/>
            <a:ext cx="5616624" cy="3215518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4" name="TextovéPole 3"/>
          <p:cNvSpPr txBox="1"/>
          <p:nvPr/>
        </p:nvSpPr>
        <p:spPr>
          <a:xfrm>
            <a:off x="977073" y="6514311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974745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10262"/>
            <a:ext cx="3125920" cy="646331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Podkožní vazivo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378511"/>
            <a:ext cx="7951407" cy="156966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dirty="0" smtClean="0"/>
              <a:t>nejspodnější vrstva pokožky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je zde uložen podkožní </a:t>
            </a:r>
            <a:r>
              <a:rPr lang="cs-CZ" sz="3200" b="1" dirty="0" smtClean="0"/>
              <a:t>tuk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funkce tuku: tepelná izolace, zásobní funkce</a:t>
            </a:r>
          </a:p>
        </p:txBody>
      </p:sp>
      <p:pic>
        <p:nvPicPr>
          <p:cNvPr id="4" name="Picture 2" descr="File:Schemazeichnung haut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2927" y="3276898"/>
            <a:ext cx="5616624" cy="3215518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5" name="TextovéPole 4"/>
          <p:cNvSpPr txBox="1"/>
          <p:nvPr/>
        </p:nvSpPr>
        <p:spPr>
          <a:xfrm>
            <a:off x="1534213" y="6492416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133047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2994025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Kožní útvary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342509"/>
            <a:ext cx="2815835" cy="646331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/>
              <a:t>Chlupy a vlasy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2147372"/>
            <a:ext cx="8272842" cy="156966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dirty="0" smtClean="0"/>
              <a:t>vyrůstají z vlasových váčků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„husí kůže“ – vzniká při stahu drobného svalu,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upevněného na vlas nebo chlup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95536" y="4139207"/>
            <a:ext cx="1312090" cy="646331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/>
              <a:t>Nehty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4944070"/>
            <a:ext cx="5461944" cy="10772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dirty="0" smtClean="0"/>
              <a:t>ploché, zrohovatělé ploténky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typické pro primáty</a:t>
            </a:r>
          </a:p>
        </p:txBody>
      </p:sp>
      <p:pic>
        <p:nvPicPr>
          <p:cNvPr id="2050" name="Picture 2" descr="Soubor:Nagel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6190" y="4462372"/>
            <a:ext cx="3103907" cy="2327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434923" y="6492415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</a:t>
            </a:r>
            <a:endParaRPr lang="cs-CZ" sz="1200" dirty="0"/>
          </a:p>
        </p:txBody>
      </p:sp>
      <p:pic>
        <p:nvPicPr>
          <p:cNvPr id="2052" name="Picture 4" descr="Soubor:Hair follicle-en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5754" y="44624"/>
            <a:ext cx="2952750" cy="255270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0" name="TextovéPole 9"/>
          <p:cNvSpPr txBox="1"/>
          <p:nvPr/>
        </p:nvSpPr>
        <p:spPr>
          <a:xfrm>
            <a:off x="6144463" y="2320325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398771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2185983" cy="646331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/>
              <a:t>Kožní žlázy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209527"/>
            <a:ext cx="8554971" cy="526297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800" u="sng" dirty="0" smtClean="0"/>
              <a:t>Potní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produkují pot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odílejí se na termoregulaci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v</a:t>
            </a:r>
            <a:r>
              <a:rPr lang="cs-CZ" sz="2800" dirty="0" smtClean="0"/>
              <a:t>znik z krevní plazmy 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produkce závisí na teplotě okolí, aktivitě…</a:t>
            </a:r>
          </a:p>
          <a:p>
            <a:r>
              <a:rPr lang="cs-CZ" sz="2800" u="sng" dirty="0" smtClean="0"/>
              <a:t>2. Mazové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vylučují maz – ochrana před vysycháním, bakteriemi …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ú</a:t>
            </a:r>
            <a:r>
              <a:rPr lang="cs-CZ" sz="2800" dirty="0" smtClean="0"/>
              <a:t>stí i do vlasových váčků (maštění vlasů)</a:t>
            </a:r>
          </a:p>
          <a:p>
            <a:endParaRPr lang="cs-CZ" sz="2800" dirty="0" smtClean="0"/>
          </a:p>
          <a:p>
            <a:r>
              <a:rPr lang="cs-CZ" sz="2800" u="sng" dirty="0" smtClean="0"/>
              <a:t>3. Mléčné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u</a:t>
            </a:r>
            <a:r>
              <a:rPr lang="cs-CZ" sz="2800" dirty="0" smtClean="0"/>
              <a:t> žen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produkce mateřského mléka</a:t>
            </a:r>
          </a:p>
        </p:txBody>
      </p:sp>
    </p:spTree>
    <p:extLst>
      <p:ext uri="{BB962C8B-B14F-4D97-AF65-F5344CB8AC3E}">
        <p14:creationId xmlns:p14="http://schemas.microsoft.com/office/powerpoint/2010/main" val="432658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2946" y="1052736"/>
            <a:ext cx="898355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Obr. 1: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 smtClean="0"/>
              <a:t>22.4.2013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2"/>
              </a:rPr>
              <a:t>https://</a:t>
            </a:r>
            <a:r>
              <a:rPr lang="cs-CZ" sz="1000" dirty="0" smtClean="0">
                <a:hlinkClick r:id="rId2"/>
              </a:rPr>
              <a:t>commons.wikimedia.org/wiki/File:Schemazeichnung_haut.svg?uselang=cs</a:t>
            </a:r>
            <a:endParaRPr lang="cs-CZ" sz="1000" dirty="0" smtClean="0"/>
          </a:p>
          <a:p>
            <a:r>
              <a:rPr lang="cs-CZ" sz="1000" dirty="0" smtClean="0"/>
              <a:t>Obr. 2: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22.4.2013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3"/>
              </a:rPr>
              <a:t>https://</a:t>
            </a:r>
            <a:r>
              <a:rPr lang="cs-CZ" sz="1000" dirty="0" smtClean="0">
                <a:hlinkClick r:id="rId3"/>
              </a:rPr>
              <a:t>cs.wikipedia.org/wiki/Soubor:Nagel.jpg</a:t>
            </a:r>
            <a:endParaRPr lang="cs-CZ" sz="1000" dirty="0" smtClean="0"/>
          </a:p>
          <a:p>
            <a:r>
              <a:rPr lang="cs-CZ" sz="1000" dirty="0" smtClean="0"/>
              <a:t>Obr. 3: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22.4.2013</a:t>
            </a:r>
            <a:r>
              <a:rPr lang="cs-CZ" sz="1000" dirty="0"/>
              <a:t>]. Dostupný na WWW: https://cs.wikipedia.org/wiki/Soubor:Hair_follicle-en.svg</a:t>
            </a: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135303603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318</Words>
  <Application>Microsoft Office PowerPoint</Application>
  <PresentationFormat>Předvádění na obrazovce (4:3)</PresentationFormat>
  <Paragraphs>83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Soustava kožní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Soustava kožní</dc:title>
  <dc:creator>LukášD</dc:creator>
  <cp:lastModifiedBy>LukášD</cp:lastModifiedBy>
  <cp:revision>10</cp:revision>
  <dcterms:created xsi:type="dcterms:W3CDTF">2013-05-21T12:13:55Z</dcterms:created>
  <dcterms:modified xsi:type="dcterms:W3CDTF">2013-04-22T07:07:40Z</dcterms:modified>
</cp:coreProperties>
</file>