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6" r:id="rId5"/>
    <p:sldId id="259" r:id="rId6"/>
    <p:sldId id="260" r:id="rId7"/>
    <p:sldId id="261" r:id="rId8"/>
    <p:sldId id="262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360" y="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7D46B-CBC6-4661-8224-23A14533B7D8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176A7-9493-4A4B-84E0-836076815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0209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7D46B-CBC6-4661-8224-23A14533B7D8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176A7-9493-4A4B-84E0-836076815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6424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7D46B-CBC6-4661-8224-23A14533B7D8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176A7-9493-4A4B-84E0-836076815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476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7D46B-CBC6-4661-8224-23A14533B7D8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176A7-9493-4A4B-84E0-836076815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020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7D46B-CBC6-4661-8224-23A14533B7D8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176A7-9493-4A4B-84E0-836076815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151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7D46B-CBC6-4661-8224-23A14533B7D8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176A7-9493-4A4B-84E0-836076815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776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7D46B-CBC6-4661-8224-23A14533B7D8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176A7-9493-4A4B-84E0-836076815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696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7D46B-CBC6-4661-8224-23A14533B7D8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176A7-9493-4A4B-84E0-836076815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29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7D46B-CBC6-4661-8224-23A14533B7D8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176A7-9493-4A4B-84E0-836076815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537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7D46B-CBC6-4661-8224-23A14533B7D8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176A7-9493-4A4B-84E0-836076815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633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7D46B-CBC6-4661-8224-23A14533B7D8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176A7-9493-4A4B-84E0-836076815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18587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E7D46B-CBC6-4661-8224-23A14533B7D8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3176A7-9493-4A4B-84E0-836076815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597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Three_Main_Layers_of_the_Eye.png" TargetMode="External"/><Relationship Id="rId2" Type="http://schemas.openxmlformats.org/officeDocument/2006/relationships/hyperlink" Target="http://cs.wikipedia.org/wiki/Soubor:Eye_iris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en.wikipedia.org/wiki/File:Ageev_iri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7928350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VY_32_INOVACE_11_16C_Soustava smyslová – zrak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Biologie člověka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6803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475957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funkcí a </a:t>
            </a:r>
            <a:r>
              <a:rPr lang="cs-CZ" dirty="0" smtClean="0"/>
              <a:t>stavbou lidského oka.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</a:t>
            </a:r>
            <a:r>
              <a:rPr lang="cs-CZ" dirty="0" smtClean="0"/>
              <a:t>dokáže popsat anatomii lidského oka,  charakterizuje jeho jednotlivé části.</a:t>
            </a:r>
            <a:endParaRPr lang="cs-CZ" dirty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25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26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2138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7200" dirty="0" smtClean="0"/>
              <a:t>Soustava smyslová</a:t>
            </a:r>
            <a:endParaRPr lang="cs-CZ" sz="7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64884" y="4293095"/>
            <a:ext cx="2503260" cy="1200329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7200" dirty="0"/>
              <a:t>Z</a:t>
            </a:r>
            <a:r>
              <a:rPr lang="cs-CZ" sz="7200" dirty="0" smtClean="0"/>
              <a:t>rak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2661604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4648837" cy="332398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orgán zraku = </a:t>
            </a:r>
            <a:r>
              <a:rPr lang="cs-CZ" sz="3200" b="1" dirty="0" smtClean="0"/>
              <a:t>oko</a:t>
            </a:r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pPr marL="285750" indent="-285750">
              <a:buFontTx/>
              <a:buChar char="-"/>
            </a:pPr>
            <a:r>
              <a:rPr lang="cs-CZ" sz="3200" dirty="0"/>
              <a:t>v</a:t>
            </a:r>
            <a:r>
              <a:rPr lang="cs-CZ" sz="3200" dirty="0" smtClean="0"/>
              <a:t> každém oku se nalézají</a:t>
            </a:r>
            <a:r>
              <a:rPr lang="en-US" sz="3200" dirty="0" smtClean="0"/>
              <a:t>:</a:t>
            </a:r>
          </a:p>
          <a:p>
            <a:pPr marL="742950" lvl="1" indent="-285750">
              <a:buFontTx/>
              <a:buChar char="-"/>
            </a:pPr>
            <a:r>
              <a:rPr lang="cs-CZ" sz="3200" dirty="0" smtClean="0"/>
              <a:t>s</a:t>
            </a:r>
            <a:r>
              <a:rPr lang="en-US" sz="3200" dirty="0" smtClean="0"/>
              <a:t>m</a:t>
            </a:r>
            <a:r>
              <a:rPr lang="cs-CZ" sz="3200" dirty="0" err="1" smtClean="0"/>
              <a:t>yslové</a:t>
            </a:r>
            <a:r>
              <a:rPr lang="cs-CZ" sz="3200" dirty="0" smtClean="0"/>
              <a:t> buňky</a:t>
            </a:r>
          </a:p>
          <a:p>
            <a:pPr marL="742950" lvl="1" indent="-285750">
              <a:buFontTx/>
              <a:buChar char="-"/>
            </a:pPr>
            <a:r>
              <a:rPr lang="cs-CZ" sz="3200" dirty="0" smtClean="0"/>
              <a:t>optická soustava</a:t>
            </a:r>
          </a:p>
          <a:p>
            <a:pPr marL="742950" lvl="1" indent="-285750">
              <a:buFontTx/>
              <a:buChar char="-"/>
            </a:pPr>
            <a:r>
              <a:rPr lang="cs-CZ" sz="3200" dirty="0" smtClean="0"/>
              <a:t>nervové buňky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pic>
        <p:nvPicPr>
          <p:cNvPr id="1026" name="Picture 2" descr="Soubor:Eye ir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827" y="3140968"/>
            <a:ext cx="5358813" cy="3583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49482" y="6355343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6841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94684"/>
            <a:ext cx="2779287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Anatomie oka</a:t>
            </a:r>
            <a:endParaRPr lang="cs-CZ" sz="3600" dirty="0"/>
          </a:p>
        </p:txBody>
      </p:sp>
      <p:pic>
        <p:nvPicPr>
          <p:cNvPr id="2050" name="Picture 2" descr="File:Three Main Layers of the Ey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947" y="1052736"/>
            <a:ext cx="5544616" cy="5426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35696" y="609054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19696" y="332656"/>
            <a:ext cx="1319592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bělima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79353" y="1268760"/>
            <a:ext cx="1669111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cévnatka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58517" y="2082534"/>
            <a:ext cx="1265090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sítnice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43976" y="5445224"/>
            <a:ext cx="2284408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zrakový nerv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75671" y="1332057"/>
            <a:ext cx="1120050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čočka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96650" y="5513761"/>
            <a:ext cx="1423210" cy="10772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řasnaté</a:t>
            </a:r>
          </a:p>
          <a:p>
            <a:pPr algn="ctr"/>
            <a:r>
              <a:rPr lang="cs-CZ" sz="3200" dirty="0" smtClean="0"/>
              <a:t>těleso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8075" y="2345337"/>
            <a:ext cx="1530227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rohovka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4638" y="4942249"/>
            <a:ext cx="1610569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duhovka</a:t>
            </a:r>
            <a:endParaRPr lang="cs-CZ" sz="3200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5148064" y="947502"/>
            <a:ext cx="1047254" cy="77116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5973018" y="1735953"/>
            <a:ext cx="1047254" cy="77116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6046482" y="2374921"/>
            <a:ext cx="1189814" cy="60229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6170354" y="3269607"/>
            <a:ext cx="1368934" cy="159393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691383" y="2924944"/>
            <a:ext cx="1273105" cy="10772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žlutá</a:t>
            </a:r>
          </a:p>
          <a:p>
            <a:pPr algn="ctr"/>
            <a:r>
              <a:rPr lang="cs-CZ" sz="3200" dirty="0" smtClean="0"/>
              <a:t>skvrna</a:t>
            </a:r>
            <a:endParaRPr lang="cs-CZ" sz="3200" dirty="0"/>
          </a:p>
        </p:txBody>
      </p:sp>
      <p:cxnSp>
        <p:nvCxnSpPr>
          <p:cNvPr id="23" name="Přímá spojnice se šipkou 22"/>
          <p:cNvCxnSpPr/>
          <p:nvPr/>
        </p:nvCxnSpPr>
        <p:spPr>
          <a:xfrm flipV="1">
            <a:off x="6496645" y="4581129"/>
            <a:ext cx="146030" cy="792087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2985671" y="4433265"/>
            <a:ext cx="910979" cy="1011959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2207368" y="1853535"/>
            <a:ext cx="616269" cy="180165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1275671" y="2977219"/>
            <a:ext cx="829536" cy="90082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2105207" y="4170433"/>
            <a:ext cx="516929" cy="76881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4977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35991"/>
            <a:ext cx="8570872" cy="643253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Bělima</a:t>
            </a:r>
            <a:r>
              <a:rPr lang="cs-CZ" sz="3200" dirty="0" smtClean="0"/>
              <a:t> – pevná vazivová blána</a:t>
            </a:r>
          </a:p>
          <a:p>
            <a:r>
              <a:rPr lang="cs-CZ" sz="3200" dirty="0" smtClean="0"/>
              <a:t>	  - udržuje tvar oka</a:t>
            </a:r>
          </a:p>
          <a:p>
            <a:endParaRPr lang="cs-CZ" sz="3200" dirty="0"/>
          </a:p>
          <a:p>
            <a:r>
              <a:rPr lang="cs-CZ" sz="3200" b="1" dirty="0" smtClean="0"/>
              <a:t>Cévnatka</a:t>
            </a:r>
            <a:r>
              <a:rPr lang="cs-CZ" sz="3200" dirty="0" smtClean="0"/>
              <a:t> – tenká prokrvená vyživovací blána</a:t>
            </a:r>
          </a:p>
          <a:p>
            <a:endParaRPr lang="cs-CZ" sz="3200" dirty="0"/>
          </a:p>
          <a:p>
            <a:r>
              <a:rPr lang="cs-CZ" sz="3200" b="1" dirty="0" smtClean="0"/>
              <a:t>Duhovka </a:t>
            </a:r>
            <a:r>
              <a:rPr lang="cs-CZ" sz="3200" dirty="0" smtClean="0"/>
              <a:t>– barevná</a:t>
            </a:r>
          </a:p>
          <a:p>
            <a:endParaRPr lang="cs-CZ" sz="3200" dirty="0"/>
          </a:p>
          <a:p>
            <a:r>
              <a:rPr lang="cs-CZ" sz="3200" b="1" dirty="0" smtClean="0"/>
              <a:t>Zornice</a:t>
            </a:r>
            <a:r>
              <a:rPr lang="cs-CZ" sz="3200" dirty="0" smtClean="0"/>
              <a:t> - otvor uprostřed duhovky</a:t>
            </a:r>
          </a:p>
          <a:p>
            <a:r>
              <a:rPr lang="cs-CZ" sz="3200" dirty="0"/>
              <a:t>	 </a:t>
            </a:r>
            <a:r>
              <a:rPr lang="cs-CZ" sz="3200" dirty="0" smtClean="0"/>
              <a:t>    - podle množství světla se velikost zornice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upravuje</a:t>
            </a:r>
          </a:p>
          <a:p>
            <a:endParaRPr lang="cs-CZ" sz="3200" dirty="0"/>
          </a:p>
          <a:p>
            <a:r>
              <a:rPr lang="cs-CZ" sz="3200" b="1" dirty="0" smtClean="0"/>
              <a:t>Čočka </a:t>
            </a:r>
            <a:r>
              <a:rPr lang="cs-CZ" sz="3200" dirty="0" smtClean="0"/>
              <a:t>je zavěšena na </a:t>
            </a:r>
            <a:r>
              <a:rPr lang="cs-CZ" sz="3200" b="1" dirty="0" smtClean="0"/>
              <a:t>řasnatém tělese</a:t>
            </a:r>
            <a:r>
              <a:rPr lang="cs-CZ" sz="3200" dirty="0" smtClean="0"/>
              <a:t>.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79409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88640"/>
            <a:ext cx="8280920" cy="550920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3200" b="1" dirty="0" smtClean="0"/>
              <a:t>Sítnice </a:t>
            </a:r>
            <a:r>
              <a:rPr lang="cs-CZ" sz="3200" dirty="0" smtClean="0"/>
              <a:t>– vnitřní světločivá vrstva oka</a:t>
            </a:r>
          </a:p>
          <a:p>
            <a:r>
              <a:rPr lang="cs-CZ" sz="3200" dirty="0" smtClean="0"/>
              <a:t>	   - dva druhy smyslových buněk:</a:t>
            </a:r>
          </a:p>
          <a:p>
            <a:r>
              <a:rPr lang="cs-CZ" sz="3200" dirty="0" smtClean="0"/>
              <a:t>		a) tyčinky – černobílé vidění</a:t>
            </a:r>
          </a:p>
          <a:p>
            <a:r>
              <a:rPr lang="cs-CZ" sz="3200" dirty="0" smtClean="0"/>
              <a:t>		b) čípky – barevné vidění</a:t>
            </a:r>
          </a:p>
          <a:p>
            <a:endParaRPr lang="cs-CZ" sz="3200" dirty="0"/>
          </a:p>
          <a:p>
            <a:r>
              <a:rPr lang="cs-CZ" sz="3200" b="1" dirty="0" smtClean="0"/>
              <a:t>Žlutá skvrna </a:t>
            </a:r>
            <a:r>
              <a:rPr lang="cs-CZ" sz="3200" dirty="0" smtClean="0"/>
              <a:t>– místo nejostřejšího vidění</a:t>
            </a:r>
          </a:p>
          <a:p>
            <a:endParaRPr lang="cs-CZ" sz="3200" dirty="0"/>
          </a:p>
          <a:p>
            <a:r>
              <a:rPr lang="cs-CZ" sz="3200" b="1" dirty="0" smtClean="0"/>
              <a:t>Sklivec</a:t>
            </a:r>
            <a:r>
              <a:rPr lang="cs-CZ" sz="3200" dirty="0" smtClean="0"/>
              <a:t> – rosolovitá tekutina vyplňující oko</a:t>
            </a:r>
          </a:p>
          <a:p>
            <a:endParaRPr lang="cs-CZ" sz="3200" dirty="0"/>
          </a:p>
          <a:p>
            <a:r>
              <a:rPr lang="cs-CZ" sz="3200" b="1" dirty="0" smtClean="0"/>
              <a:t>Slepá skvrna </a:t>
            </a:r>
            <a:r>
              <a:rPr lang="cs-CZ" sz="3200" dirty="0" smtClean="0"/>
              <a:t>– místo, kde vystupuje zrakový nerv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54679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Ageev ir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8589422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1257" y="570717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6136" y="4509120"/>
            <a:ext cx="3186578" cy="224676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Přídatné orgány oka:</a:t>
            </a:r>
          </a:p>
          <a:p>
            <a:pPr marL="342900" indent="-342900">
              <a:buAutoNum type="alphaLcParenR"/>
            </a:pPr>
            <a:r>
              <a:rPr lang="cs-CZ" sz="2800" dirty="0" smtClean="0"/>
              <a:t>víčka</a:t>
            </a:r>
          </a:p>
          <a:p>
            <a:pPr marL="342900" indent="-342900">
              <a:buAutoNum type="alphaLcParenR"/>
            </a:pPr>
            <a:r>
              <a:rPr lang="cs-CZ" sz="2800" dirty="0"/>
              <a:t>s</a:t>
            </a:r>
            <a:r>
              <a:rPr lang="cs-CZ" sz="2800" dirty="0" smtClean="0"/>
              <a:t>pojivka</a:t>
            </a:r>
          </a:p>
          <a:p>
            <a:pPr marL="342900" indent="-342900">
              <a:buAutoNum type="alphaLcParenR"/>
            </a:pPr>
            <a:r>
              <a:rPr lang="cs-CZ" sz="2800" dirty="0"/>
              <a:t>s</a:t>
            </a:r>
            <a:r>
              <a:rPr lang="cs-CZ" sz="2800" dirty="0" smtClean="0"/>
              <a:t>lzná žláza</a:t>
            </a:r>
          </a:p>
          <a:p>
            <a:pPr marL="342900" indent="-342900">
              <a:buAutoNum type="alphaLcParenR"/>
            </a:pPr>
            <a:r>
              <a:rPr lang="cs-CZ" sz="2800" dirty="0"/>
              <a:t>o</a:t>
            </a:r>
            <a:r>
              <a:rPr lang="cs-CZ" sz="2800" dirty="0" smtClean="0"/>
              <a:t>kohybné svaly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77318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9386" y="1052736"/>
            <a:ext cx="8600431" cy="5770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NOVÁK, Petr.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25.4.2013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cs.wikipedia.org/wiki/Soubor:Eye_iris.jpg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FISCHER, </a:t>
            </a:r>
            <a:r>
              <a:rPr lang="cs-CZ" sz="1050" dirty="0" err="1"/>
              <a:t>Holly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en.wikipedia.org/wiki/File:Three_Main_Layers_of_the_Eye.png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</a:t>
            </a:r>
            <a:r>
              <a:rPr lang="cs-CZ" sz="1050" dirty="0"/>
              <a:t> [online]. [cit. </a:t>
            </a:r>
            <a:r>
              <a:rPr lang="cs-CZ" sz="1050" dirty="0"/>
              <a:t>25.4.2013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en.wikipedia.org/wiki/File:Ageev_iris.jpg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235835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4356</TotalTime>
  <Words>161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Soustava smyslová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Soustava smyslová</dc:title>
  <dc:creator>LukášD</dc:creator>
  <cp:lastModifiedBy>LukášD</cp:lastModifiedBy>
  <cp:revision>6</cp:revision>
  <dcterms:created xsi:type="dcterms:W3CDTF">2013-05-21T18:29:31Z</dcterms:created>
  <dcterms:modified xsi:type="dcterms:W3CDTF">2013-04-25T07:13:27Z</dcterms:modified>
</cp:coreProperties>
</file>