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5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60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9C0AD-C1DD-4DCC-A67D-0CF8E7D6F04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2399A1-3EBB-4542-AD66-A87F9538A4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648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920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315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645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4452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480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050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923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766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270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965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38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F62FC-247D-4249-8C11-BE70DFB81E2E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711E1-9795-4262-A4FF-675864AB28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65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umanEar.jpg" TargetMode="External"/><Relationship Id="rId2" Type="http://schemas.openxmlformats.org/officeDocument/2006/relationships/hyperlink" Target="http://cs.wikipedia.org/wiki/Soubor:Ear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ommons.wikimedia.org/wiki/File:Mellomore.sv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58975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VY_32_INOVACE_13_16C_Soustava smyslová - sluch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20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594404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 </a:t>
            </a:r>
            <a:r>
              <a:rPr lang="cs-CZ" dirty="0" smtClean="0"/>
              <a:t>anatomií ucha.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</a:t>
            </a:r>
            <a:r>
              <a:rPr lang="cs-CZ" dirty="0" smtClean="0"/>
              <a:t>dokáže popsat anatomii všech částí ucha. Vysvětlí princip přenosu zvuku v uchu a jeho</a:t>
            </a:r>
          </a:p>
          <a:p>
            <a:r>
              <a:rPr lang="cs-CZ" dirty="0" smtClean="0"/>
              <a:t>vnímání. Vysvětlí pojmy vnější, střední a vnitřní ucho. Bude vědět, co je to Eustachova</a:t>
            </a:r>
          </a:p>
          <a:p>
            <a:r>
              <a:rPr lang="cs-CZ" dirty="0" smtClean="0"/>
              <a:t>trubice a jaký má význam.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/>
              <a:t>8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853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7200" dirty="0" smtClean="0"/>
              <a:t>Soustava smyslová</a:t>
            </a:r>
            <a:endParaRPr lang="cs-CZ" sz="7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364884" y="4293095"/>
            <a:ext cx="2503260" cy="1200329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/>
              <a:t>Sluch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84297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5738302" cy="403187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b="1" dirty="0"/>
              <a:t>s</a:t>
            </a:r>
            <a:r>
              <a:rPr lang="cs-CZ" sz="3200" b="1" dirty="0" smtClean="0"/>
              <a:t>luch</a:t>
            </a:r>
            <a:r>
              <a:rPr lang="cs-CZ" sz="3200" dirty="0" smtClean="0"/>
              <a:t> = schopnost vnímat zvuky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/>
              <a:t>o</a:t>
            </a:r>
            <a:r>
              <a:rPr lang="cs-CZ" sz="3200" dirty="0" smtClean="0"/>
              <a:t>rgán sluchu = </a:t>
            </a:r>
            <a:r>
              <a:rPr lang="cs-CZ" sz="3200" b="1" dirty="0" smtClean="0"/>
              <a:t>ucho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  <a:p>
            <a:r>
              <a:rPr lang="cs-CZ" sz="3200" u="sng" dirty="0" smtClean="0"/>
              <a:t>Anatomie ucha:</a:t>
            </a:r>
          </a:p>
          <a:p>
            <a:pPr marL="342900" indent="-342900">
              <a:buAutoNum type="alphaLcParenR"/>
            </a:pPr>
            <a:r>
              <a:rPr lang="cs-CZ" sz="3200" dirty="0"/>
              <a:t>v</a:t>
            </a:r>
            <a:r>
              <a:rPr lang="cs-CZ" sz="3200" dirty="0" smtClean="0"/>
              <a:t>nější ucho</a:t>
            </a:r>
          </a:p>
          <a:p>
            <a:pPr marL="342900" indent="-342900">
              <a:buAutoNum type="alphaLcParenR"/>
            </a:pPr>
            <a:r>
              <a:rPr lang="cs-CZ" sz="3200" dirty="0"/>
              <a:t>s</a:t>
            </a:r>
            <a:r>
              <a:rPr lang="cs-CZ" sz="3200" dirty="0" smtClean="0"/>
              <a:t>třední ucho</a:t>
            </a:r>
          </a:p>
          <a:p>
            <a:pPr marL="342900" indent="-342900">
              <a:buAutoNum type="alphaLcParenR"/>
            </a:pPr>
            <a:r>
              <a:rPr lang="cs-CZ" sz="3200" dirty="0"/>
              <a:t>v</a:t>
            </a:r>
            <a:r>
              <a:rPr lang="cs-CZ" sz="3200" dirty="0" smtClean="0"/>
              <a:t>nitřní ucho</a:t>
            </a:r>
            <a:endParaRPr lang="cs-CZ" sz="3200" dirty="0"/>
          </a:p>
        </p:txBody>
      </p:sp>
      <p:pic>
        <p:nvPicPr>
          <p:cNvPr id="1026" name="Picture 2" descr="Soubor: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074" y="1124744"/>
            <a:ext cx="3568516" cy="559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320284" y="6369541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1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26385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Human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63" y="548678"/>
            <a:ext cx="7200800" cy="548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6063021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2</a:t>
            </a:r>
            <a:endParaRPr 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179512" y="188640"/>
            <a:ext cx="252344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vnější ucho</a:t>
            </a:r>
            <a:endParaRPr lang="cs-CZ" sz="4000" dirty="0"/>
          </a:p>
        </p:txBody>
      </p:sp>
      <p:sp>
        <p:nvSpPr>
          <p:cNvPr id="4" name="Ovál 3"/>
          <p:cNvSpPr/>
          <p:nvPr/>
        </p:nvSpPr>
        <p:spPr>
          <a:xfrm>
            <a:off x="1259632" y="908720"/>
            <a:ext cx="4248472" cy="498934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300192" y="232696"/>
            <a:ext cx="2291397" cy="15696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u</a:t>
            </a:r>
            <a:r>
              <a:rPr lang="cs-CZ" sz="3200" dirty="0" smtClean="0"/>
              <a:t>šní boltec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z</a:t>
            </a:r>
            <a:r>
              <a:rPr lang="cs-CZ" sz="3200" dirty="0" smtClean="0"/>
              <a:t>vukovod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b</a:t>
            </a:r>
            <a:r>
              <a:rPr lang="cs-CZ" sz="3200" dirty="0" smtClean="0"/>
              <a:t>ubínek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68435" y="1175961"/>
            <a:ext cx="277544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střední ucho</a:t>
            </a:r>
            <a:endParaRPr lang="cs-CZ" sz="4000" dirty="0"/>
          </a:p>
        </p:txBody>
      </p:sp>
      <p:sp>
        <p:nvSpPr>
          <p:cNvPr id="8" name="Ovál 7"/>
          <p:cNvSpPr/>
          <p:nvPr/>
        </p:nvSpPr>
        <p:spPr>
          <a:xfrm rot="19560717">
            <a:off x="5172033" y="2605759"/>
            <a:ext cx="637393" cy="117773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908901" y="5245055"/>
            <a:ext cx="2235099" cy="15696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kladívko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kovadlinka</a:t>
            </a:r>
          </a:p>
          <a:p>
            <a:pPr marL="285750" indent="-285750">
              <a:buFontTx/>
              <a:buChar char="-"/>
            </a:pPr>
            <a:r>
              <a:rPr lang="cs-CZ" sz="3200" dirty="0" smtClean="0"/>
              <a:t>třmínek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915816" y="188640"/>
            <a:ext cx="268214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vnitřní ucho</a:t>
            </a:r>
            <a:endParaRPr lang="cs-CZ" sz="4000" dirty="0"/>
          </a:p>
        </p:txBody>
      </p:sp>
      <p:sp>
        <p:nvSpPr>
          <p:cNvPr id="11" name="Ovál 10"/>
          <p:cNvSpPr/>
          <p:nvPr/>
        </p:nvSpPr>
        <p:spPr>
          <a:xfrm rot="19358859">
            <a:off x="5532937" y="1976169"/>
            <a:ext cx="1102461" cy="2006287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192825" y="2555530"/>
            <a:ext cx="1951175" cy="15696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h</a:t>
            </a:r>
            <a:r>
              <a:rPr lang="cs-CZ" sz="3200" dirty="0" smtClean="0"/>
              <a:t>lemýžď</a:t>
            </a:r>
          </a:p>
          <a:p>
            <a:pPr marL="285750" indent="-285750">
              <a:buFontTx/>
              <a:buChar char="-"/>
            </a:pPr>
            <a:r>
              <a:rPr lang="cs-CZ" sz="3200" dirty="0"/>
              <a:t>s</a:t>
            </a:r>
            <a:r>
              <a:rPr lang="cs-CZ" sz="3200" dirty="0" smtClean="0"/>
              <a:t>oustava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kanálků</a:t>
            </a:r>
          </a:p>
        </p:txBody>
      </p:sp>
    </p:spTree>
    <p:extLst>
      <p:ext uri="{BB962C8B-B14F-4D97-AF65-F5344CB8AC3E}">
        <p14:creationId xmlns:p14="http://schemas.microsoft.com/office/powerpoint/2010/main" val="860873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5" grpId="0" uiExpand="1" build="allAtOnce" animBg="1"/>
      <p:bldP spid="7" grpId="0" animBg="1"/>
      <p:bldP spid="7" grpId="1" animBg="1"/>
      <p:bldP spid="8" grpId="0" animBg="1"/>
      <p:bldP spid="8" grpId="1" animBg="1"/>
      <p:bldP spid="9" grpId="0" build="allAtOnce" animBg="1"/>
      <p:bldP spid="10" grpId="0" animBg="1"/>
      <p:bldP spid="10" grpId="1" animBg="1"/>
      <p:bldP spid="11" grpId="0" animBg="1"/>
      <p:bldP spid="11" grpId="1" animBg="1"/>
      <p:bldP spid="12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260648"/>
            <a:ext cx="257025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Vnější ucho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6736" y="1196752"/>
            <a:ext cx="5837432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boltec + zvukovod + bubínek </a:t>
            </a:r>
          </a:p>
          <a:p>
            <a:endParaRPr lang="cs-CZ" sz="2800" dirty="0"/>
          </a:p>
          <a:p>
            <a:r>
              <a:rPr lang="cs-CZ" sz="2800" u="sng" dirty="0" smtClean="0"/>
              <a:t>Boltec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t</a:t>
            </a:r>
            <a:r>
              <a:rPr lang="cs-CZ" sz="2800" dirty="0" smtClean="0"/>
              <a:t>vořen chrupavkou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směřuje zvuk do zvukovodu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u="sng" dirty="0" smtClean="0"/>
              <a:t>Zvukovod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trubice zakončená bubínkem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u="sng" dirty="0" smtClean="0"/>
              <a:t>Bubínek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v</a:t>
            </a:r>
            <a:r>
              <a:rPr lang="cs-CZ" sz="2800" dirty="0" smtClean="0"/>
              <a:t>azivová blanka na konci zvukovodu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0,1 mm silný</a:t>
            </a:r>
          </a:p>
        </p:txBody>
      </p:sp>
      <p:pic>
        <p:nvPicPr>
          <p:cNvPr id="6" name="Picture 2" descr="Soubor:HumanE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896" y="4925"/>
            <a:ext cx="3836103" cy="292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457441" y="2932466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8253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260648"/>
            <a:ext cx="281647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Střední ucho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6736" y="1124744"/>
            <a:ext cx="8299323" cy="569386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dutiny vystlané sliznicí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sluchové kůstky napojené na </a:t>
            </a:r>
          </a:p>
          <a:p>
            <a:r>
              <a:rPr lang="cs-CZ" sz="2800" dirty="0" smtClean="0"/>
              <a:t>      bubínek: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a) kladívko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b) kovadlinka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c) třmínek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k</a:t>
            </a:r>
            <a:r>
              <a:rPr lang="cs-CZ" sz="2800" dirty="0" smtClean="0"/>
              <a:t>ůstky přenášejí zvuk z bubínku do vnitřního ucha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střední ucho a nosohltan spojuje </a:t>
            </a:r>
            <a:r>
              <a:rPr lang="cs-CZ" sz="2800" b="1" dirty="0" smtClean="0"/>
              <a:t>Eustachova trubice</a:t>
            </a:r>
          </a:p>
          <a:p>
            <a:pPr marL="457200" indent="-457200">
              <a:buFontTx/>
              <a:buChar char="-"/>
            </a:pPr>
            <a:endParaRPr lang="cs-CZ" sz="2800" b="1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E.t. vyrovnává tlak ve středním uchu</a:t>
            </a:r>
          </a:p>
        </p:txBody>
      </p:sp>
      <p:pic>
        <p:nvPicPr>
          <p:cNvPr id="4" name="Picture 2" descr="File:Mellomore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584" y="96984"/>
            <a:ext cx="3744416" cy="352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98722" y="3573016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3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7549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260648"/>
            <a:ext cx="272895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Vnitřní ucho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1" y="1268760"/>
            <a:ext cx="8513228" cy="501675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 smtClean="0"/>
              <a:t>leží v kostěném labyrintu kosti skalní</a:t>
            </a:r>
          </a:p>
          <a:p>
            <a:r>
              <a:rPr lang="cs-CZ" sz="3200" b="1" u="sng" dirty="0" smtClean="0"/>
              <a:t>Stavba:</a:t>
            </a:r>
          </a:p>
          <a:p>
            <a:pPr marL="457200" indent="-457200">
              <a:buFontTx/>
              <a:buChar char="-"/>
            </a:pPr>
            <a:r>
              <a:rPr lang="cs-CZ" sz="3200" dirty="0" smtClean="0"/>
              <a:t>soustava kanálků</a:t>
            </a:r>
          </a:p>
          <a:p>
            <a:pPr marL="457200" indent="-457200">
              <a:buFontTx/>
              <a:buChar char="-"/>
            </a:pPr>
            <a:r>
              <a:rPr lang="cs-CZ" sz="3200" dirty="0"/>
              <a:t>b</a:t>
            </a:r>
            <a:r>
              <a:rPr lang="cs-CZ" sz="3200" dirty="0" smtClean="0"/>
              <a:t>lanitý hlemýžď</a:t>
            </a:r>
          </a:p>
          <a:p>
            <a:pPr marL="457200" indent="-457200">
              <a:buFontTx/>
              <a:buChar char="-"/>
            </a:pPr>
            <a:endParaRPr lang="cs-CZ" sz="3200" dirty="0"/>
          </a:p>
          <a:p>
            <a:pPr algn="ctr"/>
            <a:r>
              <a:rPr lang="cs-CZ" sz="3200" dirty="0" smtClean="0"/>
              <a:t>	Hlemýžď je vyplněn tekutinou, která přenáší</a:t>
            </a:r>
          </a:p>
          <a:p>
            <a:pPr algn="ctr"/>
            <a:r>
              <a:rPr lang="cs-CZ" sz="3200" dirty="0"/>
              <a:t> </a:t>
            </a:r>
            <a:r>
              <a:rPr lang="cs-CZ" sz="3200" dirty="0" smtClean="0"/>
              <a:t>    chvění vyvolané zvukem a vyvolává tak</a:t>
            </a:r>
          </a:p>
          <a:p>
            <a:pPr algn="ctr"/>
            <a:r>
              <a:rPr lang="cs-CZ" sz="3200" dirty="0"/>
              <a:t> </a:t>
            </a:r>
            <a:r>
              <a:rPr lang="cs-CZ" sz="3200" dirty="0" smtClean="0"/>
              <a:t>    nervový signál putující do mozku.</a:t>
            </a:r>
          </a:p>
          <a:p>
            <a:endParaRPr lang="cs-CZ" sz="3200" dirty="0" smtClean="0"/>
          </a:p>
          <a:p>
            <a:r>
              <a:rPr lang="cs-CZ" sz="3200" dirty="0" smtClean="0"/>
              <a:t>- </a:t>
            </a:r>
            <a:r>
              <a:rPr lang="cs-CZ" sz="3200" b="1" dirty="0" smtClean="0"/>
              <a:t>Rovnovážné ústrojí </a:t>
            </a:r>
            <a:r>
              <a:rPr lang="cs-CZ" sz="3200" dirty="0" smtClean="0"/>
              <a:t>– vnímání polohy a zrychlení</a:t>
            </a:r>
          </a:p>
        </p:txBody>
      </p:sp>
    </p:spTree>
    <p:extLst>
      <p:ext uri="{BB962C8B-B14F-4D97-AF65-F5344CB8AC3E}">
        <p14:creationId xmlns:p14="http://schemas.microsoft.com/office/powerpoint/2010/main" val="347341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Anatomy of the Human Ear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8064896" cy="604867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extovéPole 2"/>
          <p:cNvSpPr txBox="1"/>
          <p:nvPr/>
        </p:nvSpPr>
        <p:spPr>
          <a:xfrm>
            <a:off x="7994666" y="6436850"/>
            <a:ext cx="6817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Obr. 4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30736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32656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496" y="1052736"/>
            <a:ext cx="90348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nl-NL" sz="1050" dirty="0"/>
              <a:t>BENBENNICK, David. </a:t>
            </a:r>
            <a:r>
              <a:rPr lang="nl-NL" sz="1050" i="1" dirty="0"/>
              <a:t>Wikipedia.org</a:t>
            </a:r>
            <a:r>
              <a:rPr lang="nl-NL" sz="1050" dirty="0"/>
              <a:t> [online]. [cit. </a:t>
            </a:r>
            <a:r>
              <a:rPr lang="cs-CZ" sz="1050" dirty="0" smtClean="0"/>
              <a:t>8</a:t>
            </a:r>
            <a:r>
              <a:rPr lang="nl-NL" sz="1050" dirty="0" smtClean="0"/>
              <a:t>.5.2013</a:t>
            </a:r>
            <a:r>
              <a:rPr lang="nl-NL" sz="1050" dirty="0"/>
              <a:t>]. Dostupný na WWW: </a:t>
            </a:r>
            <a:r>
              <a:rPr lang="nl-NL" sz="1050" dirty="0">
                <a:hlinkClick r:id="rId2"/>
              </a:rPr>
              <a:t>http://</a:t>
            </a:r>
            <a:r>
              <a:rPr lang="nl-NL" sz="1050" dirty="0" smtClean="0">
                <a:hlinkClick r:id="rId2"/>
              </a:rPr>
              <a:t>cs.wikipedia.org/wiki/Soubor:Ear.jpg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PICKARD, Dan. </a:t>
            </a:r>
            <a:r>
              <a:rPr lang="cs-CZ" sz="1050" i="1" dirty="0"/>
              <a:t>W</a:t>
            </a:r>
            <a:r>
              <a:rPr lang="cs-CZ" sz="1050" dirty="0"/>
              <a:t> [online]. [cit. </a:t>
            </a:r>
            <a:r>
              <a:rPr lang="cs-CZ" sz="1050" dirty="0"/>
              <a:t>8.5.2013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cs.wikipedia.org/wiki/Soubor:HumanEar.jpg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8.5.2013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commons.wikimedia.org/wiki/File:Mellomore.svg?uselang=cs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8.5.2013</a:t>
            </a:r>
            <a:r>
              <a:rPr lang="cs-CZ" sz="1050" dirty="0"/>
              <a:t>]. Dostupný na WWW: http://</a:t>
            </a:r>
            <a:r>
              <a:rPr lang="cs-CZ" sz="1050" dirty="0" smtClean="0"/>
              <a:t>cs.wikipedia.org/wiki/Soubor:Anatomy_of_the_Human_Ear_cs.svg</a:t>
            </a:r>
          </a:p>
        </p:txBody>
      </p:sp>
    </p:spTree>
    <p:extLst>
      <p:ext uri="{BB962C8B-B14F-4D97-AF65-F5344CB8AC3E}">
        <p14:creationId xmlns:p14="http://schemas.microsoft.com/office/powerpoint/2010/main" val="376914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8693</TotalTime>
  <Words>227</Words>
  <Application>Microsoft Office PowerPoint</Application>
  <PresentationFormat>Předvádění na obrazovce 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Soustava smyslová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smyslová</dc:title>
  <dc:creator>LukášD</dc:creator>
  <cp:lastModifiedBy>LukášD</cp:lastModifiedBy>
  <cp:revision>9</cp:revision>
  <dcterms:created xsi:type="dcterms:W3CDTF">2013-05-21T18:59:53Z</dcterms:created>
  <dcterms:modified xsi:type="dcterms:W3CDTF">2013-05-08T07:35:03Z</dcterms:modified>
</cp:coreProperties>
</file>