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8" r:id="rId4"/>
    <p:sldId id="257" r:id="rId5"/>
    <p:sldId id="259" r:id="rId6"/>
    <p:sldId id="260" r:id="rId7"/>
    <p:sldId id="261" r:id="rId8"/>
    <p:sldId id="25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60" y="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CB6E5-735D-4F1E-9DED-B24C509B874C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2E3AD-7449-4247-AA64-F8CED4FAC0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2348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CB6E5-735D-4F1E-9DED-B24C509B874C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2E3AD-7449-4247-AA64-F8CED4FAC0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808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CB6E5-735D-4F1E-9DED-B24C509B874C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2E3AD-7449-4247-AA64-F8CED4FAC0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8966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CB6E5-735D-4F1E-9DED-B24C509B874C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2E3AD-7449-4247-AA64-F8CED4FAC0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6634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CB6E5-735D-4F1E-9DED-B24C509B874C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2E3AD-7449-4247-AA64-F8CED4FAC0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0956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CB6E5-735D-4F1E-9DED-B24C509B874C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2E3AD-7449-4247-AA64-F8CED4FAC0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979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CB6E5-735D-4F1E-9DED-B24C509B874C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2E3AD-7449-4247-AA64-F8CED4FAC0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7753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CB6E5-735D-4F1E-9DED-B24C509B874C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2E3AD-7449-4247-AA64-F8CED4FAC0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9171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CB6E5-735D-4F1E-9DED-B24C509B874C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2E3AD-7449-4247-AA64-F8CED4FAC0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518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CB6E5-735D-4F1E-9DED-B24C509B874C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2E3AD-7449-4247-AA64-F8CED4FAC0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105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CB6E5-735D-4F1E-9DED-B24C509B874C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2E3AD-7449-4247-AA64-F8CED4FAC0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3897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CB6E5-735D-4F1E-9DED-B24C509B874C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2E3AD-7449-4247-AA64-F8CED4FAC0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7154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Taste_bud.svg" TargetMode="External"/><Relationship Id="rId2" Type="http://schemas.openxmlformats.org/officeDocument/2006/relationships/hyperlink" Target="http://cs.wikipedia.org/wiki/Soubor:Tongue.agr.jpg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1566090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VY_32_INOVACE_14_16C_Soustava smyslová - chuť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Biologie člověka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49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92696"/>
            <a:ext cx="8685839" cy="369331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</a:t>
            </a:r>
            <a:r>
              <a:rPr lang="cs-CZ" dirty="0" smtClean="0"/>
              <a:t>s funkcí a umístěním chuťových </a:t>
            </a:r>
            <a:r>
              <a:rPr lang="cs-CZ" dirty="0" err="1" smtClean="0"/>
              <a:t>buňek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popsat, jakým způsobem a čím vnímáme chu</a:t>
            </a:r>
            <a:r>
              <a:rPr lang="cs-CZ" dirty="0" smtClean="0"/>
              <a:t>ť. Popíše rozmístěním jednotlivých</a:t>
            </a:r>
          </a:p>
          <a:p>
            <a:r>
              <a:rPr lang="cs-CZ" dirty="0" smtClean="0"/>
              <a:t>druhů chuťových pohárků na jazyku. Bude vědět, jaká je původní funkce chuti.</a:t>
            </a:r>
            <a:endParaRPr lang="cs-CZ" dirty="0"/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/>
              <a:t>8</a:t>
            </a:r>
            <a:r>
              <a:rPr lang="cs-CZ" dirty="0" smtClean="0"/>
              <a:t>. </a:t>
            </a:r>
            <a:r>
              <a:rPr lang="cs-CZ" dirty="0"/>
              <a:t>5</a:t>
            </a:r>
            <a:r>
              <a:rPr lang="cs-CZ" dirty="0" smtClean="0"/>
              <a:t>. </a:t>
            </a:r>
            <a:r>
              <a:rPr lang="cs-CZ" dirty="0" smtClean="0"/>
              <a:t>2013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10. </a:t>
            </a:r>
            <a:r>
              <a:rPr lang="cs-CZ" dirty="0"/>
              <a:t>5</a:t>
            </a:r>
            <a:r>
              <a:rPr lang="cs-CZ" dirty="0" smtClean="0"/>
              <a:t>. </a:t>
            </a:r>
            <a:r>
              <a:rPr lang="cs-CZ" dirty="0" smtClean="0"/>
              <a:t>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525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7200" dirty="0" smtClean="0"/>
              <a:t>Soustava smyslová</a:t>
            </a:r>
            <a:endParaRPr lang="cs-CZ" sz="7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364884" y="4293095"/>
            <a:ext cx="2503260" cy="1200329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dirty="0" smtClean="0"/>
              <a:t>Chuť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38246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7504" y="488280"/>
            <a:ext cx="8952835" cy="430887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 smtClean="0"/>
              <a:t>čidla pro vnímání chuti jsou uložena v </a:t>
            </a:r>
            <a:r>
              <a:rPr lang="cs-CZ" sz="3200" b="1" dirty="0" smtClean="0"/>
              <a:t>chuťových </a:t>
            </a:r>
          </a:p>
          <a:p>
            <a:r>
              <a:rPr lang="cs-CZ" sz="3200" b="1" dirty="0"/>
              <a:t> </a:t>
            </a:r>
            <a:r>
              <a:rPr lang="cs-CZ" sz="3200" b="1" dirty="0" smtClean="0"/>
              <a:t>   pohárcích </a:t>
            </a:r>
            <a:r>
              <a:rPr lang="cs-CZ" sz="3200" dirty="0" smtClean="0"/>
              <a:t>v jazyce</a:t>
            </a:r>
          </a:p>
          <a:p>
            <a:pPr marL="285750" indent="-285750">
              <a:buFontTx/>
              <a:buChar char="-"/>
            </a:pPr>
            <a:endParaRPr lang="cs-CZ" dirty="0" smtClean="0"/>
          </a:p>
          <a:p>
            <a:pPr marL="285750" indent="-285750">
              <a:buFontTx/>
              <a:buChar char="-"/>
            </a:pPr>
            <a:r>
              <a:rPr lang="cs-CZ" sz="3200" dirty="0" smtClean="0"/>
              <a:t>v pohárcích jsou uloženy </a:t>
            </a:r>
            <a:r>
              <a:rPr lang="cs-CZ" sz="3200" b="1" dirty="0" smtClean="0"/>
              <a:t>chuťové buňky</a:t>
            </a:r>
          </a:p>
          <a:p>
            <a:pPr marL="285750" indent="-285750">
              <a:buFontTx/>
              <a:buChar char="-"/>
            </a:pPr>
            <a:endParaRPr lang="cs-CZ" sz="3200" dirty="0"/>
          </a:p>
          <a:p>
            <a:pPr marL="285750" indent="-285750">
              <a:buFontTx/>
              <a:buChar char="-"/>
            </a:pPr>
            <a:r>
              <a:rPr lang="cs-CZ" sz="3200" dirty="0" smtClean="0"/>
              <a:t>podráždění je vedeno chuťovým nervem k 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centrům v mozku</a:t>
            </a:r>
          </a:p>
          <a:p>
            <a:endParaRPr lang="cs-CZ" sz="3200" dirty="0"/>
          </a:p>
          <a:p>
            <a:pPr marL="457200" indent="-457200">
              <a:buFontTx/>
              <a:buChar char="-"/>
            </a:pPr>
            <a:r>
              <a:rPr lang="cs-CZ" sz="3200" u="sng" dirty="0" smtClean="0"/>
              <a:t>základní chutě:</a:t>
            </a:r>
            <a:r>
              <a:rPr lang="cs-CZ" sz="3200" dirty="0" smtClean="0"/>
              <a:t> sladkost, kyselost, slanost, hořkost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043608" y="5229200"/>
            <a:ext cx="7023333" cy="1077218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/>
              <a:t>Původní význam chuti spočívá v kontrole </a:t>
            </a:r>
          </a:p>
          <a:p>
            <a:pPr algn="ctr"/>
            <a:r>
              <a:rPr lang="cs-CZ" sz="3200" dirty="0" smtClean="0"/>
              <a:t>nezávadnosti a poživatelnosti potravy.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375110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Tongue.ag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16632"/>
            <a:ext cx="5760640" cy="658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452320" y="6332460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267744" y="836712"/>
            <a:ext cx="1255024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hořké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76056" y="836538"/>
            <a:ext cx="1255024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hořké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27784" y="2762881"/>
            <a:ext cx="1344151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kyselé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436096" y="2762707"/>
            <a:ext cx="1344151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kyselé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716911" y="3933056"/>
            <a:ext cx="1164101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slané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525223" y="3932882"/>
            <a:ext cx="1164101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slané</a:t>
            </a:r>
            <a:endParaRPr lang="cs-CZ" sz="3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271995" y="5229200"/>
            <a:ext cx="1359218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sladké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33405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ile:Taste bud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68760"/>
            <a:ext cx="6032625" cy="510518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TextovéPole 1"/>
          <p:cNvSpPr txBox="1"/>
          <p:nvPr/>
        </p:nvSpPr>
        <p:spPr>
          <a:xfrm>
            <a:off x="168982" y="198602"/>
            <a:ext cx="3383619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Chuťový pohárek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652297" y="6011996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56287" y="1124744"/>
            <a:ext cx="2177391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dutina ústní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3780329"/>
            <a:ext cx="1009828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jazyk</a:t>
            </a:r>
            <a:endParaRPr lang="cs-CZ" sz="3200" dirty="0"/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1499858" y="4077072"/>
            <a:ext cx="767886" cy="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1151584" y="6011996"/>
            <a:ext cx="2367571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chuťový nerv</a:t>
            </a:r>
            <a:endParaRPr lang="cs-CZ" sz="3200" dirty="0"/>
          </a:p>
        </p:txBody>
      </p:sp>
      <p:cxnSp>
        <p:nvCxnSpPr>
          <p:cNvPr id="10" name="Přímá spojnice se šipkou 9"/>
          <p:cNvCxnSpPr/>
          <p:nvPr/>
        </p:nvCxnSpPr>
        <p:spPr>
          <a:xfrm flipV="1">
            <a:off x="3633678" y="6196662"/>
            <a:ext cx="767886" cy="107721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268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8982" y="198602"/>
            <a:ext cx="2160848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Opakování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8982" y="1196752"/>
            <a:ext cx="8312276" cy="430887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3200" dirty="0" smtClean="0"/>
              <a:t>Kde v jazyce jsou uložena čidla chuti?</a:t>
            </a:r>
          </a:p>
          <a:p>
            <a:pPr marL="342900" indent="-342900">
              <a:buAutoNum type="arabicPeriod"/>
            </a:pPr>
            <a:endParaRPr lang="cs-CZ" sz="3200" dirty="0" smtClean="0"/>
          </a:p>
          <a:p>
            <a:pPr marL="342900" indent="-342900">
              <a:buAutoNum type="arabicPeriod"/>
            </a:pPr>
            <a:r>
              <a:rPr lang="cs-CZ" sz="3200" dirty="0" smtClean="0"/>
              <a:t>Jaké základní chutě rozlišujeme?</a:t>
            </a:r>
          </a:p>
          <a:p>
            <a:pPr marL="342900" indent="-342900">
              <a:buAutoNum type="arabicPeriod"/>
            </a:pPr>
            <a:endParaRPr lang="cs-CZ" sz="3200" dirty="0"/>
          </a:p>
          <a:p>
            <a:pPr marL="342900" indent="-342900">
              <a:buAutoNum type="arabicPeriod"/>
            </a:pPr>
            <a:r>
              <a:rPr lang="cs-CZ" sz="3200" dirty="0" smtClean="0"/>
              <a:t>Na jakých místech jazyka jsou jednotlivé chutě 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 uloženy?</a:t>
            </a:r>
          </a:p>
          <a:p>
            <a:pPr marL="342900" indent="-342900">
              <a:buAutoNum type="arabicPeriod"/>
            </a:pPr>
            <a:endParaRPr lang="cs-CZ" sz="3200" dirty="0"/>
          </a:p>
          <a:p>
            <a:r>
              <a:rPr lang="cs-CZ" sz="3200" dirty="0" smtClean="0"/>
              <a:t>4. Jaký je původní význam chuti?</a:t>
            </a:r>
            <a:endParaRPr lang="cs-CZ" sz="3200" dirty="0"/>
          </a:p>
          <a:p>
            <a:pPr marL="342900" indent="-342900"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6311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0056" y="188640"/>
            <a:ext cx="2775760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Zdroje obrázků: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056" y="908720"/>
            <a:ext cx="7829387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Obr. 1: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8.</a:t>
            </a:r>
            <a:r>
              <a:rPr lang="cs-CZ" sz="1050" dirty="0" smtClean="0"/>
              <a:t>5.2013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2"/>
              </a:rPr>
              <a:t>http://</a:t>
            </a:r>
            <a:r>
              <a:rPr lang="cs-CZ" sz="1050" dirty="0" smtClean="0">
                <a:hlinkClick r:id="rId2"/>
              </a:rPr>
              <a:t>cs.wikipedia.org/wiki/Soubor:Tongue.agr.jpg</a:t>
            </a:r>
            <a:endParaRPr lang="cs-CZ" sz="1050" dirty="0" smtClean="0"/>
          </a:p>
          <a:p>
            <a:r>
              <a:rPr lang="cs-CZ" sz="1050" dirty="0" smtClean="0"/>
              <a:t>Obr. 2: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8.5.2013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3"/>
              </a:rPr>
              <a:t>http://</a:t>
            </a:r>
            <a:r>
              <a:rPr lang="cs-CZ" sz="1050" dirty="0" smtClean="0">
                <a:hlinkClick r:id="rId3"/>
              </a:rPr>
              <a:t>en.wikipedia.org/wiki/File:Taste_bud.svg</a:t>
            </a:r>
            <a:endParaRPr lang="cs-CZ" sz="1050" dirty="0" smtClean="0"/>
          </a:p>
          <a:p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2408516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216</Words>
  <Application>Microsoft Office PowerPoint</Application>
  <PresentationFormat>Předvádění na obrazovce (4:3)</PresentationFormat>
  <Paragraphs>62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Soustava smyslová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Soustava smyslová</dc:title>
  <dc:creator>LukášD</dc:creator>
  <cp:lastModifiedBy>LukášD</cp:lastModifiedBy>
  <cp:revision>7</cp:revision>
  <dcterms:created xsi:type="dcterms:W3CDTF">2013-05-22T17:43:10Z</dcterms:created>
  <dcterms:modified xsi:type="dcterms:W3CDTF">2013-05-08T07:38:22Z</dcterms:modified>
</cp:coreProperties>
</file>