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2" r:id="rId8"/>
    <p:sldId id="261" r:id="rId9"/>
    <p:sldId id="260" r:id="rId10"/>
    <p:sldId id="263" r:id="rId11"/>
    <p:sldId id="267" r:id="rId12"/>
    <p:sldId id="265" r:id="rId13"/>
    <p:sldId id="266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14C90-310D-4482-BE1E-91D49A45E5C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D20B3-197C-4EEE-B747-7474B4EE9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154DE-CAE0-474B-AFB9-080CB97D575E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0E07F-23D0-4CEC-B18B-3F8F7CA1C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AE750-5CD1-497F-90E6-9726A7A59BEC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1795A-B91A-47FF-88BF-14CCCF91D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4CAC6-F4FA-436C-8486-3B67F75E314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6F46B-9DA3-40A4-8526-C24D9FD12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40D15-B774-4FEE-B2CC-98EB2C50EDE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7D1BE-4E35-41B3-B845-B274138B6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D141B-B1E2-4702-8935-5240BD632D4E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78EE85-30CC-4798-ABC7-4EBDB8ED6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D4234-61C0-420E-B4EB-2FF03DA4D96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2C1F0-E9F2-440F-9674-F641289D2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814B5-EBBD-48A2-9767-38091124F85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74A05-E171-4879-A54A-19D82E0F63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12DF6-C042-43C8-AC3F-5117833CFE2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30DB3-13A8-42C4-97BA-6B5E679829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DBC57-320A-4D55-AAB1-84C288AE794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7EEE2-5EA4-4578-8735-67CF6FBFD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12AA8-3C80-4E2B-906C-CD8B7B06DF86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525D4-50B5-40D0-AA39-1618EC9CBD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C33F6D-CA05-4940-A3AF-ACDD14AACB31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A4E28B-DF34-4BF6-87A0-B50B7BE04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d/dd/Hrani%C4%8Dn%C3%AD_meandry_Odry_(1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9/95/Pet%C5%99kovick%C3%A1_venu%C5%A1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okolska33.cz/novinky/ekonomicky-a-socialni-prinos-prumyslu-pro-moravskoslezsky-kraj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88913"/>
            <a:ext cx="8280400" cy="1368425"/>
          </a:xfrm>
        </p:spPr>
        <p:txBody>
          <a:bodyPr/>
          <a:lstStyle/>
          <a:p>
            <a:r>
              <a:rPr lang="cs-CZ" smtClean="0"/>
              <a:t>Kraj Moravskoslezský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196975"/>
            <a:ext cx="8497888" cy="3744913"/>
          </a:xfrm>
        </p:spPr>
        <p:txBody>
          <a:bodyPr rtlCol="0">
            <a:normAutofit fontScale="9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ZŠ Salvátor 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CZ.1.07/1.4.00/21.1158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Název výstupu: VY_32_INOVACE_CS13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oblast: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Vzdělávací obor: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Téma: Moravskoslezský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Předmět dle ŠVP: Člověk a jeho svět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Autor: Lenka Adámková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3315" name="Picture 2" descr="C:\Users\Radek\Desktop\Bez názv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941888"/>
            <a:ext cx="8118475" cy="1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Tato prezentace je určena k seznámení žáků s Moravskoslezským krajem ČR, jeho polohou, vodstvem, povrchem, zemědělstvím a průmyslem této oblasti.</a:t>
            </a:r>
            <a:br>
              <a:rPr lang="cs-CZ" smtClean="0"/>
            </a:br>
            <a:r>
              <a:rPr lang="cs-CZ" smtClean="0"/>
              <a:t>Žáci budou také seznámeni s CHKO Beskydy, jejich nejvyšším vrcholem – Lysou horou a archeologickým nálezem - Landeckou venuší.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Moravskoslezský kraj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pSp>
        <p:nvGrpSpPr>
          <p:cNvPr id="15363" name="Skupina 5"/>
          <p:cNvGrpSpPr>
            <a:grpSpLocks/>
          </p:cNvGrpSpPr>
          <p:nvPr/>
        </p:nvGrpSpPr>
        <p:grpSpPr bwMode="auto">
          <a:xfrm>
            <a:off x="468313" y="404813"/>
            <a:ext cx="8424862" cy="6453187"/>
            <a:chOff x="539551" y="278650"/>
            <a:chExt cx="8280921" cy="6544018"/>
          </a:xfrm>
        </p:grpSpPr>
        <p:pic>
          <p:nvPicPr>
            <p:cNvPr id="15364" name="Picture 2" descr="http://www.infoportaly.cz/public/images/foto_clanku/10133/stredni-289-moravskoslezsky-kraj-podpori-talentovane-studenty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1" y="278650"/>
              <a:ext cx="8232915" cy="61746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5" name="TextovéPole 4"/>
            <p:cNvSpPr txBox="1">
              <a:spLocks noChangeArrowheads="1"/>
            </p:cNvSpPr>
            <p:nvPr/>
          </p:nvSpPr>
          <p:spPr bwMode="auto">
            <a:xfrm>
              <a:off x="7884368" y="645333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</a:t>
              </a:r>
            </a:p>
          </p:txBody>
        </p:sp>
      </p:grpSp>
    </p:spTree>
  </p:cSld>
  <p:clrMapOvr>
    <a:masterClrMapping/>
  </p:clrMapOvr>
  <p:transition>
    <p:comb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Skupina 8"/>
          <p:cNvGrpSpPr>
            <a:grpSpLocks/>
          </p:cNvGrpSpPr>
          <p:nvPr/>
        </p:nvGrpSpPr>
        <p:grpSpPr bwMode="auto">
          <a:xfrm>
            <a:off x="250825" y="3695700"/>
            <a:ext cx="2305050" cy="3127375"/>
            <a:chOff x="251520" y="3694916"/>
            <a:chExt cx="2304256" cy="3127752"/>
          </a:xfrm>
        </p:grpSpPr>
        <p:pic>
          <p:nvPicPr>
            <p:cNvPr id="16391" name="Picture 4" descr="http://verejna-sprava.kr-moravskoslezsky.cz/assets/samosprava/sym_znak.gi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3694916"/>
              <a:ext cx="2304256" cy="28091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2" name="TextovéPole 7"/>
            <p:cNvSpPr txBox="1">
              <a:spLocks noChangeArrowheads="1"/>
            </p:cNvSpPr>
            <p:nvPr/>
          </p:nvSpPr>
          <p:spPr bwMode="auto">
            <a:xfrm>
              <a:off x="1475656" y="645333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7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2260848"/>
          </a:xfrm>
        </p:spPr>
        <p:txBody>
          <a:bodyPr rtlCol="0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Krajské město: Ostrava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Rozloha: 5 427 km²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 obyvatel: 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1 228 403 </a:t>
            </a: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Nejvyšší bod: Praděd (1491 m n. m.) -dělí se o něj se sousedním Olomouckým krajem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6388" name="Skupina 5"/>
          <p:cNvGrpSpPr>
            <a:grpSpLocks/>
          </p:cNvGrpSpPr>
          <p:nvPr/>
        </p:nvGrpSpPr>
        <p:grpSpPr bwMode="auto">
          <a:xfrm>
            <a:off x="4643438" y="3789363"/>
            <a:ext cx="4249737" cy="3105150"/>
            <a:chOff x="4644008" y="3789040"/>
            <a:chExt cx="4248472" cy="3105636"/>
          </a:xfrm>
        </p:grpSpPr>
        <p:pic>
          <p:nvPicPr>
            <p:cNvPr id="16389" name="Picture 2" descr="http://verejna-sprava.kr-moravskoslezsky.cz/assets/samosprava/sym_prapor.gi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44008" y="3789040"/>
              <a:ext cx="4057650" cy="27146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390" name="TextovéPole 4"/>
            <p:cNvSpPr txBox="1">
              <a:spLocks noChangeArrowheads="1"/>
            </p:cNvSpPr>
            <p:nvPr/>
          </p:nvSpPr>
          <p:spPr bwMode="auto">
            <a:xfrm>
              <a:off x="7956376" y="652534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6</a:t>
              </a:r>
            </a:p>
          </p:txBody>
        </p:sp>
      </p:grpSp>
    </p:spTree>
  </p:cSld>
  <p:clrMapOvr>
    <a:masterClrMapping/>
  </p:clrMapOvr>
  <p:transition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09" name="Skupina 11"/>
          <p:cNvGrpSpPr>
            <a:grpSpLocks/>
          </p:cNvGrpSpPr>
          <p:nvPr/>
        </p:nvGrpSpPr>
        <p:grpSpPr bwMode="auto">
          <a:xfrm>
            <a:off x="5292725" y="476250"/>
            <a:ext cx="3635375" cy="2981325"/>
            <a:chOff x="155575" y="-1271588"/>
            <a:chExt cx="3332904" cy="2835564"/>
          </a:xfrm>
        </p:grpSpPr>
        <p:pic>
          <p:nvPicPr>
            <p:cNvPr id="17418" name="Picture 6" descr="http://www.svkos.cz/data/knihovny/mapka-kraje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55575" y="-1271588"/>
              <a:ext cx="3095625" cy="26574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9" name="TextovéPole 10"/>
            <p:cNvSpPr txBox="1">
              <a:spLocks noChangeArrowheads="1"/>
            </p:cNvSpPr>
            <p:nvPr/>
          </p:nvSpPr>
          <p:spPr bwMode="auto">
            <a:xfrm>
              <a:off x="2480367" y="1194644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5</a:t>
              </a:r>
            </a:p>
          </p:txBody>
        </p:sp>
      </p:grpSp>
      <p:grpSp>
        <p:nvGrpSpPr>
          <p:cNvPr id="17410" name="Skupina 8"/>
          <p:cNvGrpSpPr>
            <a:grpSpLocks/>
          </p:cNvGrpSpPr>
          <p:nvPr/>
        </p:nvGrpSpPr>
        <p:grpSpPr bwMode="auto">
          <a:xfrm>
            <a:off x="0" y="3402013"/>
            <a:ext cx="4141788" cy="3455987"/>
            <a:chOff x="0" y="3401616"/>
            <a:chExt cx="4142234" cy="3456384"/>
          </a:xfrm>
        </p:grpSpPr>
        <p:pic>
          <p:nvPicPr>
            <p:cNvPr id="17416" name="Picture 4" descr="http://www.ekolikvidacevozidel.cz/image/country/moravskoslezsky31.png"/>
            <p:cNvPicPr>
              <a:picLocks noChangeAspect="1" noChangeArrowheads="1"/>
            </p:cNvPicPr>
            <p:nvPr/>
          </p:nvPicPr>
          <p:blipFill>
            <a:blip r:embed="rId3" cstate="print"/>
            <a:srcRect l="3360" b="3233"/>
            <a:stretch>
              <a:fillRect/>
            </a:stretch>
          </p:blipFill>
          <p:spPr bwMode="auto">
            <a:xfrm>
              <a:off x="0" y="3401616"/>
              <a:ext cx="4142234" cy="3456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7" name="TextovéPole 7"/>
            <p:cNvSpPr txBox="1">
              <a:spLocks noChangeArrowheads="1"/>
            </p:cNvSpPr>
            <p:nvPr/>
          </p:nvSpPr>
          <p:spPr bwMode="auto">
            <a:xfrm>
              <a:off x="3203848" y="645333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4</a:t>
              </a:r>
            </a:p>
          </p:txBody>
        </p:sp>
      </p:grpSp>
      <p:grpSp>
        <p:nvGrpSpPr>
          <p:cNvPr id="17411" name="Skupina 5"/>
          <p:cNvGrpSpPr>
            <a:grpSpLocks/>
          </p:cNvGrpSpPr>
          <p:nvPr/>
        </p:nvGrpSpPr>
        <p:grpSpPr bwMode="auto">
          <a:xfrm>
            <a:off x="3492500" y="3284538"/>
            <a:ext cx="5651500" cy="3573462"/>
            <a:chOff x="1763688" y="2564904"/>
            <a:chExt cx="6972300" cy="4113748"/>
          </a:xfrm>
        </p:grpSpPr>
        <p:pic>
          <p:nvPicPr>
            <p:cNvPr id="17414" name="Picture 2" descr="http://gymtri.trinec.org/soubory/Zemepis/3-rocnik/regionalni-geografie/jadrove-a-periferni-oblasti-evropy/moravskoslezsky-kraj/2_map_Moravskoslezsky_kraj_jpeg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763688" y="2564904"/>
              <a:ext cx="6972300" cy="3990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5" name="TextovéPole 4"/>
            <p:cNvSpPr txBox="1">
              <a:spLocks noChangeArrowheads="1"/>
            </p:cNvSpPr>
            <p:nvPr/>
          </p:nvSpPr>
          <p:spPr bwMode="auto">
            <a:xfrm>
              <a:off x="7524328" y="6309320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3</a:t>
              </a:r>
            </a:p>
          </p:txBody>
        </p:sp>
      </p:grpSp>
      <p:sp>
        <p:nvSpPr>
          <p:cNvPr id="1741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r>
              <a:rPr lang="cs-CZ" smtClean="0">
                <a:solidFill>
                  <a:srgbClr val="002060"/>
                </a:solidFill>
              </a:rPr>
              <a:t>Poloha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1075"/>
            <a:ext cx="5219700" cy="29527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achází na severovýchodě České republiky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Větší část se rozkládá v Českém Slezsku, zbývající část zabírá sever Moravy</a:t>
            </a:r>
          </a:p>
        </p:txBody>
      </p:sp>
    </p:spTree>
  </p:cSld>
  <p:clrMapOvr>
    <a:masterClrMapping/>
  </p:clrMapOvr>
  <p:transition>
    <p:checke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Skupina 6"/>
          <p:cNvGrpSpPr>
            <a:grpSpLocks/>
          </p:cNvGrpSpPr>
          <p:nvPr/>
        </p:nvGrpSpPr>
        <p:grpSpPr bwMode="auto">
          <a:xfrm>
            <a:off x="971550" y="387350"/>
            <a:ext cx="7345363" cy="6492875"/>
            <a:chOff x="971600" y="387382"/>
            <a:chExt cx="7344816" cy="6492242"/>
          </a:xfrm>
        </p:grpSpPr>
        <p:pic>
          <p:nvPicPr>
            <p:cNvPr id="18437" name="Picture 2" descr="http://www.risy.cz/Files/Images/moravskoslezsky/reginfo/Tur_MORSLEZ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71600" y="387382"/>
              <a:ext cx="7056784" cy="6492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38" name="TextovéPole 5"/>
            <p:cNvSpPr txBox="1">
              <a:spLocks noChangeArrowheads="1"/>
            </p:cNvSpPr>
            <p:nvPr/>
          </p:nvSpPr>
          <p:spPr bwMode="auto">
            <a:xfrm>
              <a:off x="7164288" y="6381328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</a:t>
              </a:r>
            </a:p>
          </p:txBody>
        </p:sp>
      </p:grpSp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916238" y="0"/>
            <a:ext cx="2457450" cy="849313"/>
          </a:xfrm>
        </p:spPr>
        <p:txBody>
          <a:bodyPr/>
          <a:lstStyle/>
          <a:p>
            <a:r>
              <a:rPr lang="cs-CZ" b="1" smtClean="0"/>
              <a:t>Povrch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3429000"/>
            <a:ext cx="3995738" cy="342900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severu: </a:t>
            </a:r>
            <a:r>
              <a:rPr lang="cs-CZ" b="1" dirty="0" smtClean="0"/>
              <a:t>Slezská nížina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západě: </a:t>
            </a:r>
            <a:r>
              <a:rPr lang="cs-CZ" b="1" dirty="0" err="1" smtClean="0"/>
              <a:t>Rychlebské</a:t>
            </a:r>
            <a:r>
              <a:rPr lang="cs-CZ" b="1" dirty="0" smtClean="0"/>
              <a:t> hory a Hrubý a Nízký Jeseník. 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263" y="0"/>
            <a:ext cx="3995737" cy="3573463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 jihu se táhne </a:t>
            </a:r>
            <a:r>
              <a:rPr lang="cs-CZ" b="1" dirty="0" smtClean="0"/>
              <a:t>Moravská brána</a:t>
            </a:r>
            <a:r>
              <a:rPr lang="cs-CZ" dirty="0" smtClean="0"/>
              <a:t>, která navazuje na </a:t>
            </a:r>
            <a:r>
              <a:rPr lang="cs-CZ" b="1" dirty="0" smtClean="0"/>
              <a:t>Ostravskou pánev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jihovýchodě se zvedají </a:t>
            </a:r>
            <a:r>
              <a:rPr lang="cs-CZ" b="1" dirty="0" smtClean="0"/>
              <a:t>Moravskoslezské Beskydy </a:t>
            </a:r>
            <a:r>
              <a:rPr lang="cs-CZ" dirty="0" smtClean="0"/>
              <a:t>(Lysá hora, 1323 m. n. m.)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>
    <p:blinds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Skupina 12"/>
          <p:cNvGrpSpPr>
            <a:grpSpLocks/>
          </p:cNvGrpSpPr>
          <p:nvPr/>
        </p:nvGrpSpPr>
        <p:grpSpPr bwMode="auto">
          <a:xfrm>
            <a:off x="0" y="0"/>
            <a:ext cx="9144000" cy="6894513"/>
            <a:chOff x="0" y="0"/>
            <a:chExt cx="9144000" cy="6894676"/>
          </a:xfrm>
        </p:grpSpPr>
        <p:pic>
          <p:nvPicPr>
            <p:cNvPr id="19466" name="Picture 6" descr="Soubor:Hraniční meandry Odry (1)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lum bright="20000"/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7" name="TextovéPole 11"/>
            <p:cNvSpPr txBox="1">
              <a:spLocks noChangeArrowheads="1"/>
            </p:cNvSpPr>
            <p:nvPr/>
          </p:nvSpPr>
          <p:spPr bwMode="auto">
            <a:xfrm>
              <a:off x="0" y="6525344"/>
              <a:ext cx="104360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18</a:t>
              </a:r>
            </a:p>
          </p:txBody>
        </p:sp>
      </p:grpSp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635375" cy="1143000"/>
          </a:xfrm>
        </p:spPr>
        <p:txBody>
          <a:bodyPr/>
          <a:lstStyle/>
          <a:p>
            <a:r>
              <a:rPr lang="cs-CZ" smtClean="0"/>
              <a:t>Vodstvo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3313112" cy="485775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mtClean="0"/>
              <a:t>Celé území odvodňuje řeka Odra</a:t>
            </a:r>
          </a:p>
          <a:p>
            <a:pPr>
              <a:buFont typeface="Wingdings" pitchFamily="2" charset="2"/>
              <a:buChar char="v"/>
            </a:pPr>
            <a:r>
              <a:rPr lang="cs-CZ" smtClean="0"/>
              <a:t> Přítoky Odry: Opava, Ostravice, Olše... </a:t>
            </a:r>
            <a:br>
              <a:rPr lang="cs-CZ" smtClean="0"/>
            </a:br>
            <a:r>
              <a:rPr lang="cs-CZ" smtClean="0"/>
              <a:t>(Odra se pak vlévá do Baltského moře)</a:t>
            </a:r>
          </a:p>
        </p:txBody>
      </p:sp>
      <p:grpSp>
        <p:nvGrpSpPr>
          <p:cNvPr id="19460" name="Skupina 5"/>
          <p:cNvGrpSpPr>
            <a:grpSpLocks/>
          </p:cNvGrpSpPr>
          <p:nvPr/>
        </p:nvGrpSpPr>
        <p:grpSpPr bwMode="auto">
          <a:xfrm>
            <a:off x="3800475" y="3213100"/>
            <a:ext cx="5092700" cy="3681413"/>
            <a:chOff x="3801248" y="3212976"/>
            <a:chExt cx="5091232" cy="3681700"/>
          </a:xfrm>
        </p:grpSpPr>
        <p:pic>
          <p:nvPicPr>
            <p:cNvPr id="19464" name="Picture 2" descr="http://www.tesinskeslezsko.cz/UserFiles/images/foto/Voda/resized_liska%20obecna%20DB.jpg"/>
            <p:cNvPicPr>
              <a:picLocks noChangeAspect="1" noChangeArrowheads="1"/>
            </p:cNvPicPr>
            <p:nvPr/>
          </p:nvPicPr>
          <p:blipFill>
            <a:blip r:embed="rId4" cstate="print"/>
            <a:srcRect l="3384" t="4964" r="2963" b="5708"/>
            <a:stretch>
              <a:fillRect/>
            </a:stretch>
          </p:blipFill>
          <p:spPr bwMode="auto">
            <a:xfrm>
              <a:off x="3801248" y="3212976"/>
              <a:ext cx="5091232" cy="3312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5" name="TextovéPole 4"/>
            <p:cNvSpPr txBox="1">
              <a:spLocks noChangeArrowheads="1"/>
            </p:cNvSpPr>
            <p:nvPr/>
          </p:nvSpPr>
          <p:spPr bwMode="auto">
            <a:xfrm>
              <a:off x="7740352" y="6525344"/>
              <a:ext cx="108012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16</a:t>
              </a:r>
            </a:p>
          </p:txBody>
        </p:sp>
      </p:grpSp>
      <p:grpSp>
        <p:nvGrpSpPr>
          <p:cNvPr id="19461" name="Skupina 8"/>
          <p:cNvGrpSpPr>
            <a:grpSpLocks/>
          </p:cNvGrpSpPr>
          <p:nvPr/>
        </p:nvGrpSpPr>
        <p:grpSpPr bwMode="auto">
          <a:xfrm>
            <a:off x="4859338" y="188913"/>
            <a:ext cx="4105275" cy="3033712"/>
            <a:chOff x="4860032" y="188640"/>
            <a:chExt cx="4104456" cy="3033628"/>
          </a:xfrm>
        </p:grpSpPr>
        <p:pic>
          <p:nvPicPr>
            <p:cNvPr id="19462" name="Picture 4" descr="http://www.tesinskeslezsko.cz/UserFiles/images/foto/Voda/resized_soutok_Odra_Olse_01_JS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860032" y="188640"/>
              <a:ext cx="4104456" cy="27363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3" name="TextovéPole 7"/>
            <p:cNvSpPr txBox="1">
              <a:spLocks noChangeArrowheads="1"/>
            </p:cNvSpPr>
            <p:nvPr/>
          </p:nvSpPr>
          <p:spPr bwMode="auto">
            <a:xfrm>
              <a:off x="7668344" y="2852936"/>
              <a:ext cx="12961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17</a:t>
              </a:r>
            </a:p>
          </p:txBody>
        </p:sp>
      </p:grpSp>
    </p:spTree>
  </p:cSld>
  <p:clrMapOvr>
    <a:masterClrMapping/>
  </p:clrMapOvr>
  <p:transition>
    <p:cover dir="r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1" name="Skupina 5"/>
          <p:cNvGrpSpPr>
            <a:grpSpLocks/>
          </p:cNvGrpSpPr>
          <p:nvPr/>
        </p:nvGrpSpPr>
        <p:grpSpPr bwMode="auto">
          <a:xfrm>
            <a:off x="4643438" y="3573463"/>
            <a:ext cx="4198937" cy="3249612"/>
            <a:chOff x="5508104" y="3933056"/>
            <a:chExt cx="3333750" cy="2889612"/>
          </a:xfrm>
        </p:grpSpPr>
        <p:pic>
          <p:nvPicPr>
            <p:cNvPr id="16386" name="Picture 2" descr="http://www.agroseznam.cz/images_clanky/571_1_small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508104" y="3933056"/>
              <a:ext cx="3333750" cy="2505648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20494" name="TextovéPole 4"/>
            <p:cNvSpPr txBox="1">
              <a:spLocks noChangeArrowheads="1"/>
            </p:cNvSpPr>
            <p:nvPr/>
          </p:nvSpPr>
          <p:spPr bwMode="auto">
            <a:xfrm>
              <a:off x="7884368" y="645333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12</a:t>
              </a:r>
            </a:p>
          </p:txBody>
        </p:sp>
      </p:grpSp>
      <p:grpSp>
        <p:nvGrpSpPr>
          <p:cNvPr id="20482" name="Skupina 8"/>
          <p:cNvGrpSpPr>
            <a:grpSpLocks/>
          </p:cNvGrpSpPr>
          <p:nvPr/>
        </p:nvGrpSpPr>
        <p:grpSpPr bwMode="auto">
          <a:xfrm>
            <a:off x="250825" y="3176588"/>
            <a:ext cx="4392613" cy="3681412"/>
            <a:chOff x="323528" y="3068960"/>
            <a:chExt cx="4572000" cy="3753708"/>
          </a:xfrm>
        </p:grpSpPr>
        <p:pic>
          <p:nvPicPr>
            <p:cNvPr id="16388" name="Picture 4" descr="http://www.agroseznam.cz/images_clanky/742_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3528" y="3068960"/>
              <a:ext cx="4572000" cy="3429001"/>
            </a:xfrm>
            <a:prstGeom prst="rect">
              <a:avLst/>
            </a:prstGeom>
            <a:ln>
              <a:noFill/>
            </a:ln>
            <a:effectLst>
              <a:reflection blurRad="12700" stA="30000" endPos="30000" dist="5000" dir="5400000" sy="-100000" algn="bl" rotWithShape="0"/>
            </a:effectLst>
            <a:scene3d>
              <a:camera prst="perspectiveContrastingLeftFacing">
                <a:rot lat="300000" lon="19800000" rev="0"/>
              </a:camera>
              <a:lightRig rig="threePt" dir="t">
                <a:rot lat="0" lon="0" rev="2700000"/>
              </a:lightRig>
            </a:scene3d>
            <a:sp3d>
              <a:bevelT w="63500" h="50800"/>
            </a:sp3d>
          </p:spPr>
        </p:pic>
        <p:sp>
          <p:nvSpPr>
            <p:cNvPr id="20492" name="TextovéPole 7"/>
            <p:cNvSpPr txBox="1">
              <a:spLocks noChangeArrowheads="1"/>
            </p:cNvSpPr>
            <p:nvPr/>
          </p:nvSpPr>
          <p:spPr bwMode="auto">
            <a:xfrm>
              <a:off x="611560" y="6453336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13</a:t>
              </a:r>
            </a:p>
          </p:txBody>
        </p:sp>
      </p:grpSp>
      <p:grpSp>
        <p:nvGrpSpPr>
          <p:cNvPr id="20483" name="Skupina 14"/>
          <p:cNvGrpSpPr>
            <a:grpSpLocks/>
          </p:cNvGrpSpPr>
          <p:nvPr/>
        </p:nvGrpSpPr>
        <p:grpSpPr bwMode="auto">
          <a:xfrm>
            <a:off x="250825" y="0"/>
            <a:ext cx="3779838" cy="3100388"/>
            <a:chOff x="251520" y="0"/>
            <a:chExt cx="3778968" cy="3100274"/>
          </a:xfrm>
        </p:grpSpPr>
        <p:pic>
          <p:nvPicPr>
            <p:cNvPr id="16392" name="Picture 8" descr="http://www.pestovani-kukurice-melnik.cz/var/ag/13481/14811-kukurice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51520" y="260648"/>
              <a:ext cx="3778968" cy="2839626"/>
            </a:xfrm>
            <a:prstGeom prst="rect">
              <a:avLst/>
            </a:prstGeom>
            <a:ln w="127000" cap="rnd">
              <a:solidFill>
                <a:srgbClr val="FFFFFF"/>
              </a:solidFill>
            </a:ln>
            <a:effectLst>
              <a:outerShdw blurRad="76200" dist="95250" dir="10500000" sx="97000" sy="23000" kx="900000" algn="br" rotWithShape="0">
                <a:srgbClr val="000000">
                  <a:alpha val="20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</p:spPr>
        </p:pic>
        <p:sp>
          <p:nvSpPr>
            <p:cNvPr id="20490" name="TextovéPole 13"/>
            <p:cNvSpPr txBox="1">
              <a:spLocks noChangeArrowheads="1"/>
            </p:cNvSpPr>
            <p:nvPr/>
          </p:nvSpPr>
          <p:spPr bwMode="auto">
            <a:xfrm>
              <a:off x="395536" y="0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15</a:t>
              </a:r>
            </a:p>
          </p:txBody>
        </p:sp>
      </p:grpSp>
      <p:grpSp>
        <p:nvGrpSpPr>
          <p:cNvPr id="20484" name="Skupina 11"/>
          <p:cNvGrpSpPr>
            <a:grpSpLocks/>
          </p:cNvGrpSpPr>
          <p:nvPr/>
        </p:nvGrpSpPr>
        <p:grpSpPr bwMode="auto">
          <a:xfrm>
            <a:off x="4643438" y="549275"/>
            <a:ext cx="4121150" cy="3105150"/>
            <a:chOff x="4788024" y="836712"/>
            <a:chExt cx="4120743" cy="3105636"/>
          </a:xfrm>
        </p:grpSpPr>
        <p:pic>
          <p:nvPicPr>
            <p:cNvPr id="16390" name="Picture 6" descr="http://www.zemedelske-sluzby.cz/img/uvod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788024" y="836712"/>
              <a:ext cx="4120743" cy="2750815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152400" dist="12000" dir="900000" sy="98000" kx="110000" ky="200000" algn="tl" rotWithShape="0">
                <a:srgbClr val="000000">
                  <a:alpha val="30000"/>
                </a:srgbClr>
              </a:outerShdw>
            </a:effectLst>
            <a:scene3d>
              <a:camera prst="perspectiveRelaxed">
                <a:rot lat="19800000" lon="1200000" rev="20820000"/>
              </a:camera>
              <a:lightRig rig="threePt" dir="t"/>
            </a:scene3d>
            <a:sp3d contourW="6350" prstMaterial="matte">
              <a:bevelT w="101600" h="101600"/>
              <a:contourClr>
                <a:srgbClr val="969696"/>
              </a:contourClr>
            </a:sp3d>
          </p:spPr>
        </p:pic>
        <p:sp>
          <p:nvSpPr>
            <p:cNvPr id="20488" name="TextovéPole 10"/>
            <p:cNvSpPr txBox="1">
              <a:spLocks noChangeArrowheads="1"/>
            </p:cNvSpPr>
            <p:nvPr/>
          </p:nvSpPr>
          <p:spPr bwMode="auto">
            <a:xfrm>
              <a:off x="7956376" y="3573016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14</a:t>
              </a:r>
            </a:p>
          </p:txBody>
        </p:sp>
      </p:grpSp>
      <p:sp>
        <p:nvSpPr>
          <p:cNvPr id="20485" name="Nadpis 1"/>
          <p:cNvSpPr>
            <a:spLocks noGrp="1"/>
          </p:cNvSpPr>
          <p:nvPr>
            <p:ph type="title"/>
          </p:nvPr>
        </p:nvSpPr>
        <p:spPr>
          <a:xfrm>
            <a:off x="4787900" y="0"/>
            <a:ext cx="3538538" cy="908050"/>
          </a:xfrm>
        </p:spPr>
        <p:txBody>
          <a:bodyPr/>
          <a:lstStyle/>
          <a:p>
            <a:r>
              <a:rPr lang="cs-CZ" smtClean="0"/>
              <a:t>Zemědělství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1075"/>
            <a:ext cx="4067175" cy="2087563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Chov skotu, ovcí, prasat.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Pěstování kukuřice, pšenice a řepky </a:t>
            </a:r>
            <a:br>
              <a:rPr lang="cs-CZ" dirty="0" smtClean="0"/>
            </a:br>
            <a:r>
              <a:rPr lang="cs-CZ" dirty="0" smtClean="0"/>
              <a:t>(převaha nivních půd a hnědozemí). </a:t>
            </a:r>
            <a:endParaRPr lang="cs-CZ" dirty="0"/>
          </a:p>
        </p:txBody>
      </p:sp>
    </p:spTree>
  </p:cSld>
  <p:clrMapOvr>
    <a:masterClrMapping/>
  </p:clrMapOvr>
  <p:transition>
    <p:cover dir="r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7" name="Skupina 9"/>
          <p:cNvGrpSpPr>
            <a:grpSpLocks/>
          </p:cNvGrpSpPr>
          <p:nvPr/>
        </p:nvGrpSpPr>
        <p:grpSpPr bwMode="auto">
          <a:xfrm>
            <a:off x="179388" y="3716338"/>
            <a:ext cx="4286250" cy="3178175"/>
            <a:chOff x="179512" y="3717032"/>
            <a:chExt cx="4286250" cy="3177644"/>
          </a:xfrm>
        </p:grpSpPr>
        <p:pic>
          <p:nvPicPr>
            <p:cNvPr id="21513" name="Picture 4" descr="http://www.sokolska33.cz/wp-content/uploads/2012/09/pr%C5%AFmysl-zdroj-SOLOKAPR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79512" y="3717032"/>
              <a:ext cx="4286250" cy="28479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4" name="TextovéPole 8"/>
            <p:cNvSpPr txBox="1">
              <a:spLocks noChangeArrowheads="1"/>
            </p:cNvSpPr>
            <p:nvPr/>
          </p:nvSpPr>
          <p:spPr bwMode="auto">
            <a:xfrm>
              <a:off x="539552" y="6525344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9</a:t>
              </a:r>
            </a:p>
          </p:txBody>
        </p:sp>
      </p:grpSp>
      <p:grpSp>
        <p:nvGrpSpPr>
          <p:cNvPr id="21508" name="Skupina 6"/>
          <p:cNvGrpSpPr>
            <a:grpSpLocks/>
          </p:cNvGrpSpPr>
          <p:nvPr/>
        </p:nvGrpSpPr>
        <p:grpSpPr bwMode="auto">
          <a:xfrm>
            <a:off x="4471988" y="3392488"/>
            <a:ext cx="4672012" cy="3465512"/>
            <a:chOff x="3059832" y="2132856"/>
            <a:chExt cx="5895975" cy="4761820"/>
          </a:xfrm>
        </p:grpSpPr>
        <p:pic>
          <p:nvPicPr>
            <p:cNvPr id="21511" name="Picture 2" descr="http://img.radio.cz/pictures/prumysl/trinecke_zelezarny1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2132856"/>
              <a:ext cx="5895975" cy="4419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2" name="TextovéPole 5"/>
            <p:cNvSpPr txBox="1">
              <a:spLocks noChangeArrowheads="1"/>
            </p:cNvSpPr>
            <p:nvPr/>
          </p:nvSpPr>
          <p:spPr bwMode="auto">
            <a:xfrm>
              <a:off x="7740352" y="6525344"/>
              <a:ext cx="10081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8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Průmysl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2980928"/>
          </a:xfrm>
        </p:spPr>
        <p:txBody>
          <a:bodyPr rtlCol="0">
            <a:normAutofit fontScale="700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Moravskoslezský kraj je jednou z nejprůmyslovějších oblastí ČR.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Zejména: těžební, hutní a strojírenský průmysl,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Dále:  průmysl chemický, farmaceutický a potravinářský.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okolí Ostravy ložiska černého uhlí. </a:t>
            </a: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b="1" dirty="0" smtClean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spc="50" dirty="0">
                <a:ln w="11430">
                  <a:solidFill>
                    <a:srgbClr val="FF0000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b="1" spc="50" dirty="0">
                <a:ln w="11430">
                  <a:solidFill>
                    <a:srgbClr val="FF0000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b="1" spc="50" dirty="0">
              <a:ln w="11430">
                <a:solidFill>
                  <a:srgbClr val="FF0000"/>
                </a:solidFill>
              </a:ln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blind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6"/>
          <p:cNvGrpSpPr>
            <a:grpSpLocks/>
          </p:cNvGrpSpPr>
          <p:nvPr/>
        </p:nvGrpSpPr>
        <p:grpSpPr bwMode="auto">
          <a:xfrm>
            <a:off x="5219700" y="1152525"/>
            <a:ext cx="3600450" cy="5705475"/>
            <a:chOff x="5220072" y="1152524"/>
            <a:chExt cx="3600450" cy="5705476"/>
          </a:xfrm>
        </p:grpSpPr>
        <p:pic>
          <p:nvPicPr>
            <p:cNvPr id="14338" name="Picture 2" descr="Soubor:Petřkovická venuše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220072" y="1152524"/>
              <a:ext cx="3600450" cy="5705476"/>
            </a:xfrm>
            <a:prstGeom prst="roundRect">
              <a:avLst>
                <a:gd name="adj" fmla="val 11111"/>
              </a:avLst>
            </a:prstGeom>
            <a:ln w="190500" cap="rnd">
              <a:solidFill>
                <a:srgbClr val="C8C6BD"/>
              </a:solidFill>
              <a:prstDash val="solid"/>
            </a:ln>
            <a:effectLst>
              <a:outerShdw blurRad="101600" dist="50800" dir="7200000" algn="tl" rotWithShape="0">
                <a:srgbClr val="000000">
                  <a:alpha val="45000"/>
                </a:srgbClr>
              </a:outerShdw>
            </a:effectLst>
            <a:scene3d>
              <a:camera prst="perspectiveFront" fov="5400000"/>
              <a:lightRig rig="threePt" dir="t">
                <a:rot lat="0" lon="0" rev="19200000"/>
              </a:lightRig>
            </a:scene3d>
            <a:sp3d extrusionH="25400">
              <a:bevelT w="304800" h="152400" prst="hardEdge"/>
              <a:extrusionClr>
                <a:srgbClr val="FFFFFF"/>
              </a:extrusionClr>
            </a:sp3d>
          </p:spPr>
        </p:pic>
        <p:sp>
          <p:nvSpPr>
            <p:cNvPr id="22533" name="TextovéPole 5"/>
            <p:cNvSpPr txBox="1">
              <a:spLocks noChangeArrowheads="1"/>
            </p:cNvSpPr>
            <p:nvPr/>
          </p:nvSpPr>
          <p:spPr bwMode="auto">
            <a:xfrm>
              <a:off x="7524328" y="6381328"/>
              <a:ext cx="12241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19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  <a:ln>
            <a:solidFill>
              <a:srgbClr val="FFFF0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>
                <a:ln w="1905"/>
                <a:solidFill>
                  <a:schemeClr val="bg2">
                    <a:lumMod val="2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Old English Text MT" pitchFamily="66" charset="0"/>
              </a:rPr>
              <a:t>Landecká</a:t>
            </a:r>
            <a:r>
              <a:rPr lang="cs-CZ" b="1" dirty="0" smtClean="0">
                <a:ln w="1905"/>
                <a:solidFill>
                  <a:schemeClr val="bg2">
                    <a:lumMod val="2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Old English Text MT" pitchFamily="66" charset="0"/>
              </a:rPr>
              <a:t> venuše</a:t>
            </a:r>
            <a:endParaRPr lang="cs-CZ" b="1" dirty="0">
              <a:ln w="1905"/>
              <a:solidFill>
                <a:schemeClr val="bg2">
                  <a:lumMod val="2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781128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Nazývaná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</a:t>
            </a: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také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</a:t>
            </a:r>
            <a:r>
              <a:rPr lang="cs-CZ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Petřkovická venuše</a:t>
            </a:r>
            <a:endParaRPr lang="pl-PL" b="1" dirty="0" smtClean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Garamond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Nalezená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v </a:t>
            </a: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roce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1953 na </a:t>
            </a: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ostravském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</a:t>
            </a:r>
            <a:r>
              <a:rPr lang="pl-PL" dirty="0" err="1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vrchu</a:t>
            </a:r>
            <a:r>
              <a:rPr lang="pl-PL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 Landek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Garamond" pitchFamily="18" charset="0"/>
              </a:rPr>
              <a:t>Stáří sošky je odhadováno na 23 000 let</a:t>
            </a:r>
            <a:endParaRPr lang="cs-CZ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Garamond" pitchFamily="18" charset="0"/>
            </a:endParaRPr>
          </a:p>
        </p:txBody>
      </p:sp>
    </p:spTree>
  </p:cSld>
  <p:clrMapOvr>
    <a:masterClrMapping/>
  </p:clrMapOvr>
  <p:transition>
    <p:cover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9"/>
          <p:cNvGrpSpPr>
            <a:grpSpLocks/>
          </p:cNvGrpSpPr>
          <p:nvPr/>
        </p:nvGrpSpPr>
        <p:grpSpPr bwMode="auto">
          <a:xfrm>
            <a:off x="250825" y="0"/>
            <a:ext cx="8893175" cy="2319338"/>
            <a:chOff x="251520" y="0"/>
            <a:chExt cx="8892480" cy="2319828"/>
          </a:xfrm>
        </p:grpSpPr>
        <p:pic>
          <p:nvPicPr>
            <p:cNvPr id="23559" name="Picture 4" descr="http://www.malenovice.eu/pictures/fotografie/Lysa-Hora-zimni-panoram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51520" y="0"/>
              <a:ext cx="8712968" cy="23198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60" name="TextovéPole 8"/>
            <p:cNvSpPr txBox="1">
              <a:spLocks noChangeArrowheads="1"/>
            </p:cNvSpPr>
            <p:nvPr/>
          </p:nvSpPr>
          <p:spPr bwMode="auto">
            <a:xfrm>
              <a:off x="7956376" y="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larendon Blk BT" pitchFamily="18" charset="0"/>
              </a:rPr>
              <a:t>Lysá hora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larendon Blk BT" pitchFamily="18" charset="0"/>
            </a:endParaRP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1323 m. n. m.</a:t>
            </a:r>
          </a:p>
        </p:txBody>
      </p:sp>
      <p:grpSp>
        <p:nvGrpSpPr>
          <p:cNvPr id="23556" name="Skupina 5"/>
          <p:cNvGrpSpPr>
            <a:grpSpLocks/>
          </p:cNvGrpSpPr>
          <p:nvPr/>
        </p:nvGrpSpPr>
        <p:grpSpPr bwMode="auto">
          <a:xfrm>
            <a:off x="250825" y="2168525"/>
            <a:ext cx="8893175" cy="4689475"/>
            <a:chOff x="251520" y="2168860"/>
            <a:chExt cx="8892480" cy="4689140"/>
          </a:xfrm>
        </p:grpSpPr>
        <p:pic>
          <p:nvPicPr>
            <p:cNvPr id="23557" name="Picture 2" descr="http://files.bezva-parta.webnode.cz/200000297-a23dfa337a/lysa_hora_07082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51520" y="2168860"/>
              <a:ext cx="8742784" cy="43713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8" name="TextovéPole 4"/>
            <p:cNvSpPr txBox="1">
              <a:spLocks noChangeArrowheads="1"/>
            </p:cNvSpPr>
            <p:nvPr/>
          </p:nvSpPr>
          <p:spPr bwMode="auto">
            <a:xfrm>
              <a:off x="7812360" y="6488668"/>
              <a:ext cx="1331640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 . 23</a:t>
              </a:r>
            </a:p>
          </p:txBody>
        </p:sp>
      </p:grpSp>
    </p:spTree>
  </p:cSld>
  <p:clrMapOvr>
    <a:masterClrMapping/>
  </p:clrMapOvr>
  <p:transition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12"/>
          <p:cNvGrpSpPr>
            <a:grpSpLocks/>
          </p:cNvGrpSpPr>
          <p:nvPr/>
        </p:nvGrpSpPr>
        <p:grpSpPr bwMode="auto">
          <a:xfrm>
            <a:off x="2987675" y="1125538"/>
            <a:ext cx="1944688" cy="2097087"/>
            <a:chOff x="2915816" y="908720"/>
            <a:chExt cx="1944216" cy="2097524"/>
          </a:xfrm>
        </p:grpSpPr>
        <p:pic>
          <p:nvPicPr>
            <p:cNvPr id="12294" name="Picture 6" descr="http://www.valassko-hornovsacko.cz/public/Image/loga/chko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15816" y="908720"/>
              <a:ext cx="1905000" cy="1914525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4588" name="TextovéPole 11"/>
            <p:cNvSpPr txBox="1">
              <a:spLocks noChangeArrowheads="1"/>
            </p:cNvSpPr>
            <p:nvPr/>
          </p:nvSpPr>
          <p:spPr bwMode="auto">
            <a:xfrm>
              <a:off x="3923928" y="2636912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22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9338" y="0"/>
            <a:ext cx="3838575" cy="13414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lgerian" pitchFamily="82" charset="0"/>
              </a:rPr>
              <a:t>CHKO Beskydy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0"/>
            <a:ext cx="4038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Beskydy svou rozlohou 1 160 km² jsou největší chráněnou krajinnou oblastí v České republice.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05400" y="4595018"/>
            <a:ext cx="4038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Pralesovité lesní porosty s výskytem vzácných karpatských živočišných i rostlinných druhů.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24581" name="Skupina 6"/>
          <p:cNvGrpSpPr>
            <a:grpSpLocks/>
          </p:cNvGrpSpPr>
          <p:nvPr/>
        </p:nvGrpSpPr>
        <p:grpSpPr bwMode="auto">
          <a:xfrm>
            <a:off x="179388" y="3178175"/>
            <a:ext cx="5040312" cy="3716338"/>
            <a:chOff x="179512" y="3178574"/>
            <a:chExt cx="5040559" cy="3716102"/>
          </a:xfrm>
        </p:grpSpPr>
        <p:pic>
          <p:nvPicPr>
            <p:cNvPr id="12290" name="Picture 2" descr="http://www.vyletnik.cz/images/vylet/uzivatele/myslitel/chko-beskydy--875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79512" y="3178574"/>
              <a:ext cx="5040559" cy="3319015"/>
            </a:xfrm>
            <a:prstGeom prst="roundRect">
              <a:avLst>
                <a:gd name="adj" fmla="val 4167"/>
              </a:avLst>
            </a:prstGeom>
            <a:solidFill>
              <a:srgbClr val="FFFFFF"/>
            </a:solidFill>
            <a:ln w="76200" cap="sq">
              <a:solidFill>
                <a:srgbClr val="EAEAEA"/>
              </a:solidFill>
              <a:miter lim="800000"/>
            </a:ln>
            <a:effectLst>
              <a:reflection blurRad="12700" stA="33000" endPos="28000" dist="5000" dir="5400000" sy="-100000" algn="bl" rotWithShape="0"/>
            </a:effectLst>
            <a:scene3d>
              <a:camera prst="orthographicFront"/>
              <a:lightRig rig="threePt" dir="t">
                <a:rot lat="0" lon="0" rev="2700000"/>
              </a:lightRig>
            </a:scene3d>
            <a:sp3d contourW="6350">
              <a:bevelT h="38100"/>
              <a:contourClr>
                <a:srgbClr val="C0C0C0"/>
              </a:contourClr>
            </a:sp3d>
          </p:spPr>
        </p:pic>
        <p:sp>
          <p:nvSpPr>
            <p:cNvPr id="24586" name="TextovéPole 5"/>
            <p:cNvSpPr txBox="1">
              <a:spLocks noChangeArrowheads="1"/>
            </p:cNvSpPr>
            <p:nvPr/>
          </p:nvSpPr>
          <p:spPr bwMode="auto">
            <a:xfrm>
              <a:off x="323528" y="6525344"/>
              <a:ext cx="115212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20</a:t>
              </a:r>
            </a:p>
          </p:txBody>
        </p:sp>
      </p:grpSp>
      <p:grpSp>
        <p:nvGrpSpPr>
          <p:cNvPr id="24582" name="Skupina 9"/>
          <p:cNvGrpSpPr>
            <a:grpSpLocks/>
          </p:cNvGrpSpPr>
          <p:nvPr/>
        </p:nvGrpSpPr>
        <p:grpSpPr bwMode="auto">
          <a:xfrm>
            <a:off x="5292725" y="1790700"/>
            <a:ext cx="3851275" cy="3087688"/>
            <a:chOff x="5292080" y="1790304"/>
            <a:chExt cx="3851920" cy="3088148"/>
          </a:xfrm>
        </p:grpSpPr>
        <p:pic>
          <p:nvPicPr>
            <p:cNvPr id="12292" name="Picture 4" descr="http://cestovani.jetel.cz/chko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92080" y="1790304"/>
              <a:ext cx="3693143" cy="2775363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24584" name="TextovéPole 8"/>
            <p:cNvSpPr txBox="1">
              <a:spLocks noChangeArrowheads="1"/>
            </p:cNvSpPr>
            <p:nvPr/>
          </p:nvSpPr>
          <p:spPr bwMode="auto">
            <a:xfrm>
              <a:off x="7956376" y="4509120"/>
              <a:ext cx="118762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21</a:t>
              </a: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1" name="Skupina 5"/>
          <p:cNvGrpSpPr>
            <a:grpSpLocks/>
          </p:cNvGrpSpPr>
          <p:nvPr/>
        </p:nvGrpSpPr>
        <p:grpSpPr bwMode="auto">
          <a:xfrm>
            <a:off x="0" y="0"/>
            <a:ext cx="10620375" cy="6858000"/>
            <a:chOff x="0" y="0"/>
            <a:chExt cx="10620672" cy="6858000"/>
          </a:xfrm>
        </p:grpSpPr>
        <p:pic>
          <p:nvPicPr>
            <p:cNvPr id="25604" name="Picture 2" descr="http://www.mijason.webgarden.cz/image/1259460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05" name="TextovéPole 4"/>
            <p:cNvSpPr txBox="1">
              <a:spLocks noChangeArrowheads="1"/>
            </p:cNvSpPr>
            <p:nvPr/>
          </p:nvSpPr>
          <p:spPr bwMode="auto">
            <a:xfrm>
              <a:off x="9144000" y="6381328"/>
              <a:ext cx="14766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Obr. 24</a:t>
              </a: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4762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675687" cy="6624638"/>
          </a:xfrm>
        </p:spPr>
        <p:txBody>
          <a:bodyPr rtlCol="0">
            <a:normAutofit fontScale="325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 </a:t>
            </a:r>
            <a:r>
              <a:rPr lang="pt-BR" sz="3400" i="1" dirty="0" smtClean="0">
                <a:solidFill>
                  <a:srgbClr val="7030A0"/>
                </a:solidFill>
              </a:rPr>
              <a:t>AUTOR NEUVEDEN. risy.cz [online]. [cit. 24.5.2013]. Dostupný na WWW: http://www.risy.cz/cs/krajske-ris/moravskoslezsky-kraj/regionalni-informace/o-kraji/</a:t>
            </a: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infoportaly.cz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infoportaly.cz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ms</a:t>
            </a:r>
            <a:r>
              <a:rPr lang="cs-CZ" sz="3400" i="1" dirty="0" smtClean="0">
                <a:solidFill>
                  <a:srgbClr val="7030A0"/>
                </a:solidFill>
              </a:rPr>
              <a:t>-kraj/krajsky-</a:t>
            </a:r>
            <a:r>
              <a:rPr lang="cs-CZ" sz="3400" i="1" dirty="0" err="1" smtClean="0">
                <a:solidFill>
                  <a:srgbClr val="7030A0"/>
                </a:solidFill>
              </a:rPr>
              <a:t>urad</a:t>
            </a:r>
            <a:r>
              <a:rPr lang="cs-CZ" sz="3400" i="1" dirty="0" smtClean="0">
                <a:solidFill>
                  <a:srgbClr val="7030A0"/>
                </a:solidFill>
              </a:rPr>
              <a:t>/10133-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moravskoslezsky</a:t>
            </a:r>
            <a:r>
              <a:rPr lang="cs-CZ" sz="3400" i="1" dirty="0" smtClean="0">
                <a:solidFill>
                  <a:srgbClr val="7030A0"/>
                </a:solidFill>
              </a:rPr>
              <a:t>-kraj-po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3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gymtri.trinec.org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http://gymtri.trinec.org/index.php?option=com_content&amp;view=article&amp;id=179&amp;catid=13&amp;Itemid=24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4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ekolikvidacevozidel.cz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ekolikvidacevozidel.cz</a:t>
            </a:r>
            <a:r>
              <a:rPr lang="cs-CZ" sz="3400" i="1" dirty="0" smtClean="0">
                <a:solidFill>
                  <a:srgbClr val="7030A0"/>
                </a:solidFill>
              </a:rPr>
              <a:t>/kraj/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moravskoslezsky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5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svkos.cz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svkos.cz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sluzby</a:t>
            </a:r>
            <a:r>
              <a:rPr lang="cs-CZ" sz="3400" i="1" dirty="0" smtClean="0">
                <a:solidFill>
                  <a:srgbClr val="7030A0"/>
                </a:solidFill>
              </a:rPr>
              <a:t>-pro-knihovny/</a:t>
            </a:r>
            <a:r>
              <a:rPr lang="cs-CZ" sz="3400" i="1" dirty="0" err="1" smtClean="0">
                <a:solidFill>
                  <a:srgbClr val="7030A0"/>
                </a:solidFill>
              </a:rPr>
              <a:t>adresar</a:t>
            </a:r>
            <a:r>
              <a:rPr lang="cs-CZ" sz="3400" i="1" dirty="0" smtClean="0">
                <a:solidFill>
                  <a:srgbClr val="7030A0"/>
                </a:solidFill>
              </a:rPr>
              <a:t>-knihoven-kraje/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6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verejna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sprava.kr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moravskoslezsky.c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http://verejna-sprava.kr-moravskoslezsky.cz/symboly.html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7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verejna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sprava.kr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moravskoslezsky.c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http://verejna-sprava.kr-moravskoslezsky.cz/symboly.html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8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radio.cz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radio.cz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cz</a:t>
            </a:r>
            <a:r>
              <a:rPr lang="cs-CZ" sz="3400" i="1" dirty="0" smtClean="0">
                <a:solidFill>
                  <a:srgbClr val="7030A0"/>
                </a:solidFill>
              </a:rPr>
              <a:t>/rubrika/</a:t>
            </a:r>
            <a:r>
              <a:rPr lang="cs-CZ" sz="3400" i="1" dirty="0" err="1" smtClean="0">
                <a:solidFill>
                  <a:srgbClr val="7030A0"/>
                </a:solidFill>
              </a:rPr>
              <a:t>udalosti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jindrichuv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hradec</a:t>
            </a:r>
            <a:r>
              <a:rPr lang="cs-CZ" sz="3400" i="1" dirty="0" smtClean="0">
                <a:solidFill>
                  <a:srgbClr val="7030A0"/>
                </a:solidFill>
              </a:rPr>
              <a:t>-je-</a:t>
            </a:r>
            <a:r>
              <a:rPr lang="cs-CZ" sz="3400" i="1" dirty="0" err="1" smtClean="0">
                <a:solidFill>
                  <a:srgbClr val="7030A0"/>
                </a:solidFill>
              </a:rPr>
              <a:t>mestem</a:t>
            </a:r>
            <a:r>
              <a:rPr lang="cs-CZ" sz="3400" i="1" dirty="0" smtClean="0">
                <a:solidFill>
                  <a:srgbClr val="7030A0"/>
                </a:solidFill>
              </a:rPr>
              <a:t>-s-</a:t>
            </a:r>
            <a:r>
              <a:rPr lang="cs-CZ" sz="3400" i="1" dirty="0" err="1" smtClean="0">
                <a:solidFill>
                  <a:srgbClr val="7030A0"/>
                </a:solidFill>
              </a:rPr>
              <a:t>nejlepsi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socialni</a:t>
            </a:r>
            <a:r>
              <a:rPr lang="cs-CZ" sz="3400" i="1" dirty="0" smtClean="0">
                <a:solidFill>
                  <a:srgbClr val="7030A0"/>
                </a:solidFill>
              </a:rPr>
              <a:t>-situaci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9 AUTOR NEUVEDEN. sokolska33.cz [online]. [cit. 24.5.2013]. Dostupný na WWW: </a:t>
            </a:r>
            <a:r>
              <a:rPr lang="cs-CZ" sz="3400" i="1" dirty="0" smtClean="0">
                <a:solidFill>
                  <a:srgbClr val="7030A0"/>
                </a:solidFill>
                <a:hlinkClick r:id="rId3"/>
              </a:rPr>
              <a:t>http://www.sokolska33.cz/novinky/ekonomicky-a-</a:t>
            </a:r>
            <a:r>
              <a:rPr lang="cs-CZ" sz="3400" i="1" dirty="0" err="1" smtClean="0">
                <a:solidFill>
                  <a:srgbClr val="7030A0"/>
                </a:solidFill>
                <a:hlinkClick r:id="rId3"/>
              </a:rPr>
              <a:t>socialni</a:t>
            </a:r>
            <a:r>
              <a:rPr lang="cs-CZ" sz="3400" i="1" dirty="0" smtClean="0">
                <a:solidFill>
                  <a:srgbClr val="7030A0"/>
                </a:solidFill>
                <a:hlinkClick r:id="rId3"/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  <a:hlinkClick r:id="rId3"/>
              </a:rPr>
              <a:t>prinos</a:t>
            </a:r>
            <a:r>
              <a:rPr lang="cs-CZ" sz="3400" i="1" dirty="0" smtClean="0">
                <a:solidFill>
                  <a:srgbClr val="7030A0"/>
                </a:solidFill>
                <a:hlinkClick r:id="rId3"/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  <a:hlinkClick r:id="rId3"/>
              </a:rPr>
              <a:t>prumyslu</a:t>
            </a:r>
            <a:r>
              <a:rPr lang="cs-CZ" sz="3400" i="1" dirty="0" smtClean="0">
                <a:solidFill>
                  <a:srgbClr val="7030A0"/>
                </a:solidFill>
                <a:hlinkClick r:id="rId3"/>
              </a:rPr>
              <a:t>-pro-</a:t>
            </a:r>
            <a:r>
              <a:rPr lang="cs-CZ" sz="3400" i="1" dirty="0" err="1" smtClean="0">
                <a:solidFill>
                  <a:srgbClr val="7030A0"/>
                </a:solidFill>
                <a:hlinkClick r:id="rId3"/>
              </a:rPr>
              <a:t>moravskoslezsky</a:t>
            </a:r>
            <a:r>
              <a:rPr lang="cs-CZ" sz="3400" i="1" dirty="0" smtClean="0">
                <a:solidFill>
                  <a:srgbClr val="7030A0"/>
                </a:solidFill>
                <a:hlinkClick r:id="rId3"/>
              </a:rPr>
              <a:t>-kraj/</a:t>
            </a: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err="1" smtClean="0">
                <a:solidFill>
                  <a:srgbClr val="7030A0"/>
                </a:solidFill>
              </a:rPr>
              <a:t>tezkeho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prumyslu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ostrava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ceska</a:t>
            </a:r>
            <a:r>
              <a:rPr lang="cs-CZ" sz="3400" i="1" dirty="0" smtClean="0">
                <a:solidFill>
                  <a:srgbClr val="7030A0"/>
                </a:solidFill>
              </a:rPr>
              <a:t>-republika/0047403161/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12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agroseznam.cz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agroseznam.cz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agro</a:t>
            </a:r>
            <a:r>
              <a:rPr lang="cs-CZ" sz="3400" i="1" dirty="0" smtClean="0">
                <a:solidFill>
                  <a:srgbClr val="7030A0"/>
                </a:solidFill>
              </a:rPr>
              <a:t>-novinky/571-.</a:t>
            </a:r>
            <a:r>
              <a:rPr lang="cs-CZ" sz="3400" i="1" dirty="0" err="1" smtClean="0">
                <a:solidFill>
                  <a:srgbClr val="7030A0"/>
                </a:solidFill>
              </a:rPr>
              <a:t>html</a:t>
            </a: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13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agroseznam.cz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agroseznam.cz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agro</a:t>
            </a:r>
            <a:r>
              <a:rPr lang="cs-CZ" sz="3400" i="1" dirty="0" smtClean="0">
                <a:solidFill>
                  <a:srgbClr val="7030A0"/>
                </a:solidFill>
              </a:rPr>
              <a:t>-novinky/742-</a:t>
            </a:r>
            <a:r>
              <a:rPr lang="cs-CZ" sz="3400" i="1" dirty="0" err="1" smtClean="0">
                <a:solidFill>
                  <a:srgbClr val="7030A0"/>
                </a:solidFill>
              </a:rPr>
              <a:t>pocet</a:t>
            </a:r>
            <a:r>
              <a:rPr lang="cs-CZ" sz="3400" i="1" dirty="0" smtClean="0">
                <a:solidFill>
                  <a:srgbClr val="7030A0"/>
                </a:solidFill>
              </a:rPr>
              <a:t>-ekofarem-na-</a:t>
            </a:r>
            <a:r>
              <a:rPr lang="cs-CZ" sz="3400" i="1" dirty="0" err="1" smtClean="0">
                <a:solidFill>
                  <a:srgbClr val="7030A0"/>
                </a:solidFill>
              </a:rPr>
              <a:t>vysocine</a:t>
            </a:r>
            <a:r>
              <a:rPr lang="cs-CZ" sz="3400" i="1" dirty="0" smtClean="0">
                <a:solidFill>
                  <a:srgbClr val="7030A0"/>
                </a:solidFill>
              </a:rPr>
              <a:t>-loni-stoupl-skoro-na-</a:t>
            </a:r>
            <a:r>
              <a:rPr lang="cs-CZ" sz="3400" i="1" dirty="0" err="1" smtClean="0">
                <a:solidFill>
                  <a:srgbClr val="7030A0"/>
                </a:solidFill>
              </a:rPr>
              <a:t>dvojnasobek.html</a:t>
            </a: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14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zemedelske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sluzby.cz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zemedelske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sluzby.cz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15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pestovani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kukurice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melnik.cz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pestovani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kukurice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melnik.cz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16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tesinskeslezsko.cz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tesinskeslezsko.cz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clanek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vodni</a:t>
            </a:r>
            <a:r>
              <a:rPr lang="cs-CZ" sz="3400" i="1" dirty="0" smtClean="0">
                <a:solidFill>
                  <a:srgbClr val="7030A0"/>
                </a:solidFill>
              </a:rPr>
              <a:t>-turistika/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17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tesinskeslezsko.cz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tesinskeslezsko.cz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clanek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vodni</a:t>
            </a:r>
            <a:r>
              <a:rPr lang="cs-CZ" sz="3400" i="1" dirty="0" smtClean="0">
                <a:solidFill>
                  <a:srgbClr val="7030A0"/>
                </a:solidFill>
              </a:rPr>
              <a:t>-turistika/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18 </a:t>
            </a:r>
            <a:r>
              <a:rPr lang="cs-CZ" sz="3400" i="1" dirty="0" err="1" smtClean="0">
                <a:solidFill>
                  <a:srgbClr val="7030A0"/>
                </a:solidFill>
              </a:rPr>
              <a:t>hAUTOR</a:t>
            </a:r>
            <a:r>
              <a:rPr lang="cs-CZ" sz="3400" i="1" dirty="0" smtClean="0">
                <a:solidFill>
                  <a:srgbClr val="7030A0"/>
                </a:solidFill>
              </a:rPr>
              <a:t>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Wikipedia.cz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</a:t>
            </a:r>
            <a:r>
              <a:rPr lang="cs-CZ" sz="3400" i="1" dirty="0" err="1" smtClean="0">
                <a:solidFill>
                  <a:srgbClr val="7030A0"/>
                </a:solidFill>
              </a:rPr>
              <a:t>ttp</a:t>
            </a:r>
            <a:r>
              <a:rPr lang="cs-CZ" sz="3400" i="1" dirty="0" smtClean="0">
                <a:solidFill>
                  <a:srgbClr val="7030A0"/>
                </a:solidFill>
              </a:rPr>
              <a:t>://</a:t>
            </a:r>
            <a:r>
              <a:rPr lang="cs-CZ" sz="3400" i="1" dirty="0" err="1" smtClean="0">
                <a:solidFill>
                  <a:srgbClr val="7030A0"/>
                </a:solidFill>
              </a:rPr>
              <a:t>cs.wikipedia.org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wiki</a:t>
            </a:r>
            <a:r>
              <a:rPr lang="cs-CZ" sz="3400" i="1" dirty="0" smtClean="0">
                <a:solidFill>
                  <a:srgbClr val="7030A0"/>
                </a:solidFill>
              </a:rPr>
              <a:t>/Soubor:</a:t>
            </a:r>
            <a:r>
              <a:rPr lang="cs-CZ" sz="3400" i="1" dirty="0" err="1" smtClean="0">
                <a:solidFill>
                  <a:srgbClr val="7030A0"/>
                </a:solidFill>
              </a:rPr>
              <a:t>Hrani</a:t>
            </a:r>
            <a:r>
              <a:rPr lang="cs-CZ" sz="3400" i="1" dirty="0" smtClean="0">
                <a:solidFill>
                  <a:srgbClr val="7030A0"/>
                </a:solidFill>
              </a:rPr>
              <a:t>%C4%8Dn%C3%AD_meandry_Odry_(1).JPG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19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Wikipedia.cz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http://cs.wikipedia.org/wiki/Soubor:Pet%C5%99kovick%C3%A1_venu%C5%A1e.jpg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20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vyletnik.cz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vyletnik.cz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mistopisny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rejstrik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severni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morava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beskydy</a:t>
            </a:r>
            <a:r>
              <a:rPr lang="cs-CZ" sz="3400" i="1" dirty="0" smtClean="0">
                <a:solidFill>
                  <a:srgbClr val="7030A0"/>
                </a:solidFill>
              </a:rPr>
              <a:t>/6255-</a:t>
            </a:r>
            <a:r>
              <a:rPr lang="cs-CZ" sz="3400" i="1" dirty="0" err="1" smtClean="0">
                <a:solidFill>
                  <a:srgbClr val="7030A0"/>
                </a:solidFill>
              </a:rPr>
              <a:t>chko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beskydy</a:t>
            </a:r>
            <a:r>
              <a:rPr lang="cs-CZ" sz="3400" i="1" dirty="0" smtClean="0">
                <a:solidFill>
                  <a:srgbClr val="7030A0"/>
                </a:solidFill>
              </a:rPr>
              <a:t>-/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21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cestovani.jetel.cz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http://cestovani.jetel.cz/narodni-parky-chko.php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22 AUTOR NEUVEDEN. </a:t>
            </a:r>
            <a:r>
              <a:rPr lang="cs-CZ" sz="3400" i="1" dirty="0" err="1" smtClean="0">
                <a:solidFill>
                  <a:srgbClr val="7030A0"/>
                </a:solidFill>
              </a:rPr>
              <a:t>valassko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hornovsacko.c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valassko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hornovsacko.cz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cs</a:t>
            </a:r>
            <a:r>
              <a:rPr lang="cs-CZ" sz="3400" i="1" dirty="0" smtClean="0">
                <a:solidFill>
                  <a:srgbClr val="7030A0"/>
                </a:solidFill>
              </a:rPr>
              <a:t>/turistika/</a:t>
            </a:r>
            <a:r>
              <a:rPr lang="cs-CZ" sz="3400" i="1" dirty="0" err="1" smtClean="0">
                <a:solidFill>
                  <a:srgbClr val="7030A0"/>
                </a:solidFill>
              </a:rPr>
              <a:t>prirodni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zajimavosti</a:t>
            </a:r>
            <a:r>
              <a:rPr lang="cs-CZ" sz="3400" i="1" dirty="0" smtClean="0">
                <a:solidFill>
                  <a:srgbClr val="7030A0"/>
                </a:solidFill>
              </a:rPr>
              <a:t>/?produkt=24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23 AUTOR NEUVEDEN. bezva-parta.</a:t>
            </a:r>
            <a:r>
              <a:rPr lang="cs-CZ" sz="3400" i="1" dirty="0" err="1" smtClean="0">
                <a:solidFill>
                  <a:srgbClr val="7030A0"/>
                </a:solidFill>
              </a:rPr>
              <a:t>webnode.cz</a:t>
            </a:r>
            <a:r>
              <a:rPr lang="cs-CZ" sz="3400" i="1" dirty="0" smtClean="0">
                <a:solidFill>
                  <a:srgbClr val="7030A0"/>
                </a:solidFill>
              </a:rPr>
              <a:t> [online]. [cit. 24.5.2013]. Dostupný na WWW: http://bezva-parta.</a:t>
            </a:r>
            <a:r>
              <a:rPr lang="cs-CZ" sz="3400" i="1" dirty="0" err="1" smtClean="0">
                <a:solidFill>
                  <a:srgbClr val="7030A0"/>
                </a:solidFill>
              </a:rPr>
              <a:t>webnode.cz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news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webova</a:t>
            </a:r>
            <a:r>
              <a:rPr lang="cs-CZ" sz="3400" i="1" dirty="0" smtClean="0">
                <a:solidFill>
                  <a:srgbClr val="7030A0"/>
                </a:solidFill>
              </a:rPr>
              <a:t>-kamera-na-lyse-</a:t>
            </a:r>
            <a:r>
              <a:rPr lang="cs-CZ" sz="3400" i="1" dirty="0" err="1" smtClean="0">
                <a:solidFill>
                  <a:srgbClr val="7030A0"/>
                </a:solidFill>
              </a:rPr>
              <a:t>hore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Obr. 24 </a:t>
            </a:r>
            <a:r>
              <a:rPr lang="pt-BR" sz="3400" i="1" dirty="0" smtClean="0">
                <a:solidFill>
                  <a:srgbClr val="7030A0"/>
                </a:solidFill>
              </a:rPr>
              <a:t>AUTOR NEUVEDEN. http://mijason.webgarden.cz/ [online]. [cit. 24.5.2013]. Dostupný na WWW: http://www.mijason.webgarden.cz/?offset=30</a:t>
            </a: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400" i="1" dirty="0" smtClean="0">
              <a:solidFill>
                <a:srgbClr val="7030A0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http://www.</a:t>
            </a:r>
            <a:r>
              <a:rPr lang="cs-CZ" sz="3400" i="1" dirty="0" err="1" smtClean="0">
                <a:solidFill>
                  <a:srgbClr val="7030A0"/>
                </a:solidFill>
              </a:rPr>
              <a:t>risy.cz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cs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krajske</a:t>
            </a:r>
            <a:r>
              <a:rPr lang="cs-CZ" sz="3400" i="1" dirty="0" smtClean="0">
                <a:solidFill>
                  <a:srgbClr val="7030A0"/>
                </a:solidFill>
              </a:rPr>
              <a:t>-</a:t>
            </a:r>
            <a:r>
              <a:rPr lang="cs-CZ" sz="3400" i="1" dirty="0" err="1" smtClean="0">
                <a:solidFill>
                  <a:srgbClr val="7030A0"/>
                </a:solidFill>
              </a:rPr>
              <a:t>ris</a:t>
            </a:r>
            <a:r>
              <a:rPr lang="cs-CZ" sz="3400" i="1" dirty="0" smtClean="0">
                <a:solidFill>
                  <a:srgbClr val="7030A0"/>
                </a:solidFill>
              </a:rPr>
              <a:t>/</a:t>
            </a:r>
            <a:r>
              <a:rPr lang="cs-CZ" sz="3400" i="1" dirty="0" err="1" smtClean="0">
                <a:solidFill>
                  <a:srgbClr val="7030A0"/>
                </a:solidFill>
              </a:rPr>
              <a:t>moravskoslezsky</a:t>
            </a:r>
            <a:r>
              <a:rPr lang="cs-CZ" sz="3400" i="1" dirty="0" smtClean="0">
                <a:solidFill>
                  <a:srgbClr val="7030A0"/>
                </a:solidFill>
              </a:rPr>
              <a:t>-kraj/</a:t>
            </a:r>
            <a:r>
              <a:rPr lang="cs-CZ" sz="3400" i="1" dirty="0" err="1" smtClean="0">
                <a:solidFill>
                  <a:srgbClr val="7030A0"/>
                </a:solidFill>
              </a:rPr>
              <a:t>regionalni</a:t>
            </a:r>
            <a:r>
              <a:rPr lang="cs-CZ" sz="3400" i="1" dirty="0" smtClean="0">
                <a:solidFill>
                  <a:srgbClr val="7030A0"/>
                </a:solidFill>
              </a:rPr>
              <a:t>-informace/o-kraji/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http://kocky-zajimavosti.osoba.cz/neco-do-skoly/vestonicka-venuse.html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400" i="1" dirty="0" smtClean="0">
                <a:solidFill>
                  <a:srgbClr val="7030A0"/>
                </a:solidFill>
              </a:rPr>
              <a:t>Použitá literatura: Chalupa Petr, Štiková Věra, Vlastivěda 5, ČESKÁ REPUBLIKA JAKO SOUČÁST EVROPY,  učebnice pro </a:t>
            </a:r>
            <a:br>
              <a:rPr lang="cs-CZ" sz="3400" i="1" dirty="0" smtClean="0">
                <a:solidFill>
                  <a:srgbClr val="7030A0"/>
                </a:solidFill>
              </a:rPr>
            </a:br>
            <a:r>
              <a:rPr lang="cs-CZ" sz="3400" i="1" dirty="0" smtClean="0">
                <a:solidFill>
                  <a:srgbClr val="7030A0"/>
                </a:solidFill>
              </a:rPr>
              <a:t> 5. ročník, první vydání, 2004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400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7030A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strips dir="l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Pracovní  list  č.  13  –  Moravskoslezský  kraj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Doplňte vynechané údaje: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Krajským městem Moravskoslezského kraje je ………….……..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Povrch: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a)Na SZ se zvedá pohoří …………….………..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b) Na JZ je to pohoří ………………………….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c) Jižní hranici kraje lemují …………………………….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d) Mezi Jeseníky a Beskydami najdeme sníženinu ……………….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     ……………………..  .</a:t>
            </a:r>
            <a:endParaRPr lang="cs-CZ" sz="22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549275"/>
            <a:ext cx="8218487" cy="55768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Vodstvo 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Největší řekou kraje je ……………… s přítoky ………………. ,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  , ………………….. a …………………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Tímto krajem prochází rozvodí mezi úmořími………………….  a …………………… moře.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kraji najdeme také velké vodní nádrže …………….., ……………,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…………………………. , ……………………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Zemědělství 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Není zde nějak výrazně rozvinuto – pěstují se ……………… ,……….,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………….., chovají se …………….  a ……………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Průmysl :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O Ostravsku můžeme říct, že se jedná o jedno z největších průmyslových center v ČR. V minulosti se zde těžilo černé uhlí, dnes se těží jen na …………………..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V Ostravě najdeme hutě , ………………… a ………………….,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dále také …………………… průmysl a ……………… průmysl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Důležitou tepelnou elektrárnou jsou ………………….  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 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ZAJÍMAVOST : Město Kopřivnice je známé výrobou aut zn. 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b="1" smtClean="0"/>
              <a:t>………………. + muzeum.</a:t>
            </a: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340</Words>
  <Application>Microsoft Office PowerPoint</Application>
  <PresentationFormat>Předvádění na obrazovce (4:3)</PresentationFormat>
  <Paragraphs>135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Kraj Moravskoslezský</vt:lpstr>
      <vt:lpstr>Anotace</vt:lpstr>
      <vt:lpstr>Moravskoslezský kraj</vt:lpstr>
      <vt:lpstr>Základní informace</vt:lpstr>
      <vt:lpstr>Poloha</vt:lpstr>
      <vt:lpstr>Povrch</vt:lpstr>
      <vt:lpstr>Vodstvo</vt:lpstr>
      <vt:lpstr>Zemědělství</vt:lpstr>
      <vt:lpstr>Průmysl</vt:lpstr>
      <vt:lpstr>Landecká venuše</vt:lpstr>
      <vt:lpstr>Lysá hora</vt:lpstr>
      <vt:lpstr>CHKO Beskydy</vt:lpstr>
      <vt:lpstr>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Moravskoslezský kraj</dc:title>
  <dc:creator>Radek</dc:creator>
  <cp:lastModifiedBy>User</cp:lastModifiedBy>
  <cp:revision>28</cp:revision>
  <dcterms:created xsi:type="dcterms:W3CDTF">2012-11-01T10:56:41Z</dcterms:created>
  <dcterms:modified xsi:type="dcterms:W3CDTF">2013-06-26T13:32:30Z</dcterms:modified>
</cp:coreProperties>
</file>