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7" r:id="rId13"/>
    <p:sldId id="268" r:id="rId14"/>
    <p:sldId id="265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12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C79F4-605E-4504-B64E-8351C1A8421A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14B46C-D6E4-44C6-9DB5-53A43E948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8E64B-EAFD-49ED-9FDD-D5E3234F92C8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27C4A-5195-4B05-92D7-68A2F6872B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E12A4-259B-464F-A262-06BDE24A7908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7CEEE3-5EC5-4018-B9DB-1A7D26AA70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2CB9D-EBE4-466D-9C0B-B4319EE4184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9AEBA-4F93-49C8-BCD1-22118CBBB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A478E-3798-4D7A-9ABD-222849E5C0C8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1ABF3-C429-4494-991F-307071DBED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AFB13-1C84-497D-85DC-991FE5D3074C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93B40-3730-4ABC-A4EA-0E1A8564D4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4138D-0FC6-4B32-B188-5DF497143464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54605A-A8A0-462C-B5A0-E138C1025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8EE7A-E122-4C6C-95D6-8C3BE92963C3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640E59-6798-44C7-A5C8-EA53E7B094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CF787-7BDA-44B6-97CF-1CE2BA7399E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8EA76-EC74-4376-8A9D-D7C2829635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B3D0C-8D79-4549-BFAB-941B34A9C2C0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D137E-A1AC-427C-8006-513D22694D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C0B0F6-C565-4F72-98E1-E794759ABC04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1B0A4-BFFA-4AD5-AE81-49853D64C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7217807-9E90-44D9-996B-5634ED117F37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A14BFA9-1FBB-4467-903A-56A4977A8D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zlinsky.kraj.cz/encyklopedie/objekty1.phtml?id=11290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atalogfiremzk.cz/barum-continental-spol-sr-o-230/" TargetMode="External"/><Relationship Id="rId5" Type="http://schemas.openxmlformats.org/officeDocument/2006/relationships/hyperlink" Target="http://www.sub.cz/predstaveni-spolecnosti.html" TargetMode="External"/><Relationship Id="rId4" Type="http://schemas.openxmlformats.org/officeDocument/2006/relationships/hyperlink" Target="http://www.karkrnov.com/gallery.php?akce=obrazek_ukaz&amp;media_id=687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88913"/>
            <a:ext cx="8280400" cy="1368425"/>
          </a:xfrm>
        </p:spPr>
        <p:txBody>
          <a:bodyPr/>
          <a:lstStyle/>
          <a:p>
            <a:r>
              <a:rPr lang="cs-CZ" smtClean="0"/>
              <a:t>Zlínský kraj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388" y="1196975"/>
            <a:ext cx="8496300" cy="3744913"/>
          </a:xfrm>
        </p:spPr>
        <p:txBody>
          <a:bodyPr rtlCol="0">
            <a:normAutofit fontScale="925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Název školy: ZŠ Salvátor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projektu: CZ.1.07/1.4.00/21.1158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Název výstupu: VY_32_INOVACE_CS14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Vzdělávací oblast: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Vzdělávací obor: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Téma: Zlínský kraj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Předmět dle ŠVP: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Autor: Lenka Adámková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3315" name="Picture 2" descr="C:\Users\Radek\Desktop\Bez názv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4868863"/>
            <a:ext cx="7631113" cy="180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Tato prezentace je určena k seznámení žáků se Zlínským krajem ČR, jeho polohou, vodstvem, povrchem, zemědělstvím a průmyslem této oblasti.</a:t>
            </a:r>
            <a:br>
              <a:rPr lang="cs-CZ" smtClean="0"/>
            </a:br>
            <a:r>
              <a:rPr lang="cs-CZ" smtClean="0"/>
              <a:t>Žáci budou také seznámeni s poutním místem Svatý Hostýn, květnou zahradou a zámkem v Kroměříži, lázněmi Luhačovice a skanzenem v Rožnově pod Radhoštěm.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Zlínský kraj</a:t>
            </a:r>
          </a:p>
        </p:txBody>
      </p:sp>
      <p:grpSp>
        <p:nvGrpSpPr>
          <p:cNvPr id="15363" name="Skupina 5"/>
          <p:cNvGrpSpPr>
            <a:grpSpLocks/>
          </p:cNvGrpSpPr>
          <p:nvPr/>
        </p:nvGrpSpPr>
        <p:grpSpPr bwMode="auto">
          <a:xfrm>
            <a:off x="57150" y="1484313"/>
            <a:ext cx="9086850" cy="3744912"/>
            <a:chOff x="57150" y="1772816"/>
            <a:chExt cx="9086850" cy="3177644"/>
          </a:xfrm>
        </p:grpSpPr>
        <p:pic>
          <p:nvPicPr>
            <p:cNvPr id="15364" name="Picture 2" descr="http://www.nadeje.cz/vizovice/upload/zk_znak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7150" y="1772816"/>
              <a:ext cx="9086850" cy="30575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365" name="TextovéPole 4"/>
            <p:cNvSpPr txBox="1">
              <a:spLocks noChangeArrowheads="1"/>
            </p:cNvSpPr>
            <p:nvPr/>
          </p:nvSpPr>
          <p:spPr bwMode="auto">
            <a:xfrm>
              <a:off x="8244408" y="4581128"/>
              <a:ext cx="89959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7</a:t>
              </a: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93204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Základní informace</a:t>
            </a:r>
            <a:endParaRPr lang="cs-CZ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4618856" cy="4997151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Krajské město: Zlín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Počet obyvatel: 589 339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Rozloha: 3964 km</a:t>
            </a:r>
            <a:r>
              <a:rPr lang="cs-CZ" b="1" baseline="30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Nejvyšší bod: Čertův mlýn (1 206 m n. m.)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Tvořen čtyřmi okresy: Zlín, Uherské Hradiště, Kroměříž a okres Vsetín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16387" name="Skupina 7"/>
          <p:cNvGrpSpPr>
            <a:grpSpLocks/>
          </p:cNvGrpSpPr>
          <p:nvPr/>
        </p:nvGrpSpPr>
        <p:grpSpPr bwMode="auto">
          <a:xfrm>
            <a:off x="5111750" y="3716338"/>
            <a:ext cx="4032250" cy="2938462"/>
            <a:chOff x="4788024" y="3717032"/>
            <a:chExt cx="4032448" cy="2937617"/>
          </a:xfrm>
        </p:grpSpPr>
        <p:pic>
          <p:nvPicPr>
            <p:cNvPr id="16394" name="Picture 2" descr="http://www.vlajkyatisk.cz/fotky14479/fotos/_vyrn_296Zlinsky-kraj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788024" y="3717032"/>
              <a:ext cx="3937670" cy="26251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5" name="TextovéPole 6"/>
            <p:cNvSpPr txBox="1">
              <a:spLocks noChangeArrowheads="1"/>
            </p:cNvSpPr>
            <p:nvPr/>
          </p:nvSpPr>
          <p:spPr bwMode="auto">
            <a:xfrm>
              <a:off x="7596336" y="6285317"/>
              <a:ext cx="122413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5</a:t>
              </a:r>
            </a:p>
          </p:txBody>
        </p:sp>
      </p:grpSp>
      <p:grpSp>
        <p:nvGrpSpPr>
          <p:cNvPr id="16388" name="Skupina 10"/>
          <p:cNvGrpSpPr>
            <a:grpSpLocks/>
          </p:cNvGrpSpPr>
          <p:nvPr/>
        </p:nvGrpSpPr>
        <p:grpSpPr bwMode="auto">
          <a:xfrm>
            <a:off x="6588125" y="188913"/>
            <a:ext cx="2381250" cy="3033712"/>
            <a:chOff x="6588224" y="188640"/>
            <a:chExt cx="2381250" cy="3033628"/>
          </a:xfrm>
        </p:grpSpPr>
        <p:pic>
          <p:nvPicPr>
            <p:cNvPr id="16392" name="Picture 4" descr="http://www.svozikemnacestach.cz/images/default/zlinsky_kraj_znak.gi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88224" y="188640"/>
              <a:ext cx="2381250" cy="27146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3" name="TextovéPole 9"/>
            <p:cNvSpPr txBox="1">
              <a:spLocks noChangeArrowheads="1"/>
            </p:cNvSpPr>
            <p:nvPr/>
          </p:nvSpPr>
          <p:spPr bwMode="auto">
            <a:xfrm>
              <a:off x="7884368" y="2852936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6</a:t>
              </a:r>
            </a:p>
          </p:txBody>
        </p:sp>
      </p:grpSp>
      <p:grpSp>
        <p:nvGrpSpPr>
          <p:cNvPr id="16389" name="Skupina 13"/>
          <p:cNvGrpSpPr>
            <a:grpSpLocks/>
          </p:cNvGrpSpPr>
          <p:nvPr/>
        </p:nvGrpSpPr>
        <p:grpSpPr bwMode="auto">
          <a:xfrm>
            <a:off x="4356100" y="549275"/>
            <a:ext cx="2095500" cy="2600325"/>
            <a:chOff x="4355976" y="548680"/>
            <a:chExt cx="2095500" cy="2601580"/>
          </a:xfrm>
        </p:grpSpPr>
        <p:pic>
          <p:nvPicPr>
            <p:cNvPr id="16390" name="Picture 6" descr="http://upload.wikimedia.org/wikipedia/commons/thumb/5/52/Flag-map_of_Zlin_Region.svg/220px-Flag-map_of_Zlin_Region.svg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355976" y="548680"/>
              <a:ext cx="2095500" cy="25202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1" name="TextovéPole 12"/>
            <p:cNvSpPr txBox="1">
              <a:spLocks noChangeArrowheads="1"/>
            </p:cNvSpPr>
            <p:nvPr/>
          </p:nvSpPr>
          <p:spPr bwMode="auto">
            <a:xfrm>
              <a:off x="5364088" y="2780928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8</a:t>
              </a:r>
            </a:p>
          </p:txBody>
        </p:sp>
      </p:grp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736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Poloha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Jihovýchod Moravy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17411" name="Skupina 6"/>
          <p:cNvGrpSpPr>
            <a:grpSpLocks/>
          </p:cNvGrpSpPr>
          <p:nvPr/>
        </p:nvGrpSpPr>
        <p:grpSpPr bwMode="auto">
          <a:xfrm>
            <a:off x="0" y="2420938"/>
            <a:ext cx="5851525" cy="4141787"/>
            <a:chOff x="0" y="2420888"/>
            <a:chExt cx="5852297" cy="4141465"/>
          </a:xfrm>
        </p:grpSpPr>
        <p:pic>
          <p:nvPicPr>
            <p:cNvPr id="17418" name="Picture 3" descr="C:\Users\Radek\Desktop\Zlín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420888"/>
              <a:ext cx="5852297" cy="41414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9" name="TextovéPole 5"/>
            <p:cNvSpPr txBox="1">
              <a:spLocks noChangeArrowheads="1"/>
            </p:cNvSpPr>
            <p:nvPr/>
          </p:nvSpPr>
          <p:spPr bwMode="auto">
            <a:xfrm>
              <a:off x="179512" y="6165304"/>
              <a:ext cx="122413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</a:t>
              </a:r>
            </a:p>
          </p:txBody>
        </p:sp>
      </p:grpSp>
      <p:grpSp>
        <p:nvGrpSpPr>
          <p:cNvPr id="17412" name="Skupina 9"/>
          <p:cNvGrpSpPr>
            <a:grpSpLocks/>
          </p:cNvGrpSpPr>
          <p:nvPr/>
        </p:nvGrpSpPr>
        <p:grpSpPr bwMode="auto">
          <a:xfrm>
            <a:off x="4211638" y="3748088"/>
            <a:ext cx="4932362" cy="2859087"/>
            <a:chOff x="4211960" y="3748676"/>
            <a:chExt cx="4932040" cy="2857968"/>
          </a:xfrm>
        </p:grpSpPr>
        <p:pic>
          <p:nvPicPr>
            <p:cNvPr id="17416" name="Picture 5" descr="http://wiki.rvp.cz/@api/deki/files/8463/=800px-Zlinsky_kraj.svg.png?size=webview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211960" y="3748676"/>
              <a:ext cx="4932040" cy="28247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7" name="TextovéPole 8"/>
            <p:cNvSpPr txBox="1">
              <a:spLocks noChangeArrowheads="1"/>
            </p:cNvSpPr>
            <p:nvPr/>
          </p:nvSpPr>
          <p:spPr bwMode="auto">
            <a:xfrm>
              <a:off x="8028384" y="6237312"/>
              <a:ext cx="11156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3</a:t>
              </a:r>
            </a:p>
          </p:txBody>
        </p:sp>
      </p:grpSp>
      <p:grpSp>
        <p:nvGrpSpPr>
          <p:cNvPr id="17413" name="Skupina 12"/>
          <p:cNvGrpSpPr>
            <a:grpSpLocks/>
          </p:cNvGrpSpPr>
          <p:nvPr/>
        </p:nvGrpSpPr>
        <p:grpSpPr bwMode="auto">
          <a:xfrm>
            <a:off x="4859338" y="476250"/>
            <a:ext cx="3656012" cy="3021013"/>
            <a:chOff x="4860032" y="476672"/>
            <a:chExt cx="3656057" cy="3020221"/>
          </a:xfrm>
        </p:grpSpPr>
        <p:pic>
          <p:nvPicPr>
            <p:cNvPr id="17414" name="Picture 2" descr="C:\Documents and Settings\PC\Dokumenty\Obrázky\dum 13\zlinsky-kraj.gi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860032" y="476672"/>
              <a:ext cx="3656057" cy="3020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5" name="TextovéPole 11"/>
            <p:cNvSpPr txBox="1">
              <a:spLocks noChangeArrowheads="1"/>
            </p:cNvSpPr>
            <p:nvPr/>
          </p:nvSpPr>
          <p:spPr bwMode="auto">
            <a:xfrm>
              <a:off x="7308304" y="2996952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4</a:t>
              </a:r>
            </a:p>
          </p:txBody>
        </p:sp>
      </p:grp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3" name="Skupina 9"/>
          <p:cNvGrpSpPr>
            <a:grpSpLocks/>
          </p:cNvGrpSpPr>
          <p:nvPr/>
        </p:nvGrpSpPr>
        <p:grpSpPr bwMode="auto">
          <a:xfrm>
            <a:off x="179388" y="3284538"/>
            <a:ext cx="5429250" cy="3609975"/>
            <a:chOff x="179512" y="3284984"/>
            <a:chExt cx="5429250" cy="3609692"/>
          </a:xfrm>
        </p:grpSpPr>
        <p:pic>
          <p:nvPicPr>
            <p:cNvPr id="18439" name="Picture 4" descr="http://zlinsky.kraj.cz/fotky/obr.php?name=sever.jpg&amp;id=17208&amp;width=570"/>
            <p:cNvPicPr>
              <a:picLocks noChangeAspect="1" noChangeArrowheads="1"/>
            </p:cNvPicPr>
            <p:nvPr/>
          </p:nvPicPr>
          <p:blipFill>
            <a:blip r:embed="rId2" cstate="print"/>
            <a:srcRect t="9265" b="7355"/>
            <a:stretch>
              <a:fillRect/>
            </a:stretch>
          </p:blipFill>
          <p:spPr bwMode="auto">
            <a:xfrm>
              <a:off x="179512" y="3284984"/>
              <a:ext cx="5429250" cy="32403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0" name="TextovéPole 8"/>
            <p:cNvSpPr txBox="1">
              <a:spLocks noChangeArrowheads="1"/>
            </p:cNvSpPr>
            <p:nvPr/>
          </p:nvSpPr>
          <p:spPr bwMode="auto">
            <a:xfrm>
              <a:off x="323528" y="6525344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9</a:t>
              </a:r>
            </a:p>
          </p:txBody>
        </p:sp>
      </p:grpSp>
      <p:grpSp>
        <p:nvGrpSpPr>
          <p:cNvPr id="18434" name="Skupina 5"/>
          <p:cNvGrpSpPr>
            <a:grpSpLocks/>
          </p:cNvGrpSpPr>
          <p:nvPr/>
        </p:nvGrpSpPr>
        <p:grpSpPr bwMode="auto">
          <a:xfrm>
            <a:off x="4572000" y="3213100"/>
            <a:ext cx="4572000" cy="3644900"/>
            <a:chOff x="3466356" y="2025516"/>
            <a:chExt cx="4572000" cy="3645024"/>
          </a:xfrm>
        </p:grpSpPr>
        <p:pic>
          <p:nvPicPr>
            <p:cNvPr id="18437" name="Picture 2" descr="http://www.risy.cz/Files/Images/zlinsky/reginfo/Tur_ZLIN.jpg"/>
            <p:cNvPicPr>
              <a:picLocks noChangeAspect="1" noChangeArrowheads="1"/>
            </p:cNvPicPr>
            <p:nvPr/>
          </p:nvPicPr>
          <p:blipFill>
            <a:blip r:embed="rId3" cstate="print"/>
            <a:srcRect l="3999" t="9940"/>
            <a:stretch>
              <a:fillRect/>
            </a:stretch>
          </p:blipFill>
          <p:spPr bwMode="auto">
            <a:xfrm>
              <a:off x="3466356" y="2025516"/>
              <a:ext cx="4572000" cy="35942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38" name="TextovéPole 4"/>
            <p:cNvSpPr txBox="1">
              <a:spLocks noChangeArrowheads="1"/>
            </p:cNvSpPr>
            <p:nvPr/>
          </p:nvSpPr>
          <p:spPr bwMode="auto">
            <a:xfrm>
              <a:off x="6948264" y="5301208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</a:t>
              </a:r>
            </a:p>
          </p:txBody>
        </p:sp>
      </p:grp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3412976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Povrch</a:t>
            </a: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utváří: pohoří Chřiby, severní polovina Dolnomoravského úvalu a jižní část Hornomoravského úvalu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Východní hranici tvoří Bílé Karpaty přecházející v Javorníky a Moravsko-Slezské Beskydy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Na s</a:t>
            </a:r>
            <a:r>
              <a:rPr lang="pt-BR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everu  Vsetínská hornatina</a:t>
            </a: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(</a:t>
            </a:r>
            <a:r>
              <a:rPr lang="cs-CZ" b="1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Hostýnsko</a:t>
            </a: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)</a:t>
            </a: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8" name="Skupina 11"/>
          <p:cNvGrpSpPr>
            <a:grpSpLocks/>
          </p:cNvGrpSpPr>
          <p:nvPr/>
        </p:nvGrpSpPr>
        <p:grpSpPr bwMode="auto">
          <a:xfrm>
            <a:off x="3009900" y="0"/>
            <a:ext cx="5929313" cy="4760913"/>
            <a:chOff x="2939818" y="0"/>
            <a:chExt cx="5999990" cy="4760640"/>
          </a:xfrm>
        </p:grpSpPr>
        <p:pic>
          <p:nvPicPr>
            <p:cNvPr id="19464" name="Picture 6" descr="http://www.karkrnov.com/gallery/1157260033_sn%C3%ADmek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39818" y="260648"/>
              <a:ext cx="5999990" cy="44999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5" name="TextovéPole 10"/>
            <p:cNvSpPr txBox="1">
              <a:spLocks noChangeArrowheads="1"/>
            </p:cNvSpPr>
            <p:nvPr/>
          </p:nvSpPr>
          <p:spPr bwMode="auto">
            <a:xfrm>
              <a:off x="7524328" y="0"/>
              <a:ext cx="12961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12</a:t>
              </a:r>
            </a:p>
          </p:txBody>
        </p:sp>
      </p:grpSp>
      <p:grpSp>
        <p:nvGrpSpPr>
          <p:cNvPr id="19459" name="Skupina 8"/>
          <p:cNvGrpSpPr>
            <a:grpSpLocks/>
          </p:cNvGrpSpPr>
          <p:nvPr/>
        </p:nvGrpSpPr>
        <p:grpSpPr bwMode="auto">
          <a:xfrm>
            <a:off x="250825" y="2636838"/>
            <a:ext cx="5143500" cy="4257675"/>
            <a:chOff x="251520" y="2636912"/>
            <a:chExt cx="5143500" cy="4257764"/>
          </a:xfrm>
        </p:grpSpPr>
        <p:pic>
          <p:nvPicPr>
            <p:cNvPr id="19462" name="Picture 4" descr="http://www.oseknadbecvou.cz/VismoOnline_ActionScripts/Image.ashx?id_org=11301&amp;id_obrazky=1111&amp;datum=7.8.2007+12%3A14%3A16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1520" y="2636912"/>
              <a:ext cx="5143500" cy="3857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3" name="TextovéPole 7"/>
            <p:cNvSpPr txBox="1">
              <a:spLocks noChangeArrowheads="1"/>
            </p:cNvSpPr>
            <p:nvPr/>
          </p:nvSpPr>
          <p:spPr bwMode="auto">
            <a:xfrm>
              <a:off x="467544" y="6525344"/>
              <a:ext cx="158417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11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2987675" cy="162877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996952"/>
            <a:ext cx="7344816" cy="180020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Největší řekou je Morava,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Menší toky: Bečva, Senice, Olšava, </a:t>
            </a:r>
            <a:r>
              <a:rPr lang="cs-CZ" b="1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Vlára</a:t>
            </a:r>
            <a:r>
              <a:rPr lang="cs-CZ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 </a:t>
            </a:r>
            <a:r>
              <a:rPr lang="cs-CZ" b="1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Dřevnice</a:t>
            </a: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1" name="Skupina 14"/>
          <p:cNvGrpSpPr>
            <a:grpSpLocks/>
          </p:cNvGrpSpPr>
          <p:nvPr/>
        </p:nvGrpSpPr>
        <p:grpSpPr bwMode="auto">
          <a:xfrm>
            <a:off x="250825" y="0"/>
            <a:ext cx="6265863" cy="2155825"/>
            <a:chOff x="251520" y="0"/>
            <a:chExt cx="6264696" cy="2155756"/>
          </a:xfrm>
        </p:grpSpPr>
        <p:pic>
          <p:nvPicPr>
            <p:cNvPr id="20493" name="Picture 8" descr="http://www.infoglobe.cz/res/data/282/033248_05_176442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1520" y="188640"/>
              <a:ext cx="6264696" cy="1967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4" name="TextovéPole 13"/>
            <p:cNvSpPr txBox="1">
              <a:spLocks noChangeArrowheads="1"/>
            </p:cNvSpPr>
            <p:nvPr/>
          </p:nvSpPr>
          <p:spPr bwMode="auto">
            <a:xfrm>
              <a:off x="323528" y="0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16</a:t>
              </a:r>
            </a:p>
          </p:txBody>
        </p:sp>
      </p:grpSp>
      <p:grpSp>
        <p:nvGrpSpPr>
          <p:cNvPr id="20482" name="Skupina 11"/>
          <p:cNvGrpSpPr>
            <a:grpSpLocks/>
          </p:cNvGrpSpPr>
          <p:nvPr/>
        </p:nvGrpSpPr>
        <p:grpSpPr bwMode="auto">
          <a:xfrm>
            <a:off x="6516688" y="188913"/>
            <a:ext cx="2627312" cy="3825875"/>
            <a:chOff x="6300192" y="225934"/>
            <a:chExt cx="2771800" cy="4014356"/>
          </a:xfrm>
        </p:grpSpPr>
        <p:pic>
          <p:nvPicPr>
            <p:cNvPr id="20491" name="Picture 6" descr="http://www.pesinzert.cz/gfx/obr/chp14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300192" y="225934"/>
              <a:ext cx="2232248" cy="37458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2" name="TextovéPole 10"/>
            <p:cNvSpPr txBox="1">
              <a:spLocks noChangeArrowheads="1"/>
            </p:cNvSpPr>
            <p:nvPr/>
          </p:nvSpPr>
          <p:spPr bwMode="auto">
            <a:xfrm>
              <a:off x="7991872" y="3870958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15</a:t>
              </a:r>
            </a:p>
          </p:txBody>
        </p:sp>
      </p:grpSp>
      <p:grpSp>
        <p:nvGrpSpPr>
          <p:cNvPr id="20483" name="Skupina 8"/>
          <p:cNvGrpSpPr>
            <a:grpSpLocks/>
          </p:cNvGrpSpPr>
          <p:nvPr/>
        </p:nvGrpSpPr>
        <p:grpSpPr bwMode="auto">
          <a:xfrm>
            <a:off x="250825" y="1916113"/>
            <a:ext cx="6096000" cy="4906962"/>
            <a:chOff x="251520" y="1916832"/>
            <a:chExt cx="6096000" cy="4905836"/>
          </a:xfrm>
        </p:grpSpPr>
        <p:pic>
          <p:nvPicPr>
            <p:cNvPr id="20489" name="Picture 4" descr="http://www.balickyzazitku.cz/pool/foto_7045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51520" y="1916832"/>
              <a:ext cx="6096000" cy="457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0" name="TextovéPole 7"/>
            <p:cNvSpPr txBox="1">
              <a:spLocks noChangeArrowheads="1"/>
            </p:cNvSpPr>
            <p:nvPr/>
          </p:nvSpPr>
          <p:spPr bwMode="auto">
            <a:xfrm>
              <a:off x="467544" y="6453336"/>
              <a:ext cx="12961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14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02832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Zemědělství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Soustředěno </a:t>
            </a:r>
            <a:r>
              <a:rPr lang="cs-CZ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do nížinných 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částí (pšenice, cukrovka, sladový ječmen…)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Typické ovocnářství a </a:t>
            </a:r>
            <a:r>
              <a:rPr lang="cs-CZ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pálenictví</a:t>
            </a:r>
            <a:r>
              <a:rPr lang="cs-CZ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(slivovice)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olem toku Moravy ovoce, zelenina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Hodně prostoru k pastevectví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5" name="Skupina 13"/>
          <p:cNvGrpSpPr>
            <a:grpSpLocks/>
          </p:cNvGrpSpPr>
          <p:nvPr/>
        </p:nvGrpSpPr>
        <p:grpSpPr bwMode="auto">
          <a:xfrm>
            <a:off x="6227763" y="2276475"/>
            <a:ext cx="2736850" cy="4257675"/>
            <a:chOff x="6372200" y="2600236"/>
            <a:chExt cx="2592288" cy="4257764"/>
          </a:xfrm>
        </p:grpSpPr>
        <p:pic>
          <p:nvPicPr>
            <p:cNvPr id="21517" name="Picture 6" descr="http://www.katalogfiremzk.cz/files/companys/company230/539-Barum.jpg"/>
            <p:cNvPicPr>
              <a:picLocks noChangeAspect="1" noChangeArrowheads="1"/>
            </p:cNvPicPr>
            <p:nvPr/>
          </p:nvPicPr>
          <p:blipFill>
            <a:blip r:embed="rId2" cstate="print"/>
            <a:srcRect t="4903"/>
            <a:stretch>
              <a:fillRect/>
            </a:stretch>
          </p:blipFill>
          <p:spPr bwMode="auto">
            <a:xfrm>
              <a:off x="6372200" y="2600236"/>
              <a:ext cx="2556148" cy="41894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8" name="TextovéPole 12"/>
            <p:cNvSpPr txBox="1">
              <a:spLocks noChangeArrowheads="1"/>
            </p:cNvSpPr>
            <p:nvPr/>
          </p:nvSpPr>
          <p:spPr bwMode="auto">
            <a:xfrm>
              <a:off x="8028384" y="6488668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19</a:t>
              </a:r>
            </a:p>
          </p:txBody>
        </p:sp>
      </p:grpSp>
      <p:grpSp>
        <p:nvGrpSpPr>
          <p:cNvPr id="21508" name="Skupina 5"/>
          <p:cNvGrpSpPr>
            <a:grpSpLocks/>
          </p:cNvGrpSpPr>
          <p:nvPr/>
        </p:nvGrpSpPr>
        <p:grpSpPr bwMode="auto">
          <a:xfrm>
            <a:off x="179512" y="1412776"/>
            <a:ext cx="6096000" cy="4978400"/>
            <a:chOff x="179512" y="1916832"/>
            <a:chExt cx="6096000" cy="4977844"/>
          </a:xfrm>
        </p:grpSpPr>
        <p:pic>
          <p:nvPicPr>
            <p:cNvPr id="21511" name="Picture 2" descr="http://www.sub.cz/layout/budova4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79512" y="1916832"/>
              <a:ext cx="6096000" cy="457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2" name="TextovéPole 4"/>
            <p:cNvSpPr txBox="1">
              <a:spLocks noChangeArrowheads="1"/>
            </p:cNvSpPr>
            <p:nvPr/>
          </p:nvSpPr>
          <p:spPr bwMode="auto">
            <a:xfrm>
              <a:off x="323528" y="6525344"/>
              <a:ext cx="144016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17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Modern No. 20" pitchFamily="18" charset="0"/>
              </a:rPr>
              <a:t>Průmysl</a:t>
            </a:r>
            <a:endParaRPr lang="cs-CZ" sz="6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Modern No. 20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</a:t>
            </a:r>
            <a:r>
              <a:rPr lang="cs-CZ" b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umárenský průmysl (Zubří), strojírenství, textilní, oděvní a kožedělný průmysl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*Tomáš Baťa 20. a 30. léta 20.století obuvnický průmysl ve Zlíně (dnes už tam prakticky zanikl)</a:t>
            </a:r>
            <a:endParaRPr lang="cs-CZ" b="1" dirty="0">
              <a:ln w="17780" cmpd="sng">
                <a:solidFill>
                  <a:srgbClr val="FFFF00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29" name="Skupina 5"/>
          <p:cNvGrpSpPr>
            <a:grpSpLocks/>
          </p:cNvGrpSpPr>
          <p:nvPr/>
        </p:nvGrpSpPr>
        <p:grpSpPr bwMode="auto">
          <a:xfrm>
            <a:off x="3132138" y="2349500"/>
            <a:ext cx="5715000" cy="4545013"/>
            <a:chOff x="3131840" y="2348880"/>
            <a:chExt cx="5715000" cy="4545796"/>
          </a:xfrm>
        </p:grpSpPr>
        <p:pic>
          <p:nvPicPr>
            <p:cNvPr id="22541" name="Picture 2" descr="http://luhacovice-lazne-spa.cz/wp-content/uploads/01-lazne-luhacovice-kruhova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131840" y="2348880"/>
              <a:ext cx="5715000" cy="41624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2" name="TextovéPole 4"/>
            <p:cNvSpPr txBox="1">
              <a:spLocks noChangeArrowheads="1"/>
            </p:cNvSpPr>
            <p:nvPr/>
          </p:nvSpPr>
          <p:spPr bwMode="auto">
            <a:xfrm>
              <a:off x="7668344" y="6525344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22</a:t>
              </a:r>
            </a:p>
          </p:txBody>
        </p:sp>
      </p:grpSp>
      <p:grpSp>
        <p:nvGrpSpPr>
          <p:cNvPr id="22530" name="Skupina 10"/>
          <p:cNvGrpSpPr>
            <a:grpSpLocks/>
          </p:cNvGrpSpPr>
          <p:nvPr/>
        </p:nvGrpSpPr>
        <p:grpSpPr bwMode="auto">
          <a:xfrm>
            <a:off x="250825" y="2924175"/>
            <a:ext cx="4762500" cy="3933825"/>
            <a:chOff x="251520" y="2924944"/>
            <a:chExt cx="4762500" cy="3933056"/>
          </a:xfrm>
        </p:grpSpPr>
        <p:sp>
          <p:nvSpPr>
            <p:cNvPr id="22539" name="TextovéPole 9"/>
            <p:cNvSpPr txBox="1">
              <a:spLocks noChangeArrowheads="1"/>
            </p:cNvSpPr>
            <p:nvPr/>
          </p:nvSpPr>
          <p:spPr bwMode="auto">
            <a:xfrm>
              <a:off x="467544" y="6488668"/>
              <a:ext cx="12961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23</a:t>
              </a:r>
            </a:p>
          </p:txBody>
        </p:sp>
        <p:pic>
          <p:nvPicPr>
            <p:cNvPr id="22540" name="Picture 4" descr="http://www.praguets.com/img/article/0c718a2bb18fdf0df29866526194c4a5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1520" y="2924944"/>
              <a:ext cx="4762500" cy="3571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22531" name="Skupina 13"/>
          <p:cNvGrpSpPr>
            <a:grpSpLocks/>
          </p:cNvGrpSpPr>
          <p:nvPr/>
        </p:nvGrpSpPr>
        <p:grpSpPr bwMode="auto">
          <a:xfrm>
            <a:off x="323850" y="549275"/>
            <a:ext cx="5964238" cy="2357438"/>
            <a:chOff x="0" y="0"/>
            <a:chExt cx="5964310" cy="2358172"/>
          </a:xfrm>
        </p:grpSpPr>
        <p:pic>
          <p:nvPicPr>
            <p:cNvPr id="22537" name="Picture 6" descr="http://files.lazne.webnode.cz/200000001-a3d33a4ce3/lazne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0"/>
              <a:ext cx="5964310" cy="23488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8" name="TextovéPole 12"/>
            <p:cNvSpPr txBox="1">
              <a:spLocks noChangeArrowheads="1"/>
            </p:cNvSpPr>
            <p:nvPr/>
          </p:nvSpPr>
          <p:spPr bwMode="auto">
            <a:xfrm>
              <a:off x="0" y="1988840"/>
              <a:ext cx="140364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b="1">
                  <a:latin typeface="Calibri" pitchFamily="34" charset="0"/>
                </a:rPr>
                <a:t>Obr. 21</a:t>
              </a:r>
            </a:p>
          </p:txBody>
        </p:sp>
      </p:grpSp>
      <p:grpSp>
        <p:nvGrpSpPr>
          <p:cNvPr id="22532" name="Skupina 17"/>
          <p:cNvGrpSpPr>
            <a:grpSpLocks/>
          </p:cNvGrpSpPr>
          <p:nvPr/>
        </p:nvGrpSpPr>
        <p:grpSpPr bwMode="auto">
          <a:xfrm>
            <a:off x="5207000" y="260350"/>
            <a:ext cx="3686175" cy="3024188"/>
            <a:chOff x="5207562" y="260648"/>
            <a:chExt cx="3684918" cy="3024336"/>
          </a:xfrm>
        </p:grpSpPr>
        <p:pic>
          <p:nvPicPr>
            <p:cNvPr id="22535" name="Picture 8" descr="http://www.dovolenapocesku.cz/wp-content/uploads/luhacovice-jurkovicuv-dum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207562" y="548680"/>
              <a:ext cx="3648405" cy="27363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6" name="TextovéPole 16"/>
            <p:cNvSpPr txBox="1">
              <a:spLocks noChangeArrowheads="1"/>
            </p:cNvSpPr>
            <p:nvPr/>
          </p:nvSpPr>
          <p:spPr bwMode="auto">
            <a:xfrm>
              <a:off x="7668344" y="260648"/>
              <a:ext cx="122413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25</a:t>
              </a:r>
            </a:p>
          </p:txBody>
        </p:sp>
      </p:grpSp>
      <p:sp>
        <p:nvSpPr>
          <p:cNvPr id="22533" name="Nadpis 1"/>
          <p:cNvSpPr>
            <a:spLocks noGrp="1"/>
          </p:cNvSpPr>
          <p:nvPr>
            <p:ph type="title"/>
          </p:nvPr>
        </p:nvSpPr>
        <p:spPr>
          <a:xfrm>
            <a:off x="323850" y="188913"/>
            <a:ext cx="3095625" cy="2447925"/>
          </a:xfrm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  <a:latin typeface="Calisto MT"/>
              </a:rPr>
              <a:t>Lázně Luhačovice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3" name="Skupina 13"/>
          <p:cNvGrpSpPr>
            <a:grpSpLocks/>
          </p:cNvGrpSpPr>
          <p:nvPr/>
        </p:nvGrpSpPr>
        <p:grpSpPr bwMode="auto">
          <a:xfrm>
            <a:off x="250825" y="1231900"/>
            <a:ext cx="3744913" cy="5626100"/>
            <a:chOff x="251520" y="1196752"/>
            <a:chExt cx="3744416" cy="5625916"/>
          </a:xfrm>
        </p:grpSpPr>
        <p:pic>
          <p:nvPicPr>
            <p:cNvPr id="23559" name="Picture 6" descr="http://www.borovice.cz/image/27738/skanzen-roznov-pod-radhostem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1520" y="1196752"/>
              <a:ext cx="3744416" cy="52930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0" name="TextovéPole 12"/>
            <p:cNvSpPr txBox="1">
              <a:spLocks noChangeArrowheads="1"/>
            </p:cNvSpPr>
            <p:nvPr/>
          </p:nvSpPr>
          <p:spPr bwMode="auto">
            <a:xfrm>
              <a:off x="539552" y="6453336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29</a:t>
              </a:r>
            </a:p>
          </p:txBody>
        </p:sp>
      </p:grpSp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3995738" y="620713"/>
            <a:ext cx="4787900" cy="1989137"/>
          </a:xfrm>
        </p:spPr>
        <p:txBody>
          <a:bodyPr/>
          <a:lstStyle/>
          <a:p>
            <a:r>
              <a:rPr lang="cs-CZ" smtClean="0">
                <a:latin typeface="Alibi"/>
              </a:rPr>
              <a:t>Skanzen v Rožnově pod Radhoštěm</a:t>
            </a:r>
          </a:p>
        </p:txBody>
      </p:sp>
      <p:grpSp>
        <p:nvGrpSpPr>
          <p:cNvPr id="23556" name="Skupina 7"/>
          <p:cNvGrpSpPr>
            <a:grpSpLocks/>
          </p:cNvGrpSpPr>
          <p:nvPr/>
        </p:nvGrpSpPr>
        <p:grpSpPr bwMode="auto">
          <a:xfrm>
            <a:off x="4211638" y="3068638"/>
            <a:ext cx="4727575" cy="3681412"/>
            <a:chOff x="2817874" y="2318312"/>
            <a:chExt cx="6238875" cy="4741101"/>
          </a:xfrm>
        </p:grpSpPr>
        <p:pic>
          <p:nvPicPr>
            <p:cNvPr id="23557" name="Picture 2" descr="http://www.kudyznudy.cz/getmedia/0e37f72c-b215-4e9d-8a56-c70be4eb134f/01215300.aspx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817874" y="2318312"/>
              <a:ext cx="6238875" cy="44577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58" name="TextovéPole 4"/>
            <p:cNvSpPr txBox="1">
              <a:spLocks noChangeArrowheads="1"/>
            </p:cNvSpPr>
            <p:nvPr/>
          </p:nvSpPr>
          <p:spPr bwMode="auto">
            <a:xfrm>
              <a:off x="7284979" y="6583807"/>
              <a:ext cx="1535493" cy="4756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26</a:t>
              </a:r>
            </a:p>
          </p:txBody>
        </p:sp>
      </p:grp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7" name="Skupina 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1"/>
          </a:xfrm>
        </p:grpSpPr>
        <p:pic>
          <p:nvPicPr>
            <p:cNvPr id="24583" name="Picture 2" descr="http://www.pamatky-unesco.cz/wp-content/uploads/2010/03/blick-auf-den-park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1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84" name="TextovéPole 4"/>
            <p:cNvSpPr txBox="1">
              <a:spLocks noChangeArrowheads="1"/>
            </p:cNvSpPr>
            <p:nvPr/>
          </p:nvSpPr>
          <p:spPr bwMode="auto">
            <a:xfrm>
              <a:off x="8100392" y="0"/>
              <a:ext cx="104360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28</a:t>
              </a:r>
            </a:p>
          </p:txBody>
        </p:sp>
      </p:grpSp>
      <p:sp>
        <p:nvSpPr>
          <p:cNvPr id="24578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908050"/>
          </a:xfrm>
        </p:spPr>
        <p:txBody>
          <a:bodyPr/>
          <a:lstStyle/>
          <a:p>
            <a:r>
              <a:rPr lang="cs-CZ" smtClean="0"/>
              <a:t>Kroměříž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179388" y="620713"/>
            <a:ext cx="8229600" cy="4525962"/>
          </a:xfrm>
        </p:spPr>
        <p:txBody>
          <a:bodyPr/>
          <a:lstStyle/>
          <a:p>
            <a:r>
              <a:rPr lang="cs-CZ" smtClean="0"/>
              <a:t>Do Listiny světového kulturního dědictví UNESCO zapsána v roce 1998</a:t>
            </a:r>
          </a:p>
        </p:txBody>
      </p:sp>
      <p:grpSp>
        <p:nvGrpSpPr>
          <p:cNvPr id="24580" name="Skupina 8"/>
          <p:cNvGrpSpPr>
            <a:grpSpLocks/>
          </p:cNvGrpSpPr>
          <p:nvPr/>
        </p:nvGrpSpPr>
        <p:grpSpPr bwMode="auto">
          <a:xfrm>
            <a:off x="4500563" y="3213100"/>
            <a:ext cx="4367212" cy="3275013"/>
            <a:chOff x="4499992" y="3212976"/>
            <a:chExt cx="4367808" cy="3275856"/>
          </a:xfrm>
        </p:grpSpPr>
        <p:pic>
          <p:nvPicPr>
            <p:cNvPr id="24581" name="Picture 4" descr="http://www.pametnik.cz/images/gallery/57/136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499992" y="3212976"/>
              <a:ext cx="4367808" cy="32758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82" name="TextovéPole 7"/>
            <p:cNvSpPr txBox="1">
              <a:spLocks noChangeArrowheads="1"/>
            </p:cNvSpPr>
            <p:nvPr/>
          </p:nvSpPr>
          <p:spPr bwMode="auto">
            <a:xfrm>
              <a:off x="7884368" y="3284984"/>
              <a:ext cx="86409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30</a:t>
              </a:r>
            </a:p>
          </p:txBody>
        </p:sp>
      </p:grp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http://nd05.jxs.cz/110/898/1c4977374d_80640946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297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Nadpis 1"/>
          <p:cNvSpPr>
            <a:spLocks noGrp="1"/>
          </p:cNvSpPr>
          <p:nvPr>
            <p:ph type="title"/>
          </p:nvPr>
        </p:nvSpPr>
        <p:spPr>
          <a:xfrm>
            <a:off x="323850" y="1341438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chemeClr val="bg1"/>
                </a:solidFill>
                <a:latin typeface="Sneakerhead BTN"/>
              </a:rPr>
              <a:t>Svatý Hostýn</a:t>
            </a: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>
          <a:xfrm>
            <a:off x="3059113" y="2349500"/>
            <a:ext cx="2881312" cy="2303463"/>
          </a:xfrm>
        </p:spPr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Poutní místo</a:t>
            </a:r>
          </a:p>
        </p:txBody>
      </p:sp>
      <p:sp>
        <p:nvSpPr>
          <p:cNvPr id="25604" name="TextovéPole 4"/>
          <p:cNvSpPr txBox="1">
            <a:spLocks noChangeArrowheads="1"/>
          </p:cNvSpPr>
          <p:nvPr/>
        </p:nvSpPr>
        <p:spPr bwMode="auto">
          <a:xfrm>
            <a:off x="684213" y="0"/>
            <a:ext cx="1079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27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25" name="Skupina 7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-1" y="1"/>
            <a:chExt cx="9144001" cy="6858000"/>
          </a:xfrm>
        </p:grpSpPr>
        <p:pic>
          <p:nvPicPr>
            <p:cNvPr id="26630" name="Picture 6" descr="http://www.npu.cz/download/1349172615/Krom%C4%9B%C5%99%C3%AD%C5%BE%2C+Arcibiskupsk%C3%BD+z%C3%A1mek%2C+leteck%C3%BD+pohled%2C+stav+v+roce+2009%2C+foto+Ale%C5%A1+Karban.jpg"/>
            <p:cNvPicPr>
              <a:picLocks noChangeAspect="1" noChangeArrowheads="1"/>
            </p:cNvPicPr>
            <p:nvPr/>
          </p:nvPicPr>
          <p:blipFill>
            <a:blip r:embed="rId2" cstate="print"/>
            <a:srcRect r="11111"/>
            <a:stretch>
              <a:fillRect/>
            </a:stretch>
          </p:blipFill>
          <p:spPr bwMode="auto">
            <a:xfrm>
              <a:off x="-1" y="1"/>
              <a:ext cx="9144001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631" name="TextovéPole 6"/>
            <p:cNvSpPr txBox="1">
              <a:spLocks noChangeArrowheads="1"/>
            </p:cNvSpPr>
            <p:nvPr/>
          </p:nvSpPr>
          <p:spPr bwMode="auto">
            <a:xfrm>
              <a:off x="7668344" y="6381328"/>
              <a:ext cx="122413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alibri" pitchFamily="34" charset="0"/>
                </a:rPr>
                <a:t>Obr. 31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0"/>
            <a:ext cx="8229600" cy="63341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0" y="549275"/>
            <a:ext cx="8964613" cy="6624638"/>
          </a:xfrm>
        </p:spPr>
        <p:txBody>
          <a:bodyPr/>
          <a:lstStyle/>
          <a:p>
            <a:r>
              <a:rPr lang="cs-CZ" sz="1100" i="1" dirty="0" smtClean="0">
                <a:solidFill>
                  <a:schemeClr val="bg1"/>
                </a:solidFill>
              </a:rPr>
              <a:t>Obr. 1 </a:t>
            </a:r>
            <a:r>
              <a:rPr lang="pt-BR" sz="1100" i="1" dirty="0" smtClean="0">
                <a:solidFill>
                  <a:schemeClr val="bg1"/>
                </a:solidFill>
              </a:rPr>
              <a:t>AUTOR NEUVEDEN. risy.cz [online]. [cit. 24.5.2013]. Dostupný na WWW: http://www.risy.cz/cs/krajske-ris/zlinsky-kraj/regionalni-informace/o-kraji/</a:t>
            </a:r>
            <a:endParaRPr lang="cs-CZ" sz="1100" i="1" dirty="0" smtClean="0">
              <a:solidFill>
                <a:schemeClr val="bg1"/>
              </a:solidFill>
            </a:endParaRPr>
          </a:p>
          <a:p>
            <a:r>
              <a:rPr lang="cs-CZ" sz="1100" i="1" dirty="0" smtClean="0">
                <a:solidFill>
                  <a:schemeClr val="bg1"/>
                </a:solidFill>
              </a:rPr>
              <a:t>Obr. 2 AUTOR NEUVEDEN. finance-</a:t>
            </a:r>
            <a:r>
              <a:rPr lang="cs-CZ" sz="1100" i="1" dirty="0" err="1" smtClean="0">
                <a:solidFill>
                  <a:schemeClr val="bg1"/>
                </a:solidFill>
              </a:rPr>
              <a:t>kromeriz.fincentrum.com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http://www.finance-</a:t>
            </a:r>
            <a:r>
              <a:rPr lang="cs-CZ" sz="1100" i="1" dirty="0" err="1" smtClean="0">
                <a:solidFill>
                  <a:schemeClr val="bg1"/>
                </a:solidFill>
              </a:rPr>
              <a:t>kromeriz.fincentrum.com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3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wiki.rvp.cz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http://wiki.rvp.cz/Kabinet/Mapy/Mapa_%C4%8CR/Mapy_kraj%C5%AF_%C4%8CR/Zl%C3%ADnsk%C3%BD_kraj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4 AUTOR NEUVEDEN. 1zs.podborany.cz [online]. [cit. 24.5.2013]. Dostupný na WWW: 1zs.podborany.cz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5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vlajkyatisk.cz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1100" i="1" dirty="0" err="1" smtClean="0">
                <a:solidFill>
                  <a:schemeClr val="bg1"/>
                </a:solidFill>
              </a:rPr>
              <a:t>vlajkyatisk.cz</a:t>
            </a:r>
            <a:r>
              <a:rPr lang="cs-CZ" sz="1100" i="1" dirty="0" smtClean="0">
                <a:solidFill>
                  <a:schemeClr val="bg1"/>
                </a:solidFill>
              </a:rPr>
              <a:t>/vlajky/</a:t>
            </a:r>
            <a:r>
              <a:rPr lang="cs-CZ" sz="1100" i="1" dirty="0" err="1" smtClean="0">
                <a:solidFill>
                  <a:schemeClr val="bg1"/>
                </a:solidFill>
              </a:rPr>
              <a:t>eshop</a:t>
            </a:r>
            <a:r>
              <a:rPr lang="cs-CZ" sz="1100" i="1" dirty="0" smtClean="0">
                <a:solidFill>
                  <a:schemeClr val="bg1"/>
                </a:solidFill>
              </a:rPr>
              <a:t>/4-1-</a:t>
            </a:r>
            <a:r>
              <a:rPr lang="cs-CZ" sz="1100" i="1" dirty="0" err="1" smtClean="0">
                <a:solidFill>
                  <a:schemeClr val="bg1"/>
                </a:solidFill>
              </a:rPr>
              <a:t>Ostatni</a:t>
            </a:r>
            <a:r>
              <a:rPr lang="cs-CZ" sz="1100" i="1" dirty="0" smtClean="0">
                <a:solidFill>
                  <a:schemeClr val="bg1"/>
                </a:solidFill>
              </a:rPr>
              <a:t>-vlajky/12-2-</a:t>
            </a:r>
            <a:r>
              <a:rPr lang="cs-CZ" sz="1100" i="1" dirty="0" err="1" smtClean="0">
                <a:solidFill>
                  <a:schemeClr val="bg1"/>
                </a:solidFill>
              </a:rPr>
              <a:t>Krajske</a:t>
            </a:r>
            <a:r>
              <a:rPr lang="cs-CZ" sz="1100" i="1" dirty="0" smtClean="0">
                <a:solidFill>
                  <a:schemeClr val="bg1"/>
                </a:solidFill>
              </a:rPr>
              <a:t>-vlajky/1/</a:t>
            </a:r>
            <a:r>
              <a:rPr lang="cs-CZ" sz="1100" i="1" dirty="0" err="1" smtClean="0">
                <a:solidFill>
                  <a:schemeClr val="bg1"/>
                </a:solidFill>
              </a:rPr>
              <a:t>row</a:t>
            </a:r>
            <a:endParaRPr lang="cs-CZ" sz="1100" i="1" dirty="0" smtClean="0">
              <a:solidFill>
                <a:schemeClr val="bg1"/>
              </a:solidFill>
            </a:endParaRPr>
          </a:p>
          <a:p>
            <a:r>
              <a:rPr lang="cs-CZ" sz="1100" i="1" dirty="0" smtClean="0">
                <a:solidFill>
                  <a:schemeClr val="bg1"/>
                </a:solidFill>
              </a:rPr>
              <a:t>Obr. 6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svozikemnacestach.cz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1100" i="1" dirty="0" err="1" smtClean="0">
                <a:solidFill>
                  <a:schemeClr val="bg1"/>
                </a:solidFill>
              </a:rPr>
              <a:t>svozikemnacestach.cz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DesktopDefault.aspx</a:t>
            </a:r>
            <a:r>
              <a:rPr lang="cs-CZ" sz="1100" i="1" dirty="0" smtClean="0">
                <a:solidFill>
                  <a:schemeClr val="bg1"/>
                </a:solidFill>
              </a:rPr>
              <a:t>?</a:t>
            </a:r>
            <a:r>
              <a:rPr lang="cs-CZ" sz="1100" i="1" dirty="0" err="1" smtClean="0">
                <a:solidFill>
                  <a:schemeClr val="bg1"/>
                </a:solidFill>
              </a:rPr>
              <a:t>tabID</a:t>
            </a:r>
            <a:r>
              <a:rPr lang="cs-CZ" sz="1100" i="1" dirty="0" smtClean="0">
                <a:solidFill>
                  <a:schemeClr val="bg1"/>
                </a:solidFill>
              </a:rPr>
              <a:t>=3443&amp;</a:t>
            </a:r>
            <a:r>
              <a:rPr lang="cs-CZ" sz="1100" i="1" dirty="0" err="1" smtClean="0">
                <a:solidFill>
                  <a:schemeClr val="bg1"/>
                </a:solidFill>
              </a:rPr>
              <a:t>KrajID</a:t>
            </a:r>
            <a:r>
              <a:rPr lang="cs-CZ" sz="1100" i="1" dirty="0" smtClean="0">
                <a:solidFill>
                  <a:schemeClr val="bg1"/>
                </a:solidFill>
              </a:rPr>
              <a:t>=13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7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nadeje.cz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http://nadeje.cz/vizovice/index.php?show=clanek&amp;id=Zlinsky-kraj-podporil-nasi-cinnost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8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Wikipedia.cz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http://cs.wikipedia.org/wiki/Symboly_Zl%C3%ADnsk%C3%A9ho_kraj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9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zlinsky.kraj.cz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</a:t>
            </a:r>
            <a:r>
              <a:rPr lang="cs-CZ" sz="1100" i="1" dirty="0" smtClean="0">
                <a:solidFill>
                  <a:schemeClr val="bg1"/>
                </a:solidFill>
                <a:hlinkClick r:id="rId3"/>
              </a:rPr>
              <a:t>http://zlinsky.kraj.cz/encyklopedie/objekty1.phtml?id=11290</a:t>
            </a:r>
            <a:endParaRPr lang="cs-CZ" sz="1100" i="1" dirty="0" smtClean="0">
              <a:solidFill>
                <a:schemeClr val="bg1"/>
              </a:solidFill>
            </a:endParaRPr>
          </a:p>
          <a:p>
            <a:r>
              <a:rPr lang="cs-CZ" sz="1100" i="1" dirty="0" smtClean="0">
                <a:solidFill>
                  <a:schemeClr val="bg1"/>
                </a:solidFill>
              </a:rPr>
              <a:t>Obr</a:t>
            </a:r>
            <a:r>
              <a:rPr lang="cs-CZ" sz="1100" i="1" dirty="0" smtClean="0">
                <a:solidFill>
                  <a:schemeClr val="bg1"/>
                </a:solidFill>
              </a:rPr>
              <a:t>. 11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oseknadbecvou.cz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1100" i="1" dirty="0" err="1" smtClean="0">
                <a:solidFill>
                  <a:schemeClr val="bg1"/>
                </a:solidFill>
              </a:rPr>
              <a:t>oseknadbecvou.cz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osecky</a:t>
            </a:r>
            <a:r>
              <a:rPr lang="cs-CZ" sz="1100" i="1" dirty="0" smtClean="0">
                <a:solidFill>
                  <a:schemeClr val="bg1"/>
                </a:solidFill>
              </a:rPr>
              <a:t>-jez-splav-reky-</a:t>
            </a:r>
            <a:r>
              <a:rPr lang="cs-CZ" sz="1100" i="1" dirty="0" err="1" smtClean="0">
                <a:solidFill>
                  <a:schemeClr val="bg1"/>
                </a:solidFill>
              </a:rPr>
              <a:t>becvy</a:t>
            </a:r>
            <a:r>
              <a:rPr lang="cs-CZ" sz="1100" i="1" dirty="0" smtClean="0">
                <a:solidFill>
                  <a:schemeClr val="bg1"/>
                </a:solidFill>
              </a:rPr>
              <a:t>/g-1028/id_</a:t>
            </a:r>
            <a:r>
              <a:rPr lang="cs-CZ" sz="1100" i="1" dirty="0" err="1" smtClean="0">
                <a:solidFill>
                  <a:schemeClr val="bg1"/>
                </a:solidFill>
              </a:rPr>
              <a:t>obrazky</a:t>
            </a:r>
            <a:r>
              <a:rPr lang="cs-CZ" sz="1100" i="1" dirty="0" smtClean="0">
                <a:solidFill>
                  <a:schemeClr val="bg1"/>
                </a:solidFill>
              </a:rPr>
              <a:t>=1111&amp;typ_sady=1&amp;p1=5313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12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karkrnov.com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</a:t>
            </a:r>
            <a:r>
              <a:rPr lang="cs-CZ" sz="1100" i="1" dirty="0" smtClean="0">
                <a:solidFill>
                  <a:schemeClr val="bg1"/>
                </a:solidFill>
                <a:hlinkClick r:id="rId4"/>
              </a:rPr>
              <a:t>http://www.</a:t>
            </a:r>
            <a:r>
              <a:rPr lang="cs-CZ" sz="1100" i="1" dirty="0" err="1" smtClean="0">
                <a:solidFill>
                  <a:schemeClr val="bg1"/>
                </a:solidFill>
                <a:hlinkClick r:id="rId4"/>
              </a:rPr>
              <a:t>karkrnov.com</a:t>
            </a:r>
            <a:r>
              <a:rPr lang="cs-CZ" sz="1100" i="1" dirty="0" smtClean="0">
                <a:solidFill>
                  <a:schemeClr val="bg1"/>
                </a:solidFill>
                <a:hlinkClick r:id="rId4"/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  <a:hlinkClick r:id="rId4"/>
              </a:rPr>
              <a:t>gallery.php</a:t>
            </a:r>
            <a:r>
              <a:rPr lang="cs-CZ" sz="1100" i="1" dirty="0" smtClean="0">
                <a:solidFill>
                  <a:schemeClr val="bg1"/>
                </a:solidFill>
                <a:hlinkClick r:id="rId4"/>
              </a:rPr>
              <a:t>?akce=</a:t>
            </a:r>
            <a:r>
              <a:rPr lang="cs-CZ" sz="1100" i="1" dirty="0" err="1" smtClean="0">
                <a:solidFill>
                  <a:schemeClr val="bg1"/>
                </a:solidFill>
                <a:hlinkClick r:id="rId4"/>
              </a:rPr>
              <a:t>obrazek</a:t>
            </a:r>
            <a:r>
              <a:rPr lang="cs-CZ" sz="1100" i="1" dirty="0" smtClean="0">
                <a:solidFill>
                  <a:schemeClr val="bg1"/>
                </a:solidFill>
                <a:hlinkClick r:id="rId4"/>
              </a:rPr>
              <a:t>_</a:t>
            </a:r>
            <a:r>
              <a:rPr lang="cs-CZ" sz="1100" i="1" dirty="0" err="1" smtClean="0">
                <a:solidFill>
                  <a:schemeClr val="bg1"/>
                </a:solidFill>
                <a:hlinkClick r:id="rId4"/>
              </a:rPr>
              <a:t>ukaz</a:t>
            </a:r>
            <a:r>
              <a:rPr lang="cs-CZ" sz="1100" i="1" dirty="0" smtClean="0">
                <a:solidFill>
                  <a:schemeClr val="bg1"/>
                </a:solidFill>
                <a:hlinkClick r:id="rId4"/>
              </a:rPr>
              <a:t>&amp;media_id=687</a:t>
            </a:r>
            <a:endParaRPr lang="cs-CZ" sz="1100" i="1" dirty="0" smtClean="0">
              <a:solidFill>
                <a:schemeClr val="bg1"/>
              </a:solidFill>
            </a:endParaRPr>
          </a:p>
          <a:p>
            <a:r>
              <a:rPr lang="cs-CZ" sz="1100" i="1" dirty="0" smtClean="0">
                <a:solidFill>
                  <a:schemeClr val="bg1"/>
                </a:solidFill>
              </a:rPr>
              <a:t>Obr</a:t>
            </a:r>
            <a:r>
              <a:rPr lang="cs-CZ" sz="1100" i="1" dirty="0" smtClean="0">
                <a:solidFill>
                  <a:schemeClr val="bg1"/>
                </a:solidFill>
              </a:rPr>
              <a:t>. 14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balickyzazitku.cz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1100" i="1" dirty="0" err="1" smtClean="0">
                <a:solidFill>
                  <a:schemeClr val="bg1"/>
                </a:solidFill>
              </a:rPr>
              <a:t>balickyzazitku.cz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cz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balicky</a:t>
            </a:r>
            <a:r>
              <a:rPr lang="cs-CZ" sz="1100" i="1" dirty="0" smtClean="0">
                <a:solidFill>
                  <a:schemeClr val="bg1"/>
                </a:solidFill>
              </a:rPr>
              <a:t>-jednotlivci/</a:t>
            </a:r>
            <a:r>
              <a:rPr lang="cs-CZ" sz="1100" i="1" dirty="0" err="1" smtClean="0">
                <a:solidFill>
                  <a:schemeClr val="bg1"/>
                </a:solidFill>
              </a:rPr>
              <a:t>pohodove</a:t>
            </a:r>
            <a:r>
              <a:rPr lang="cs-CZ" sz="1100" i="1" dirty="0" smtClean="0">
                <a:solidFill>
                  <a:schemeClr val="bg1"/>
                </a:solidFill>
              </a:rPr>
              <a:t>-a-hobby/v-</a:t>
            </a:r>
            <a:r>
              <a:rPr lang="cs-CZ" sz="1100" i="1" dirty="0" err="1" smtClean="0">
                <a:solidFill>
                  <a:schemeClr val="bg1"/>
                </a:solidFill>
              </a:rPr>
              <a:t>prirode</a:t>
            </a:r>
            <a:r>
              <a:rPr lang="cs-CZ" sz="1100" i="1" dirty="0" smtClean="0">
                <a:solidFill>
                  <a:schemeClr val="bg1"/>
                </a:solidFill>
              </a:rPr>
              <a:t>/paseni-ovci-na-</a:t>
            </a:r>
            <a:r>
              <a:rPr lang="cs-CZ" sz="1100" i="1" dirty="0" err="1" smtClean="0">
                <a:solidFill>
                  <a:schemeClr val="bg1"/>
                </a:solidFill>
              </a:rPr>
              <a:t>valassku</a:t>
            </a:r>
            <a:r>
              <a:rPr lang="cs-CZ" sz="1100" i="1" dirty="0" smtClean="0">
                <a:solidFill>
                  <a:schemeClr val="bg1"/>
                </a:solidFill>
              </a:rPr>
              <a:t>-292.html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15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pesinzert.cz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1100" i="1" dirty="0" err="1" smtClean="0">
                <a:solidFill>
                  <a:schemeClr val="bg1"/>
                </a:solidFill>
              </a:rPr>
              <a:t>pesinzert.cz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piRubrIn.aspx</a:t>
            </a:r>
            <a:r>
              <a:rPr lang="cs-CZ" sz="1100" i="1" dirty="0" smtClean="0">
                <a:solidFill>
                  <a:schemeClr val="bg1"/>
                </a:solidFill>
              </a:rPr>
              <a:t>?</a:t>
            </a:r>
            <a:r>
              <a:rPr lang="cs-CZ" sz="1100" i="1" dirty="0" err="1" smtClean="0">
                <a:solidFill>
                  <a:schemeClr val="bg1"/>
                </a:solidFill>
              </a:rPr>
              <a:t>intRubrKis</a:t>
            </a:r>
            <a:r>
              <a:rPr lang="cs-CZ" sz="1100" i="1" dirty="0" smtClean="0">
                <a:solidFill>
                  <a:schemeClr val="bg1"/>
                </a:solidFill>
              </a:rPr>
              <a:t>=2548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16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infoglobe.cz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1100" i="1" dirty="0" err="1" smtClean="0">
                <a:solidFill>
                  <a:schemeClr val="bg1"/>
                </a:solidFill>
              </a:rPr>
              <a:t>infoglobe.cz</a:t>
            </a:r>
            <a:r>
              <a:rPr lang="cs-CZ" sz="1100" i="1" dirty="0" smtClean="0">
                <a:solidFill>
                  <a:schemeClr val="bg1"/>
                </a:solidFill>
              </a:rPr>
              <a:t>/cestovatelsky-</a:t>
            </a:r>
            <a:r>
              <a:rPr lang="cs-CZ" sz="1100" i="1" dirty="0" err="1" smtClean="0">
                <a:solidFill>
                  <a:schemeClr val="bg1"/>
                </a:solidFill>
              </a:rPr>
              <a:t>pruvodce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lichtenstejnsko</a:t>
            </a:r>
            <a:r>
              <a:rPr lang="cs-CZ" sz="1100" i="1" dirty="0" smtClean="0">
                <a:solidFill>
                  <a:schemeClr val="bg1"/>
                </a:solidFill>
              </a:rPr>
              <a:t>-nejen-</a:t>
            </a:r>
            <a:r>
              <a:rPr lang="cs-CZ" sz="1100" i="1" dirty="0" err="1" smtClean="0">
                <a:solidFill>
                  <a:schemeClr val="bg1"/>
                </a:solidFill>
              </a:rPr>
              <a:t>danovy</a:t>
            </a:r>
            <a:r>
              <a:rPr lang="cs-CZ" sz="1100" i="1" dirty="0" smtClean="0">
                <a:solidFill>
                  <a:schemeClr val="bg1"/>
                </a:solidFill>
              </a:rPr>
              <a:t>-</a:t>
            </a:r>
            <a:r>
              <a:rPr lang="cs-CZ" sz="1100" i="1" dirty="0" err="1" smtClean="0">
                <a:solidFill>
                  <a:schemeClr val="bg1"/>
                </a:solidFill>
              </a:rPr>
              <a:t>raj</a:t>
            </a:r>
            <a:r>
              <a:rPr lang="cs-CZ" sz="1100" i="1" dirty="0" smtClean="0">
                <a:solidFill>
                  <a:schemeClr val="bg1"/>
                </a:solidFill>
              </a:rPr>
              <a:t>-</a:t>
            </a:r>
            <a:r>
              <a:rPr lang="cs-CZ" sz="1100" i="1" dirty="0" err="1" smtClean="0">
                <a:solidFill>
                  <a:schemeClr val="bg1"/>
                </a:solidFill>
              </a:rPr>
              <a:t>iv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17 AUTOR NEUVEDEN. sub.</a:t>
            </a:r>
            <a:r>
              <a:rPr lang="cs-CZ" sz="1100" i="1" dirty="0" err="1" smtClean="0">
                <a:solidFill>
                  <a:schemeClr val="bg1"/>
                </a:solidFill>
              </a:rPr>
              <a:t>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</a:t>
            </a:r>
            <a:r>
              <a:rPr lang="cs-CZ" sz="1100" i="1" dirty="0" smtClean="0">
                <a:solidFill>
                  <a:schemeClr val="bg1"/>
                </a:solidFill>
                <a:hlinkClick r:id="rId5"/>
              </a:rPr>
              <a:t>http://www.sub.</a:t>
            </a:r>
            <a:r>
              <a:rPr lang="cs-CZ" sz="1100" i="1" dirty="0" err="1" smtClean="0">
                <a:solidFill>
                  <a:schemeClr val="bg1"/>
                </a:solidFill>
                <a:hlinkClick r:id="rId5"/>
              </a:rPr>
              <a:t>cz</a:t>
            </a:r>
            <a:r>
              <a:rPr lang="cs-CZ" sz="1100" i="1" dirty="0" smtClean="0">
                <a:solidFill>
                  <a:schemeClr val="bg1"/>
                </a:solidFill>
                <a:hlinkClick r:id="rId5"/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  <a:hlinkClick r:id="rId5"/>
              </a:rPr>
              <a:t>predstaveni</a:t>
            </a:r>
            <a:r>
              <a:rPr lang="cs-CZ" sz="1100" i="1" dirty="0" smtClean="0">
                <a:solidFill>
                  <a:schemeClr val="bg1"/>
                </a:solidFill>
                <a:hlinkClick r:id="rId5"/>
              </a:rPr>
              <a:t>-</a:t>
            </a:r>
            <a:r>
              <a:rPr lang="cs-CZ" sz="1100" i="1" dirty="0" err="1" smtClean="0">
                <a:solidFill>
                  <a:schemeClr val="bg1"/>
                </a:solidFill>
                <a:hlinkClick r:id="rId5"/>
              </a:rPr>
              <a:t>spolecnosti.html</a:t>
            </a:r>
            <a:endParaRPr lang="cs-CZ" sz="1100" i="1" dirty="0" smtClean="0">
              <a:solidFill>
                <a:schemeClr val="bg1"/>
              </a:solidFill>
            </a:endParaRPr>
          </a:p>
          <a:p>
            <a:r>
              <a:rPr lang="cs-CZ" sz="1100" i="1" dirty="0" smtClean="0">
                <a:solidFill>
                  <a:schemeClr val="bg1"/>
                </a:solidFill>
              </a:rPr>
              <a:t>Obr</a:t>
            </a:r>
            <a:r>
              <a:rPr lang="cs-CZ" sz="1100" i="1" dirty="0" smtClean="0">
                <a:solidFill>
                  <a:schemeClr val="bg1"/>
                </a:solidFill>
              </a:rPr>
              <a:t>. 19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katalogfiremzk.cz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</a:t>
            </a:r>
            <a:r>
              <a:rPr lang="cs-CZ" sz="1100" i="1" dirty="0" smtClean="0">
                <a:solidFill>
                  <a:schemeClr val="bg1"/>
                </a:solidFill>
                <a:hlinkClick r:id="rId6"/>
              </a:rPr>
              <a:t>http://www.</a:t>
            </a:r>
            <a:r>
              <a:rPr lang="cs-CZ" sz="1100" i="1" dirty="0" err="1" smtClean="0">
                <a:solidFill>
                  <a:schemeClr val="bg1"/>
                </a:solidFill>
                <a:hlinkClick r:id="rId6"/>
              </a:rPr>
              <a:t>katalogfiremzk.cz</a:t>
            </a:r>
            <a:r>
              <a:rPr lang="cs-CZ" sz="1100" i="1" dirty="0" smtClean="0">
                <a:solidFill>
                  <a:schemeClr val="bg1"/>
                </a:solidFill>
                <a:hlinkClick r:id="rId6"/>
              </a:rPr>
              <a:t>/barum-</a:t>
            </a:r>
            <a:r>
              <a:rPr lang="cs-CZ" sz="1100" i="1" dirty="0" err="1" smtClean="0">
                <a:solidFill>
                  <a:schemeClr val="bg1"/>
                </a:solidFill>
                <a:hlinkClick r:id="rId6"/>
              </a:rPr>
              <a:t>continental</a:t>
            </a:r>
            <a:r>
              <a:rPr lang="cs-CZ" sz="1100" i="1" dirty="0" smtClean="0">
                <a:solidFill>
                  <a:schemeClr val="bg1"/>
                </a:solidFill>
                <a:hlinkClick r:id="rId6"/>
              </a:rPr>
              <a:t>-</a:t>
            </a:r>
            <a:r>
              <a:rPr lang="cs-CZ" sz="1100" i="1" dirty="0" err="1" smtClean="0">
                <a:solidFill>
                  <a:schemeClr val="bg1"/>
                </a:solidFill>
                <a:hlinkClick r:id="rId6"/>
              </a:rPr>
              <a:t>spol</a:t>
            </a:r>
            <a:r>
              <a:rPr lang="cs-CZ" sz="1100" i="1" dirty="0" smtClean="0">
                <a:solidFill>
                  <a:schemeClr val="bg1"/>
                </a:solidFill>
                <a:hlinkClick r:id="rId6"/>
              </a:rPr>
              <a:t>-</a:t>
            </a:r>
            <a:r>
              <a:rPr lang="cs-CZ" sz="1100" i="1" dirty="0" err="1" smtClean="0">
                <a:solidFill>
                  <a:schemeClr val="bg1"/>
                </a:solidFill>
                <a:hlinkClick r:id="rId6"/>
              </a:rPr>
              <a:t>sr</a:t>
            </a:r>
            <a:r>
              <a:rPr lang="cs-CZ" sz="1100" i="1" dirty="0" smtClean="0">
                <a:solidFill>
                  <a:schemeClr val="bg1"/>
                </a:solidFill>
                <a:hlinkClick r:id="rId6"/>
              </a:rPr>
              <a:t>-o-230/</a:t>
            </a:r>
            <a:endParaRPr lang="cs-CZ" sz="1100" i="1" dirty="0" smtClean="0">
              <a:solidFill>
                <a:schemeClr val="bg1"/>
              </a:solidFill>
            </a:endParaRPr>
          </a:p>
          <a:p>
            <a:r>
              <a:rPr lang="cs-CZ" sz="1100" i="1" dirty="0" smtClean="0">
                <a:solidFill>
                  <a:schemeClr val="bg1"/>
                </a:solidFill>
              </a:rPr>
              <a:t>Obr</a:t>
            </a:r>
            <a:r>
              <a:rPr lang="cs-CZ" sz="1100" i="1" dirty="0" smtClean="0">
                <a:solidFill>
                  <a:schemeClr val="bg1"/>
                </a:solidFill>
              </a:rPr>
              <a:t>. 21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lazne.webnode.cz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http://lazne.webnode.cz/lazne-luhacovice/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22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luhacovice</a:t>
            </a:r>
            <a:r>
              <a:rPr lang="cs-CZ" sz="1100" i="1" dirty="0" smtClean="0">
                <a:solidFill>
                  <a:schemeClr val="bg1"/>
                </a:solidFill>
              </a:rPr>
              <a:t>-</a:t>
            </a:r>
            <a:r>
              <a:rPr lang="cs-CZ" sz="1100" i="1" dirty="0" err="1" smtClean="0">
                <a:solidFill>
                  <a:schemeClr val="bg1"/>
                </a:solidFill>
              </a:rPr>
              <a:t>lazne</a:t>
            </a:r>
            <a:r>
              <a:rPr lang="cs-CZ" sz="1100" i="1" dirty="0" smtClean="0">
                <a:solidFill>
                  <a:schemeClr val="bg1"/>
                </a:solidFill>
              </a:rPr>
              <a:t>-</a:t>
            </a:r>
            <a:r>
              <a:rPr lang="cs-CZ" sz="1100" i="1" dirty="0" err="1" smtClean="0">
                <a:solidFill>
                  <a:schemeClr val="bg1"/>
                </a:solidFill>
              </a:rPr>
              <a:t>spa.cz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http://luhacovice-lazne-spa.cz/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23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praguets.com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1100" i="1" dirty="0" err="1" smtClean="0">
                <a:solidFill>
                  <a:schemeClr val="bg1"/>
                </a:solidFill>
              </a:rPr>
              <a:t>praguets.com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cs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vylet</a:t>
            </a:r>
            <a:r>
              <a:rPr lang="cs-CZ" sz="1100" i="1" dirty="0" smtClean="0">
                <a:solidFill>
                  <a:schemeClr val="bg1"/>
                </a:solidFill>
              </a:rPr>
              <a:t>-</a:t>
            </a:r>
            <a:r>
              <a:rPr lang="cs-CZ" sz="1100" i="1" dirty="0" err="1" smtClean="0">
                <a:solidFill>
                  <a:schemeClr val="bg1"/>
                </a:solidFill>
              </a:rPr>
              <a:t>luhacovice</a:t>
            </a:r>
            <a:r>
              <a:rPr lang="cs-CZ" sz="1100" i="1" dirty="0" smtClean="0">
                <a:solidFill>
                  <a:schemeClr val="bg1"/>
                </a:solidFill>
              </a:rPr>
              <a:t>-75/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24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roznovpodradhostem.unas.cz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1100" i="1" dirty="0" err="1" smtClean="0">
                <a:solidFill>
                  <a:schemeClr val="bg1"/>
                </a:solidFill>
              </a:rPr>
              <a:t>roznovpodradhostem.unas.cz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roznov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podradhostem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skanzenakce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skanzenakce.htm</a:t>
            </a:r>
            <a:endParaRPr lang="cs-CZ" sz="1100" i="1" dirty="0" smtClean="0">
              <a:solidFill>
                <a:schemeClr val="bg1"/>
              </a:solidFill>
            </a:endParaRPr>
          </a:p>
          <a:p>
            <a:r>
              <a:rPr lang="cs-CZ" sz="1100" i="1" dirty="0" smtClean="0">
                <a:solidFill>
                  <a:schemeClr val="bg1"/>
                </a:solidFill>
              </a:rPr>
              <a:t/>
            </a:r>
            <a:br>
              <a:rPr lang="cs-CZ" sz="1100" i="1" dirty="0" smtClean="0">
                <a:solidFill>
                  <a:schemeClr val="bg1"/>
                </a:solidFill>
              </a:rPr>
            </a:br>
            <a:r>
              <a:rPr lang="cs-CZ" sz="1100" i="1" dirty="0" smtClean="0">
                <a:solidFill>
                  <a:schemeClr val="bg1"/>
                </a:solidFill>
              </a:rPr>
              <a:t>Obr. 25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dovolenapocesku.cz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1100" i="1" dirty="0" err="1" smtClean="0">
                <a:solidFill>
                  <a:schemeClr val="bg1"/>
                </a:solidFill>
              </a:rPr>
              <a:t>dovolenapocesku.cz</a:t>
            </a:r>
            <a:r>
              <a:rPr lang="cs-CZ" sz="1100" i="1" dirty="0" smtClean="0">
                <a:solidFill>
                  <a:schemeClr val="bg1"/>
                </a:solidFill>
              </a:rPr>
              <a:t>/2011/11/lokality/</a:t>
            </a:r>
            <a:r>
              <a:rPr lang="cs-CZ" sz="1100" i="1" dirty="0" err="1" smtClean="0">
                <a:solidFill>
                  <a:schemeClr val="bg1"/>
                </a:solidFill>
              </a:rPr>
              <a:t>morava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luhacovice.html</a:t>
            </a:r>
            <a:endParaRPr lang="cs-CZ" sz="1100" i="1" dirty="0" smtClean="0">
              <a:solidFill>
                <a:schemeClr val="bg1"/>
              </a:solidFill>
            </a:endParaRPr>
          </a:p>
          <a:p>
            <a:r>
              <a:rPr lang="cs-CZ" sz="1100" i="1" dirty="0" smtClean="0">
                <a:solidFill>
                  <a:schemeClr val="bg1"/>
                </a:solidFill>
              </a:rPr>
              <a:t>Obr. 26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kudyznudy.cz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1100" i="1" dirty="0" err="1" smtClean="0">
                <a:solidFill>
                  <a:schemeClr val="bg1"/>
                </a:solidFill>
              </a:rPr>
              <a:t>kudyznudy.cz</a:t>
            </a:r>
            <a:r>
              <a:rPr lang="cs-CZ" sz="1100" i="1" dirty="0" smtClean="0">
                <a:solidFill>
                  <a:schemeClr val="bg1"/>
                </a:solidFill>
              </a:rPr>
              <a:t>/Aktuality/</a:t>
            </a:r>
            <a:r>
              <a:rPr lang="cs-CZ" sz="1100" i="1" dirty="0" err="1" smtClean="0">
                <a:solidFill>
                  <a:schemeClr val="bg1"/>
                </a:solidFill>
              </a:rPr>
              <a:t>Valasske</a:t>
            </a:r>
            <a:r>
              <a:rPr lang="cs-CZ" sz="1100" i="1" dirty="0" smtClean="0">
                <a:solidFill>
                  <a:schemeClr val="bg1"/>
                </a:solidFill>
              </a:rPr>
              <a:t>-muzeum-v-</a:t>
            </a:r>
            <a:r>
              <a:rPr lang="cs-CZ" sz="1100" i="1" dirty="0" err="1" smtClean="0">
                <a:solidFill>
                  <a:schemeClr val="bg1"/>
                </a:solidFill>
              </a:rPr>
              <a:t>prirode</a:t>
            </a:r>
            <a:r>
              <a:rPr lang="cs-CZ" sz="1100" i="1" dirty="0" smtClean="0">
                <a:solidFill>
                  <a:schemeClr val="bg1"/>
                </a:solidFill>
              </a:rPr>
              <a:t>-v-</a:t>
            </a:r>
            <a:r>
              <a:rPr lang="cs-CZ" sz="1100" i="1" dirty="0" err="1" smtClean="0">
                <a:solidFill>
                  <a:schemeClr val="bg1"/>
                </a:solidFill>
              </a:rPr>
              <a:t>Roznove</a:t>
            </a:r>
            <a:r>
              <a:rPr lang="cs-CZ" sz="1100" i="1" dirty="0" smtClean="0">
                <a:solidFill>
                  <a:schemeClr val="bg1"/>
                </a:solidFill>
              </a:rPr>
              <a:t>-pod-Radhostem-.</a:t>
            </a:r>
            <a:r>
              <a:rPr lang="cs-CZ" sz="1100" i="1" dirty="0" err="1" smtClean="0">
                <a:solidFill>
                  <a:schemeClr val="bg1"/>
                </a:solidFill>
              </a:rPr>
              <a:t>aspx</a:t>
            </a:r>
            <a:endParaRPr lang="cs-CZ" sz="1100" i="1" dirty="0" smtClean="0">
              <a:solidFill>
                <a:schemeClr val="bg1"/>
              </a:solidFill>
            </a:endParaRPr>
          </a:p>
          <a:p>
            <a:r>
              <a:rPr lang="cs-CZ" sz="1100" i="1" dirty="0" smtClean="0">
                <a:solidFill>
                  <a:schemeClr val="bg1"/>
                </a:solidFill>
              </a:rPr>
              <a:t>Obr. 27 </a:t>
            </a:r>
            <a:r>
              <a:rPr lang="pt-BR" sz="1100" i="1" dirty="0" smtClean="0">
                <a:solidFill>
                  <a:schemeClr val="bg1"/>
                </a:solidFill>
              </a:rPr>
              <a:t>AUTOR NEUVEDEN. eleneva.blog.cz [online]. [cit. 24.5.2013]. Dostupný na WWW: http://eleneva.blog.cz/1110</a:t>
            </a:r>
            <a:endParaRPr lang="cs-CZ" sz="1100" i="1" dirty="0" smtClean="0">
              <a:solidFill>
                <a:schemeClr val="bg1"/>
              </a:solidFill>
            </a:endParaRPr>
          </a:p>
          <a:p>
            <a:r>
              <a:rPr lang="cs-CZ" sz="1100" i="1" dirty="0" smtClean="0">
                <a:solidFill>
                  <a:schemeClr val="bg1"/>
                </a:solidFill>
              </a:rPr>
              <a:t>Obr. 28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pamatky</a:t>
            </a:r>
            <a:r>
              <a:rPr lang="cs-CZ" sz="1100" i="1" dirty="0" smtClean="0">
                <a:solidFill>
                  <a:schemeClr val="bg1"/>
                </a:solidFill>
              </a:rPr>
              <a:t>-</a:t>
            </a:r>
            <a:r>
              <a:rPr lang="cs-CZ" sz="1100" i="1" dirty="0" err="1" smtClean="0">
                <a:solidFill>
                  <a:schemeClr val="bg1"/>
                </a:solidFill>
              </a:rPr>
              <a:t>unesco.cz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1100" i="1" dirty="0" err="1" smtClean="0">
                <a:solidFill>
                  <a:schemeClr val="bg1"/>
                </a:solidFill>
              </a:rPr>
              <a:t>pamatky</a:t>
            </a:r>
            <a:r>
              <a:rPr lang="cs-CZ" sz="1100" i="1" dirty="0" smtClean="0">
                <a:solidFill>
                  <a:schemeClr val="bg1"/>
                </a:solidFill>
              </a:rPr>
              <a:t>-</a:t>
            </a:r>
            <a:r>
              <a:rPr lang="cs-CZ" sz="1100" i="1" dirty="0" err="1" smtClean="0">
                <a:solidFill>
                  <a:schemeClr val="bg1"/>
                </a:solidFill>
              </a:rPr>
              <a:t>unesco.cz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wp</a:t>
            </a:r>
            <a:r>
              <a:rPr lang="cs-CZ" sz="1100" i="1" dirty="0" smtClean="0">
                <a:solidFill>
                  <a:schemeClr val="bg1"/>
                </a:solidFill>
              </a:rPr>
              <a:t>-</a:t>
            </a:r>
            <a:r>
              <a:rPr lang="cs-CZ" sz="1100" i="1" dirty="0" err="1" smtClean="0">
                <a:solidFill>
                  <a:schemeClr val="bg1"/>
                </a:solidFill>
              </a:rPr>
              <a:t>content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uploads</a:t>
            </a:r>
            <a:r>
              <a:rPr lang="cs-CZ" sz="1100" i="1" dirty="0" smtClean="0">
                <a:solidFill>
                  <a:schemeClr val="bg1"/>
                </a:solidFill>
              </a:rPr>
              <a:t>/2010/03/</a:t>
            </a:r>
            <a:r>
              <a:rPr lang="cs-CZ" sz="1100" i="1" dirty="0" err="1" smtClean="0">
                <a:solidFill>
                  <a:schemeClr val="bg1"/>
                </a:solidFill>
              </a:rPr>
              <a:t>blick</a:t>
            </a:r>
            <a:r>
              <a:rPr lang="cs-CZ" sz="1100" i="1" dirty="0" smtClean="0">
                <a:solidFill>
                  <a:schemeClr val="bg1"/>
                </a:solidFill>
              </a:rPr>
              <a:t>-</a:t>
            </a:r>
            <a:r>
              <a:rPr lang="cs-CZ" sz="1100" i="1" dirty="0" err="1" smtClean="0">
                <a:solidFill>
                  <a:schemeClr val="bg1"/>
                </a:solidFill>
              </a:rPr>
              <a:t>auf</a:t>
            </a:r>
            <a:r>
              <a:rPr lang="cs-CZ" sz="1100" i="1" dirty="0" smtClean="0">
                <a:solidFill>
                  <a:schemeClr val="bg1"/>
                </a:solidFill>
              </a:rPr>
              <a:t>-den-park.</a:t>
            </a:r>
            <a:r>
              <a:rPr lang="cs-CZ" sz="1100" i="1" dirty="0" err="1" smtClean="0">
                <a:solidFill>
                  <a:schemeClr val="bg1"/>
                </a:solidFill>
              </a:rPr>
              <a:t>jpg</a:t>
            </a:r>
            <a:endParaRPr lang="cs-CZ" sz="1100" i="1" dirty="0" smtClean="0">
              <a:solidFill>
                <a:schemeClr val="bg1"/>
              </a:solidFill>
            </a:endParaRPr>
          </a:p>
          <a:p>
            <a:r>
              <a:rPr lang="cs-CZ" sz="1100" i="1" dirty="0" smtClean="0">
                <a:solidFill>
                  <a:schemeClr val="bg1"/>
                </a:solidFill>
              </a:rPr>
              <a:t>Obr. 29 AUTOR NEUVEDEN. borovice.</a:t>
            </a:r>
            <a:r>
              <a:rPr lang="cs-CZ" sz="1100" i="1" dirty="0" err="1" smtClean="0">
                <a:solidFill>
                  <a:schemeClr val="bg1"/>
                </a:solidFill>
              </a:rPr>
              <a:t>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http://www.borovice.</a:t>
            </a:r>
            <a:r>
              <a:rPr lang="cs-CZ" sz="1100" i="1" dirty="0" err="1" smtClean="0">
                <a:solidFill>
                  <a:schemeClr val="bg1"/>
                </a:solidFill>
              </a:rPr>
              <a:t>cz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clanky</a:t>
            </a:r>
            <a:r>
              <a:rPr lang="cs-CZ" sz="1100" i="1" dirty="0" smtClean="0">
                <a:solidFill>
                  <a:schemeClr val="bg1"/>
                </a:solidFill>
              </a:rPr>
              <a:t>/skanzen-</a:t>
            </a:r>
            <a:r>
              <a:rPr lang="cs-CZ" sz="1100" i="1" dirty="0" err="1" smtClean="0">
                <a:solidFill>
                  <a:schemeClr val="bg1"/>
                </a:solidFill>
              </a:rPr>
              <a:t>roznov</a:t>
            </a:r>
            <a:r>
              <a:rPr lang="cs-CZ" sz="1100" i="1" dirty="0" smtClean="0">
                <a:solidFill>
                  <a:schemeClr val="bg1"/>
                </a:solidFill>
              </a:rPr>
              <a:t>-pod-radhostem/</a:t>
            </a:r>
          </a:p>
          <a:p>
            <a:r>
              <a:rPr lang="cs-CZ" sz="1100" i="1" dirty="0" smtClean="0">
                <a:solidFill>
                  <a:schemeClr val="bg1"/>
                </a:solidFill>
              </a:rPr>
              <a:t>Obr. 30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pametnik.cz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1100" i="1" dirty="0" err="1" smtClean="0">
                <a:solidFill>
                  <a:schemeClr val="bg1"/>
                </a:solidFill>
              </a:rPr>
              <a:t>pametnik.cz</a:t>
            </a:r>
            <a:r>
              <a:rPr lang="cs-CZ" sz="1100" i="1" dirty="0" smtClean="0">
                <a:solidFill>
                  <a:schemeClr val="bg1"/>
                </a:solidFill>
              </a:rPr>
              <a:t>/detail/57/57/medaile-</a:t>
            </a:r>
            <a:r>
              <a:rPr lang="cs-CZ" sz="1100" i="1" dirty="0" err="1" smtClean="0">
                <a:solidFill>
                  <a:schemeClr val="bg1"/>
                </a:solidFill>
              </a:rPr>
              <a:t>pametnik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kromeriz</a:t>
            </a:r>
            <a:endParaRPr lang="cs-CZ" sz="1100" i="1" dirty="0" smtClean="0">
              <a:solidFill>
                <a:schemeClr val="bg1"/>
              </a:solidFill>
            </a:endParaRPr>
          </a:p>
          <a:p>
            <a:r>
              <a:rPr lang="cs-CZ" sz="1100" i="1" dirty="0" smtClean="0">
                <a:solidFill>
                  <a:schemeClr val="bg1"/>
                </a:solidFill>
              </a:rPr>
              <a:t>Obr. 31 AUTOR NEUVEDEN. </a:t>
            </a:r>
            <a:r>
              <a:rPr lang="cs-CZ" sz="1100" i="1" dirty="0" err="1" smtClean="0">
                <a:solidFill>
                  <a:schemeClr val="bg1"/>
                </a:solidFill>
              </a:rPr>
              <a:t>npu.cz</a:t>
            </a:r>
            <a:r>
              <a:rPr lang="cs-CZ" sz="1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1100" i="1" dirty="0" err="1" smtClean="0">
                <a:solidFill>
                  <a:schemeClr val="bg1"/>
                </a:solidFill>
              </a:rPr>
              <a:t>npu.cz</a:t>
            </a:r>
            <a:r>
              <a:rPr lang="cs-CZ" sz="1100" i="1" dirty="0" smtClean="0">
                <a:solidFill>
                  <a:schemeClr val="bg1"/>
                </a:solidFill>
              </a:rPr>
              <a:t>/</a:t>
            </a:r>
            <a:r>
              <a:rPr lang="cs-CZ" sz="1100" i="1" dirty="0" err="1" smtClean="0">
                <a:solidFill>
                  <a:schemeClr val="bg1"/>
                </a:solidFill>
              </a:rPr>
              <a:t>vystava</a:t>
            </a:r>
            <a:r>
              <a:rPr lang="cs-CZ" sz="1100" i="1" dirty="0" smtClean="0">
                <a:solidFill>
                  <a:schemeClr val="bg1"/>
                </a:solidFill>
              </a:rPr>
              <a:t>-</a:t>
            </a:r>
            <a:r>
              <a:rPr lang="cs-CZ" sz="1100" i="1" dirty="0" err="1" smtClean="0">
                <a:solidFill>
                  <a:schemeClr val="bg1"/>
                </a:solidFill>
              </a:rPr>
              <a:t>unesco</a:t>
            </a:r>
            <a:r>
              <a:rPr lang="cs-CZ" sz="1100" i="1" dirty="0" smtClean="0">
                <a:solidFill>
                  <a:schemeClr val="bg1"/>
                </a:solidFill>
              </a:rPr>
              <a:t>/pro-media/</a:t>
            </a:r>
          </a:p>
          <a:p>
            <a:pPr>
              <a:lnSpc>
                <a:spcPct val="80000"/>
              </a:lnSpc>
            </a:pPr>
            <a:r>
              <a:rPr lang="cs-CZ" sz="1100" i="1" dirty="0" smtClean="0">
                <a:solidFill>
                  <a:schemeClr val="bg1"/>
                </a:solidFill>
              </a:rPr>
              <a:t>Použitá literatura: Chalupa Petr, Štiková Věra, Vlastivěda 5, ČESKÁ REPUBLIKA JAKO SOUČÁST EVROPY,  učebnice pro </a:t>
            </a:r>
            <a:br>
              <a:rPr lang="cs-CZ" sz="1100" i="1" dirty="0" smtClean="0">
                <a:solidFill>
                  <a:schemeClr val="bg1"/>
                </a:solidFill>
              </a:rPr>
            </a:br>
            <a:r>
              <a:rPr lang="cs-CZ" sz="1100" i="1" dirty="0" smtClean="0">
                <a:solidFill>
                  <a:schemeClr val="bg1"/>
                </a:solidFill>
              </a:rPr>
              <a:t> 5. ročník, první vydání, 2004</a:t>
            </a:r>
          </a:p>
          <a:p>
            <a:pPr>
              <a:lnSpc>
                <a:spcPct val="80000"/>
              </a:lnSpc>
            </a:pPr>
            <a:endParaRPr lang="cs-CZ" sz="1000" dirty="0" smtClean="0"/>
          </a:p>
          <a:p>
            <a:endParaRPr lang="cs-CZ" sz="1000" dirty="0" smtClean="0">
              <a:solidFill>
                <a:schemeClr val="bg1"/>
              </a:solidFill>
            </a:endParaRPr>
          </a:p>
        </p:txBody>
      </p:sp>
      <p:sp>
        <p:nvSpPr>
          <p:cNvPr id="26628" name="AutoShape 2" descr="http://www.npu.cz/download/1349172615/Krom%C4%9B%C5%99%C3%AD%C5%BE,+Arcibiskupsk%C3%BD+z%C3%A1mek,+leteck%C3%BD+pohled,+stav+v+roce+2009,+foto+Ale%C5%A1+Karban.jpg"/>
          <p:cNvSpPr>
            <a:spLocks noChangeAspect="1" noChangeArrowheads="1"/>
          </p:cNvSpPr>
          <p:nvPr/>
        </p:nvSpPr>
        <p:spPr bwMode="auto">
          <a:xfrm>
            <a:off x="155575" y="-2065338"/>
            <a:ext cx="6457950" cy="4305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6629" name="AutoShape 4" descr="http://www.npu.cz/download/1349172615/Krom%C4%9B%C5%99%C3%AD%C5%BE%2C+Arcibiskupsk%C3%BD+z%C3%A1mek%2C+leteck%C3%BD+pohled%2C+stav+v+roce+2009%2C+foto+Ale%C5%A1+Karban.jpg"/>
          <p:cNvSpPr>
            <a:spLocks noChangeAspect="1" noChangeArrowheads="1"/>
          </p:cNvSpPr>
          <p:nvPr/>
        </p:nvSpPr>
        <p:spPr bwMode="auto">
          <a:xfrm>
            <a:off x="63500" y="-136525"/>
            <a:ext cx="3800475" cy="253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476250"/>
            <a:ext cx="8229600" cy="60102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Pracovní  list  č. 14  –  Zlínský  kraj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Doplňte vynechané údaje: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Krajským městem Zlínského kraje je ….…….…………  .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Povrch:</a:t>
            </a:r>
            <a:endParaRPr lang="cs-CZ" sz="2000" smtClean="0"/>
          </a:p>
          <a:p>
            <a:pPr lvl="1"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Na Z najdeme nevysoké pohoří ……………….  .</a:t>
            </a:r>
            <a:endParaRPr lang="cs-CZ" sz="17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000" smtClean="0"/>
          </a:p>
          <a:p>
            <a:pPr lvl="1"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Podél řeky Moravy sem zasahuje ………………………..  úval.</a:t>
            </a:r>
            <a:endParaRPr lang="cs-CZ" sz="17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                                    </a:t>
            </a:r>
            <a:endParaRPr lang="cs-CZ" sz="2000" smtClean="0"/>
          </a:p>
          <a:p>
            <a:pPr lvl="1"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Na V jsou to …………………….. a směrem k severu pak </a:t>
            </a:r>
            <a:endParaRPr lang="cs-CZ" sz="17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                   ………………….. a ……………………… Beskydy.  </a:t>
            </a:r>
            <a:endParaRPr lang="cs-CZ" sz="220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Vodstvo: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Největší řekou kraje je …………………. s přítoky ………………. 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,…………………. a …………………….  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V tomto kraji najdeme nejvýznamnější moravské lázně ………………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( léčí se zde dýchací cesty, obezita a cukrovka).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Zemědělství: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V chladnějších a vyšších polohách se pěstují ……………….. , ………. 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a ……………….. 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V nížinaté oblasti Moravského Slovácka se daří ……………………….</a:t>
            </a: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981075"/>
            <a:ext cx="8229600" cy="550545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Průmysl: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V kraji se nacházejí ložiska štěrkopísků – ( Veselí na Moravě,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Hodonín, Moravský Písek) a dále také naleziště …………………….,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……………………. a cihlářské ………………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Výroba letadel – Otrokovice, Kunovice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Zbrojní průmysl – Slavičín, gumárenský průmysl – Otrokovice (pneumatiky), Zubří.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Elektrotechnický průmysl – Rožnov p. Radhoštěm (polovodičové součástky).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Průmysl potravinářský a chemický – Uherské ……………….  .</a:t>
            </a: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313</Words>
  <Application>Microsoft Office PowerPoint</Application>
  <PresentationFormat>Předvádění na obrazovce (4:3)</PresentationFormat>
  <Paragraphs>136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Zlínský kraj</vt:lpstr>
      <vt:lpstr>Anotace</vt:lpstr>
      <vt:lpstr>Zlínský kraj</vt:lpstr>
      <vt:lpstr>Základní informace</vt:lpstr>
      <vt:lpstr>Poloha</vt:lpstr>
      <vt:lpstr>Snímek 6</vt:lpstr>
      <vt:lpstr>Vodstvo</vt:lpstr>
      <vt:lpstr>Zemědělství</vt:lpstr>
      <vt:lpstr>Průmysl</vt:lpstr>
      <vt:lpstr>Lázně Luhačovice</vt:lpstr>
      <vt:lpstr>Skanzen v Rožnově pod Radhoštěm</vt:lpstr>
      <vt:lpstr>Kroměříž</vt:lpstr>
      <vt:lpstr>Svatý Hostýn</vt:lpstr>
      <vt:lpstr>Zdroje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Zlínský kraj</dc:title>
  <dc:creator>Radek</dc:creator>
  <cp:lastModifiedBy>Guest</cp:lastModifiedBy>
  <cp:revision>25</cp:revision>
  <dcterms:created xsi:type="dcterms:W3CDTF">2012-11-08T14:47:45Z</dcterms:created>
  <dcterms:modified xsi:type="dcterms:W3CDTF">2013-06-25T10:54:48Z</dcterms:modified>
</cp:coreProperties>
</file>