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7" r:id="rId4"/>
    <p:sldId id="256" r:id="rId5"/>
    <p:sldId id="259" r:id="rId6"/>
    <p:sldId id="261" r:id="rId7"/>
    <p:sldId id="260" r:id="rId8"/>
    <p:sldId id="262" r:id="rId9"/>
    <p:sldId id="263" r:id="rId10"/>
    <p:sldId id="264" r:id="rId11"/>
    <p:sldId id="265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8FC27-897B-455D-BE52-87ABE792CD5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D2FAB-1F6E-4333-B953-2F1591DB3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582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8FC27-897B-455D-BE52-87ABE792CD5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D2FAB-1F6E-4333-B953-2F1591DB3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583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8FC27-897B-455D-BE52-87ABE792CD5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D2FAB-1F6E-4333-B953-2F1591DB3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8079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8FC27-897B-455D-BE52-87ABE792CD5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D2FAB-1F6E-4333-B953-2F1591DB3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396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8FC27-897B-455D-BE52-87ABE792CD5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D2FAB-1F6E-4333-B953-2F1591DB3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624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8FC27-897B-455D-BE52-87ABE792CD5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D2FAB-1F6E-4333-B953-2F1591DB3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7177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8FC27-897B-455D-BE52-87ABE792CD5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D2FAB-1F6E-4333-B953-2F1591DB3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783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8FC27-897B-455D-BE52-87ABE792CD5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D2FAB-1F6E-4333-B953-2F1591DB3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661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8FC27-897B-455D-BE52-87ABE792CD5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D2FAB-1F6E-4333-B953-2F1591DB3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45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8FC27-897B-455D-BE52-87ABE792CD5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D2FAB-1F6E-4333-B953-2F1591DB3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6661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8FC27-897B-455D-BE52-87ABE792CD5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D2FAB-1F6E-4333-B953-2F1591DB3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282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38FC27-897B-455D-BE52-87ABE792CD5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4D2FAB-1F6E-4333-B953-2F1591DB3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694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commons.wikimedia.org/wiki/File:Human_brain_midsagittal_cut_color2.pn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9806499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VY_32_INOVACE_17_16C_Stavba mozku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Biologie člověka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8461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155631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</a:t>
            </a:r>
            <a:r>
              <a:rPr lang="cs-CZ" dirty="0" smtClean="0"/>
              <a:t>se stavbou mozku člověka.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</a:t>
            </a:r>
            <a:r>
              <a:rPr lang="cs-CZ" dirty="0" smtClean="0"/>
              <a:t>popíše anatomii lidského mozku, charakterizuje jeho jednotlivé části včetně jejich</a:t>
            </a:r>
          </a:p>
          <a:p>
            <a:r>
              <a:rPr lang="cs-CZ" dirty="0" smtClean="0"/>
              <a:t>funkcí.</a:t>
            </a:r>
            <a:endParaRPr lang="cs-CZ" dirty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20. </a:t>
            </a:r>
            <a:r>
              <a:rPr lang="cs-CZ" dirty="0"/>
              <a:t>5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21</a:t>
            </a:r>
            <a:r>
              <a:rPr lang="cs-CZ" dirty="0" smtClean="0"/>
              <a:t>. </a:t>
            </a:r>
            <a:r>
              <a:rPr lang="cs-CZ" dirty="0"/>
              <a:t>5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1559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090663"/>
          </a:xfr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6600" dirty="0" smtClean="0"/>
              <a:t>Stavba mozku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97698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16632"/>
            <a:ext cx="297780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Charakteristika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14" y="1114866"/>
            <a:ext cx="9133398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řídící orgán nervové soustavy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řídí a kontroluje veškeré tělesné funkce</a:t>
            </a: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objem asi 1300 - 1400 cm</a:t>
            </a:r>
            <a:r>
              <a:rPr lang="cs-CZ" sz="2800" baseline="30000" dirty="0" smtClean="0"/>
              <a:t>3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uložen v mozkovně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obalen plenami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mozkové komory a prostor mezi plenami je vyplněn</a:t>
            </a:r>
          </a:p>
          <a:p>
            <a:r>
              <a:rPr lang="cs-CZ" sz="2800" dirty="0" smtClean="0"/>
              <a:t>    </a:t>
            </a:r>
            <a:r>
              <a:rPr lang="cs-CZ" sz="2800" b="1" dirty="0" smtClean="0"/>
              <a:t>mozkomíšním mokem</a:t>
            </a:r>
            <a:r>
              <a:rPr lang="cs-CZ" sz="2800" dirty="0" smtClean="0"/>
              <a:t> </a:t>
            </a:r>
            <a:r>
              <a:rPr lang="cs-CZ" sz="2400" dirty="0" smtClean="0"/>
              <a:t>(omývá, nadlehčuje mozek, tlumí nárazy)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stavba mozku: koncový mozek, mezimozek, střední mozek,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mozeček, most Varolův, prodloužená mícha</a:t>
            </a:r>
          </a:p>
        </p:txBody>
      </p:sp>
    </p:spTree>
    <p:extLst>
      <p:ext uri="{BB962C8B-B14F-4D97-AF65-F5344CB8AC3E}">
        <p14:creationId xmlns:p14="http://schemas.microsoft.com/office/powerpoint/2010/main" val="2313110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188640"/>
            <a:ext cx="2831929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Koncový mozek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351080" y="6578312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  <p:pic>
        <p:nvPicPr>
          <p:cNvPr id="1028" name="Picture 4" descr="File:Human brain midsagittal cut color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8220" y="3684955"/>
            <a:ext cx="4216574" cy="3170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908720"/>
            <a:ext cx="5697842" cy="310854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nejvíce vyvinutý u primátů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dvě hemisféry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každá hemisféra rozdělena na laloky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na povrchu: šedá kůra mozková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uvnitř: bílá hmota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týlní lalok – zrakové centrum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spánkový lalok – sluchové c.</a:t>
            </a:r>
          </a:p>
        </p:txBody>
      </p:sp>
      <p:sp>
        <p:nvSpPr>
          <p:cNvPr id="5" name="Šipka dolů 4"/>
          <p:cNvSpPr/>
          <p:nvPr/>
        </p:nvSpPr>
        <p:spPr>
          <a:xfrm>
            <a:off x="6876256" y="2708920"/>
            <a:ext cx="435813" cy="144016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0796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2221762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/>
              <a:t>B</a:t>
            </a:r>
            <a:r>
              <a:rPr lang="cs-CZ" sz="2800" dirty="0" smtClean="0"/>
              <a:t>) Mezimozek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08720"/>
            <a:ext cx="6154634" cy="267765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řídí činnost hypofýzy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řídí:</a:t>
            </a:r>
          </a:p>
          <a:p>
            <a:r>
              <a:rPr lang="cs-CZ" sz="2800" dirty="0" smtClean="0"/>
              <a:t>	a) tělesnou teplotu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b) příjem vody a potravy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c) rozmnožování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d) slaďuje činnost vnitřních orgánů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351080" y="6578312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  <p:pic>
        <p:nvPicPr>
          <p:cNvPr id="5" name="Picture 4" descr="File:Human brain midsagittal cut color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8220" y="3684955"/>
            <a:ext cx="4216574" cy="3170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lů 5"/>
          <p:cNvSpPr/>
          <p:nvPr/>
        </p:nvSpPr>
        <p:spPr>
          <a:xfrm>
            <a:off x="6876256" y="3068960"/>
            <a:ext cx="435813" cy="2376264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164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2637325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C) Střední mozek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08720"/>
            <a:ext cx="5935920" cy="138499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nejmenší část mozku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centra sluchových a zrakových reflexů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okohybné nervy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547664" y="6218272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  <p:pic>
        <p:nvPicPr>
          <p:cNvPr id="5" name="Picture 4" descr="File:Human brain midsagittal cut color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4804" y="3324915"/>
            <a:ext cx="4216574" cy="3170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lů 5"/>
          <p:cNvSpPr/>
          <p:nvPr/>
        </p:nvSpPr>
        <p:spPr>
          <a:xfrm>
            <a:off x="3707904" y="2852936"/>
            <a:ext cx="435813" cy="2376264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083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1893467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) Mozeček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08720"/>
            <a:ext cx="3962816" cy="224676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dvě polokoule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rozbrázděný povrch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řídí:	a) napětí ve svalech</a:t>
            </a:r>
          </a:p>
          <a:p>
            <a:r>
              <a:rPr lang="cs-CZ" sz="2800" dirty="0" smtClean="0"/>
              <a:t>	b) rovnováhu těla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c) pohyby těla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547664" y="6218272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  <p:pic>
        <p:nvPicPr>
          <p:cNvPr id="5" name="Picture 4" descr="File:Human brain midsagittal cut color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4804" y="3324915"/>
            <a:ext cx="4216574" cy="3170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lů 5"/>
          <p:cNvSpPr/>
          <p:nvPr/>
        </p:nvSpPr>
        <p:spPr>
          <a:xfrm rot="17299897">
            <a:off x="1949411" y="4301845"/>
            <a:ext cx="435813" cy="165762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745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2528897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) Most Varolův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08720"/>
            <a:ext cx="3892412" cy="95410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pouze u vyšších savců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spojuje mozeček a kůru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547664" y="6218272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  <p:pic>
        <p:nvPicPr>
          <p:cNvPr id="5" name="Picture 4" descr="File:Human brain midsagittal cut color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4804" y="3324915"/>
            <a:ext cx="4216574" cy="3170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lů 5"/>
          <p:cNvSpPr/>
          <p:nvPr/>
        </p:nvSpPr>
        <p:spPr>
          <a:xfrm rot="17299897">
            <a:off x="2709096" y="4548803"/>
            <a:ext cx="435813" cy="165762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446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3328732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E) Prodloužená mícha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96" y="908720"/>
            <a:ext cx="9036496" cy="224676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navazuje na páteřní míchu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c</a:t>
            </a:r>
            <a:r>
              <a:rPr lang="cs-CZ" sz="2800" dirty="0" smtClean="0"/>
              <a:t>entrum:	a) dýchání</a:t>
            </a:r>
          </a:p>
          <a:p>
            <a:pPr lvl="2"/>
            <a:r>
              <a:rPr lang="cs-CZ" sz="2800" dirty="0"/>
              <a:t>	</a:t>
            </a:r>
            <a:r>
              <a:rPr lang="cs-CZ" sz="2800" dirty="0" smtClean="0"/>
              <a:t>b) srdeční činnosti</a:t>
            </a:r>
          </a:p>
          <a:p>
            <a:pPr lvl="2"/>
            <a:r>
              <a:rPr lang="cs-CZ" sz="2800" dirty="0"/>
              <a:t>	</a:t>
            </a:r>
            <a:r>
              <a:rPr lang="cs-CZ" sz="2800" dirty="0" smtClean="0"/>
              <a:t>c) nepodmíněných reflexů (polykání, slinění)</a:t>
            </a:r>
          </a:p>
          <a:p>
            <a:pPr lvl="2"/>
            <a:r>
              <a:rPr lang="cs-CZ" sz="2800" dirty="0"/>
              <a:t>	</a:t>
            </a:r>
            <a:r>
              <a:rPr lang="cs-CZ" sz="2800" dirty="0" smtClean="0"/>
              <a:t>d) ochranných reflexů (kašlání, kýchání, zvracení)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547664" y="6218272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  <p:pic>
        <p:nvPicPr>
          <p:cNvPr id="5" name="Picture 4" descr="File:Human brain midsagittal cut color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4804" y="3324915"/>
            <a:ext cx="4216574" cy="3170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lů 5"/>
          <p:cNvSpPr/>
          <p:nvPr/>
        </p:nvSpPr>
        <p:spPr>
          <a:xfrm rot="17299897">
            <a:off x="2202661" y="4940975"/>
            <a:ext cx="435813" cy="165762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708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96" y="25460"/>
            <a:ext cx="1720599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Opakování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692696"/>
            <a:ext cx="5561266" cy="609397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600" dirty="0" smtClean="0"/>
              <a:t>Jaká je funkce mozku?</a:t>
            </a:r>
          </a:p>
          <a:p>
            <a:pPr marL="342900" indent="-342900">
              <a:buAutoNum type="arabicPeriod"/>
            </a:pPr>
            <a:endParaRPr lang="cs-CZ" sz="2600" dirty="0"/>
          </a:p>
          <a:p>
            <a:pPr marL="342900" indent="-342900">
              <a:buAutoNum type="arabicPeriod"/>
            </a:pPr>
            <a:r>
              <a:rPr lang="cs-CZ" sz="2600" dirty="0" smtClean="0"/>
              <a:t>Jaký je význam mozkomíšního moku?</a:t>
            </a:r>
          </a:p>
          <a:p>
            <a:pPr marL="342900" indent="-342900">
              <a:buAutoNum type="arabicPeriod"/>
            </a:pPr>
            <a:endParaRPr lang="cs-CZ" sz="2600" dirty="0"/>
          </a:p>
          <a:p>
            <a:pPr marL="342900" indent="-342900">
              <a:buAutoNum type="arabicPeriod"/>
            </a:pPr>
            <a:r>
              <a:rPr lang="cs-CZ" sz="2600" dirty="0" smtClean="0"/>
              <a:t>Charakterizuj koncový mozek.</a:t>
            </a:r>
          </a:p>
          <a:p>
            <a:pPr marL="342900" indent="-342900">
              <a:buAutoNum type="arabicPeriod"/>
            </a:pPr>
            <a:endParaRPr lang="cs-CZ" sz="2600" dirty="0"/>
          </a:p>
          <a:p>
            <a:pPr marL="342900" indent="-342900">
              <a:buAutoNum type="arabicPeriod"/>
            </a:pPr>
            <a:r>
              <a:rPr lang="cs-CZ" sz="2600" dirty="0" smtClean="0"/>
              <a:t>Charakterizuj mezimozek.</a:t>
            </a:r>
          </a:p>
          <a:p>
            <a:pPr marL="342900" indent="-342900">
              <a:buAutoNum type="arabicPeriod"/>
            </a:pPr>
            <a:endParaRPr lang="cs-CZ" sz="2600" dirty="0"/>
          </a:p>
          <a:p>
            <a:pPr marL="342900" indent="-342900">
              <a:buAutoNum type="arabicPeriod"/>
            </a:pPr>
            <a:r>
              <a:rPr lang="cs-CZ" sz="2600" dirty="0" smtClean="0"/>
              <a:t>Charakterizuj střední mozek.</a:t>
            </a:r>
          </a:p>
          <a:p>
            <a:pPr marL="342900" indent="-342900">
              <a:buAutoNum type="arabicPeriod"/>
            </a:pPr>
            <a:endParaRPr lang="cs-CZ" sz="2600" dirty="0"/>
          </a:p>
          <a:p>
            <a:pPr marL="342900" indent="-342900">
              <a:buAutoNum type="arabicPeriod"/>
            </a:pPr>
            <a:r>
              <a:rPr lang="cs-CZ" sz="2600" dirty="0" smtClean="0"/>
              <a:t>Charakterizuj mozeček.</a:t>
            </a:r>
          </a:p>
          <a:p>
            <a:pPr marL="342900" indent="-342900">
              <a:buAutoNum type="arabicPeriod"/>
            </a:pPr>
            <a:endParaRPr lang="cs-CZ" sz="2600" dirty="0"/>
          </a:p>
          <a:p>
            <a:pPr marL="342900" indent="-342900">
              <a:buAutoNum type="arabicPeriod"/>
            </a:pPr>
            <a:r>
              <a:rPr lang="cs-CZ" sz="2600" dirty="0" smtClean="0"/>
              <a:t>Charakterizuj most Varolův.</a:t>
            </a:r>
          </a:p>
          <a:p>
            <a:pPr marL="342900" indent="-342900">
              <a:buAutoNum type="arabicPeriod"/>
            </a:pPr>
            <a:endParaRPr lang="cs-CZ" sz="2600" dirty="0"/>
          </a:p>
          <a:p>
            <a:pPr marL="342900" indent="-342900">
              <a:buAutoNum type="arabicPeriod"/>
            </a:pPr>
            <a:r>
              <a:rPr lang="cs-CZ" sz="2600" dirty="0" smtClean="0"/>
              <a:t>Charakterizuj prodlouženou míchu.</a:t>
            </a:r>
          </a:p>
        </p:txBody>
      </p:sp>
    </p:spTree>
    <p:extLst>
      <p:ext uri="{BB962C8B-B14F-4D97-AF65-F5344CB8AC3E}">
        <p14:creationId xmlns:p14="http://schemas.microsoft.com/office/powerpoint/2010/main" val="1186358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2451056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 obrázků: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96" y="798820"/>
            <a:ext cx="9260869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BEAL, John A..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20.5.2013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https://</a:t>
            </a:r>
            <a:r>
              <a:rPr lang="cs-CZ" sz="1050" dirty="0" smtClean="0">
                <a:hlinkClick r:id="rId2"/>
              </a:rPr>
              <a:t>commons.wikimedia.org/wiki/File:Human_brain_midsagittal_cut_color2.png</a:t>
            </a:r>
            <a:endParaRPr lang="cs-CZ" sz="1050" dirty="0" smtClean="0"/>
          </a:p>
          <a:p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3005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7354</TotalTime>
  <Words>299</Words>
  <Application>Microsoft Office PowerPoint</Application>
  <PresentationFormat>Předvádění na obrazovce (4:3)</PresentationFormat>
  <Paragraphs>93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Stavba mozku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Soustava rozmnožovací</dc:title>
  <dc:creator>LukášD</dc:creator>
  <cp:lastModifiedBy>LukášD</cp:lastModifiedBy>
  <cp:revision>14</cp:revision>
  <dcterms:created xsi:type="dcterms:W3CDTF">2013-05-23T10:38:26Z</dcterms:created>
  <dcterms:modified xsi:type="dcterms:W3CDTF">2013-05-20T08:09:45Z</dcterms:modified>
</cp:coreProperties>
</file>