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68" r:id="rId3"/>
    <p:sldId id="258" r:id="rId4"/>
    <p:sldId id="259" r:id="rId5"/>
    <p:sldId id="260" r:id="rId6"/>
    <p:sldId id="261" r:id="rId7"/>
    <p:sldId id="262" r:id="rId8"/>
    <p:sldId id="263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Préteritum sloves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PhDr. Taťána </a:t>
            </a:r>
            <a:r>
              <a:rPr lang="cs-CZ" dirty="0" err="1" smtClean="0"/>
              <a:t>Tonová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</a:t>
            </a:r>
            <a:r>
              <a:rPr lang="cs-CZ" sz="1200" b="1" smtClean="0"/>
              <a:t>	</a:t>
            </a:r>
            <a:r>
              <a:rPr lang="cs-CZ" sz="1200" smtClean="0"/>
              <a:t>VY_32_INOVACE_4.NJ.04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únor 2013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/>
              <a:t>6</a:t>
            </a:r>
            <a:r>
              <a:rPr lang="cs-CZ" sz="1200" dirty="0" smtClean="0"/>
              <a:t>. ročník – víceleté gymnázium 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7791140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 a jazyková komunikace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Německý</a:t>
                      </a:r>
                      <a:r>
                        <a:rPr lang="cs-CZ" sz="1200" baseline="0" dirty="0" smtClean="0"/>
                        <a:t> jazyk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Jazykové</a:t>
                      </a:r>
                      <a:r>
                        <a:rPr lang="cs-CZ" sz="1200" baseline="0" dirty="0" smtClean="0"/>
                        <a:t> prostředky </a:t>
                      </a:r>
                      <a:r>
                        <a:rPr lang="cs-CZ" sz="1200" baseline="0" smtClean="0"/>
                        <a:t>a funkce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/>
              <a:t>Materiál slouží k základnímu seznámení žáků s tvořením a používáním préterita v němčině.. Materiál </a:t>
            </a:r>
            <a:r>
              <a:rPr lang="cs-CZ" sz="1100" dirty="0" smtClean="0"/>
              <a:t>slouží</a:t>
            </a:r>
            <a:r>
              <a:rPr lang="cs-CZ" sz="1100" dirty="0" smtClean="0"/>
              <a:t> při </a:t>
            </a:r>
            <a:r>
              <a:rPr lang="cs-CZ" sz="1100" dirty="0" err="1" smtClean="0"/>
              <a:t>vyvětlení</a:t>
            </a:r>
            <a:r>
              <a:rPr lang="cs-CZ" sz="1100" dirty="0" smtClean="0"/>
              <a:t> v  hodině. Pomůcky: interaktivní tabule, učebnice.</a:t>
            </a:r>
          </a:p>
        </p:txBody>
      </p:sp>
    </p:spTree>
    <p:extLst>
      <p:ext uri="{BB962C8B-B14F-4D97-AF65-F5344CB8AC3E}">
        <p14:creationId xmlns:p14="http://schemas.microsoft.com/office/powerpoint/2010/main" val="43890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Préteritum – jednoduchý minulý čas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 němčině existuje několik minulých časů 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Nejčastěji se v běžné řeči používá</a:t>
            </a:r>
            <a:r>
              <a:rPr lang="cs-CZ" b="1" dirty="0" smtClean="0"/>
              <a:t> perfektum </a:t>
            </a:r>
            <a:r>
              <a:rPr lang="cs-CZ" dirty="0" smtClean="0"/>
              <a:t>(složený minulý čas, který tvoří časovaný tvar sloves </a:t>
            </a:r>
            <a:r>
              <a:rPr lang="cs-CZ" dirty="0" err="1" smtClean="0"/>
              <a:t>haben</a:t>
            </a:r>
            <a:r>
              <a:rPr lang="cs-CZ" dirty="0" smtClean="0"/>
              <a:t> a příčestí minulé).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Při vyprávění o minulosti, při psaní dopisů a u sloves pomocných a způsobových se hojně používá </a:t>
            </a:r>
            <a:r>
              <a:rPr lang="cs-CZ" b="1" dirty="0" smtClean="0"/>
              <a:t>préteritum</a:t>
            </a:r>
            <a:r>
              <a:rPr lang="cs-CZ" dirty="0" smtClean="0"/>
              <a:t> (jednoduchý minulý čas).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 němčině existuje i </a:t>
            </a:r>
            <a:r>
              <a:rPr lang="cs-CZ" b="1" dirty="0" smtClean="0"/>
              <a:t>plusquamperfektum</a:t>
            </a:r>
            <a:r>
              <a:rPr lang="cs-CZ" dirty="0" smtClean="0"/>
              <a:t> (čas předminulý), který dnešní čeština již nepoužívá.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809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Préteritum pravidelných sloves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Tvoří se od slovesného kmene přidáním uvedených koncovek 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400" dirty="0" err="1"/>
              <a:t>i</a:t>
            </a:r>
            <a:r>
              <a:rPr lang="cs-CZ" sz="2400" dirty="0" err="1" smtClean="0"/>
              <a:t>ch</a:t>
            </a:r>
            <a:r>
              <a:rPr lang="cs-CZ" sz="2400" dirty="0" smtClean="0"/>
              <a:t>  </a:t>
            </a:r>
            <a:r>
              <a:rPr lang="cs-CZ" sz="2400" dirty="0" err="1" smtClean="0"/>
              <a:t>lern</a:t>
            </a:r>
            <a:r>
              <a:rPr lang="cs-CZ" sz="2400" dirty="0" smtClean="0"/>
              <a:t> –</a:t>
            </a:r>
            <a:r>
              <a:rPr lang="cs-CZ" sz="2400" dirty="0" err="1" smtClean="0">
                <a:solidFill>
                  <a:srgbClr val="FF0000"/>
                </a:solidFill>
              </a:rPr>
              <a:t>te</a:t>
            </a:r>
            <a:r>
              <a:rPr lang="cs-CZ" sz="2400" dirty="0" smtClean="0">
                <a:solidFill>
                  <a:srgbClr val="FF0000"/>
                </a:solidFill>
              </a:rPr>
              <a:t>                          </a:t>
            </a:r>
            <a:r>
              <a:rPr lang="cs-CZ" sz="2400" dirty="0" err="1" smtClean="0">
                <a:solidFill>
                  <a:schemeClr val="tx1"/>
                </a:solidFill>
              </a:rPr>
              <a:t>wir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lern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- ten</a:t>
            </a:r>
          </a:p>
          <a:p>
            <a:pPr marL="0" indent="0">
              <a:buNone/>
            </a:pPr>
            <a:r>
              <a:rPr lang="cs-CZ" sz="2400" dirty="0" err="1"/>
              <a:t>d</a:t>
            </a:r>
            <a:r>
              <a:rPr lang="cs-CZ" sz="2400" dirty="0" err="1" smtClean="0"/>
              <a:t>u</a:t>
            </a:r>
            <a:r>
              <a:rPr lang="cs-CZ" sz="2400" dirty="0" smtClean="0"/>
              <a:t>  </a:t>
            </a:r>
            <a:r>
              <a:rPr lang="cs-CZ" sz="2400" dirty="0" err="1" smtClean="0"/>
              <a:t>lern</a:t>
            </a:r>
            <a:r>
              <a:rPr lang="cs-CZ" sz="2400" dirty="0" smtClean="0"/>
              <a:t> – </a:t>
            </a:r>
            <a:r>
              <a:rPr lang="cs-CZ" sz="2400" dirty="0" smtClean="0">
                <a:solidFill>
                  <a:srgbClr val="FF0000"/>
                </a:solidFill>
              </a:rPr>
              <a:t>test                       </a:t>
            </a:r>
            <a:r>
              <a:rPr lang="cs-CZ" sz="2400" dirty="0" err="1" smtClean="0">
                <a:solidFill>
                  <a:schemeClr val="tx1"/>
                </a:solidFill>
              </a:rPr>
              <a:t>ihr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lern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- tet</a:t>
            </a:r>
          </a:p>
          <a:p>
            <a:pPr marL="0" indent="0">
              <a:buNone/>
            </a:pPr>
            <a:r>
              <a:rPr lang="cs-CZ" sz="2400" dirty="0" err="1"/>
              <a:t>e</a:t>
            </a:r>
            <a:r>
              <a:rPr lang="cs-CZ" sz="2400" dirty="0" err="1" smtClean="0"/>
              <a:t>r</a:t>
            </a:r>
            <a:r>
              <a:rPr lang="cs-CZ" sz="2400" dirty="0" smtClean="0"/>
              <a:t>, </a:t>
            </a:r>
            <a:r>
              <a:rPr lang="cs-CZ" sz="2400" dirty="0" err="1" smtClean="0"/>
              <a:t>sie</a:t>
            </a:r>
            <a:r>
              <a:rPr lang="cs-CZ" sz="2400" dirty="0" smtClean="0"/>
              <a:t>, es </a:t>
            </a:r>
            <a:r>
              <a:rPr lang="cs-CZ" sz="2400" dirty="0" err="1" smtClean="0"/>
              <a:t>lern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–</a:t>
            </a:r>
            <a:r>
              <a:rPr lang="cs-CZ" sz="2400" dirty="0" err="1" smtClean="0">
                <a:solidFill>
                  <a:srgbClr val="FF0000"/>
                </a:solidFill>
              </a:rPr>
              <a:t>te</a:t>
            </a:r>
            <a:r>
              <a:rPr lang="cs-CZ" sz="2400" dirty="0" smtClean="0">
                <a:solidFill>
                  <a:srgbClr val="FF0000"/>
                </a:solidFill>
              </a:rPr>
              <a:t>                 </a:t>
            </a:r>
            <a:r>
              <a:rPr lang="cs-CZ" sz="2400" dirty="0" err="1" smtClean="0">
                <a:solidFill>
                  <a:schemeClr val="tx1"/>
                </a:solidFill>
              </a:rPr>
              <a:t>sie</a:t>
            </a:r>
            <a:r>
              <a:rPr lang="cs-CZ" sz="2400" dirty="0">
                <a:solidFill>
                  <a:schemeClr val="tx1"/>
                </a:solidFill>
              </a:rPr>
              <a:t>,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Sie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lern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- ten </a:t>
            </a:r>
          </a:p>
          <a:p>
            <a:pPr marL="0" indent="0">
              <a:buNone/>
            </a:pPr>
            <a:endParaRPr lang="cs-CZ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! 1. os. č. j. = 3. os. č. j.</a:t>
            </a:r>
          </a:p>
          <a:p>
            <a:pPr marL="0" indent="0">
              <a:buNone/>
            </a:pPr>
            <a:endParaRPr lang="cs-CZ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Další pravidelná slovesa : </a:t>
            </a:r>
            <a:r>
              <a:rPr lang="cs-CZ" dirty="0" err="1" smtClean="0">
                <a:solidFill>
                  <a:schemeClr val="tx1"/>
                </a:solidFill>
              </a:rPr>
              <a:t>kochen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baden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fragen</a:t>
            </a:r>
            <a:r>
              <a:rPr lang="cs-CZ" dirty="0" smtClean="0">
                <a:solidFill>
                  <a:schemeClr val="tx1"/>
                </a:solidFill>
              </a:rPr>
              <a:t>, machen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33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Préteritum způsobových sloves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19256" cy="418640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Préteritum způsobových sloves se tvoří od infinitivního kmene stejnými koncovkami jako u sloves pravidelných. Typické je pro préteritum způsobových sloves </a:t>
            </a:r>
            <a:r>
              <a:rPr lang="cs-CZ" b="1" dirty="0" smtClean="0"/>
              <a:t>ztráta přehlásky.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400" dirty="0" err="1"/>
              <a:t>i</a:t>
            </a:r>
            <a:r>
              <a:rPr lang="cs-CZ" sz="2400" dirty="0" err="1" smtClean="0"/>
              <a:t>ch</a:t>
            </a:r>
            <a:r>
              <a:rPr lang="cs-CZ" sz="2400" dirty="0" smtClean="0"/>
              <a:t>  </a:t>
            </a:r>
            <a:r>
              <a:rPr lang="cs-CZ" sz="2400" dirty="0" err="1" smtClean="0"/>
              <a:t>konn</a:t>
            </a:r>
            <a:r>
              <a:rPr lang="cs-CZ" sz="2400" dirty="0" smtClean="0"/>
              <a:t> – </a:t>
            </a:r>
            <a:r>
              <a:rPr lang="cs-CZ" sz="2400" dirty="0" err="1" smtClean="0">
                <a:solidFill>
                  <a:srgbClr val="FF0000"/>
                </a:solidFill>
              </a:rPr>
              <a:t>te</a:t>
            </a:r>
            <a:r>
              <a:rPr lang="cs-CZ" sz="2400" dirty="0" smtClean="0">
                <a:solidFill>
                  <a:srgbClr val="FF0000"/>
                </a:solidFill>
              </a:rPr>
              <a:t>                    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wir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konn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-</a:t>
            </a:r>
            <a:r>
              <a:rPr lang="cs-CZ" sz="2400" dirty="0" smtClean="0">
                <a:solidFill>
                  <a:srgbClr val="FF0000"/>
                </a:solidFill>
              </a:rPr>
              <a:t> ten</a:t>
            </a:r>
          </a:p>
          <a:p>
            <a:pPr marL="0" indent="0">
              <a:buNone/>
            </a:pPr>
            <a:r>
              <a:rPr lang="cs-CZ" sz="2400" dirty="0" err="1"/>
              <a:t>d</a:t>
            </a:r>
            <a:r>
              <a:rPr lang="cs-CZ" sz="2400" dirty="0" err="1" smtClean="0"/>
              <a:t>u</a:t>
            </a:r>
            <a:r>
              <a:rPr lang="cs-CZ" sz="2400" dirty="0" smtClean="0"/>
              <a:t> </a:t>
            </a:r>
            <a:r>
              <a:rPr lang="cs-CZ" sz="2400" dirty="0" err="1" smtClean="0"/>
              <a:t>konn</a:t>
            </a:r>
            <a:r>
              <a:rPr lang="cs-CZ" sz="2400" dirty="0" smtClean="0"/>
              <a:t> – </a:t>
            </a:r>
            <a:r>
              <a:rPr lang="cs-CZ" sz="2400" smtClean="0">
                <a:solidFill>
                  <a:srgbClr val="FF0000"/>
                </a:solidFill>
              </a:rPr>
              <a:t>test                    </a:t>
            </a:r>
            <a:r>
              <a:rPr lang="cs-CZ" sz="2400" dirty="0" err="1" smtClean="0">
                <a:solidFill>
                  <a:schemeClr val="tx1"/>
                </a:solidFill>
              </a:rPr>
              <a:t>ihr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konn</a:t>
            </a:r>
            <a:r>
              <a:rPr lang="cs-CZ" sz="2400" dirty="0" smtClean="0">
                <a:solidFill>
                  <a:schemeClr val="tx1"/>
                </a:solidFill>
              </a:rPr>
              <a:t> - </a:t>
            </a:r>
            <a:r>
              <a:rPr lang="cs-CZ" sz="2400" dirty="0" smtClean="0">
                <a:solidFill>
                  <a:srgbClr val="FF0000"/>
                </a:solidFill>
              </a:rPr>
              <a:t>tet</a:t>
            </a:r>
          </a:p>
          <a:p>
            <a:pPr marL="0" indent="0">
              <a:buNone/>
            </a:pPr>
            <a:r>
              <a:rPr lang="cs-CZ" sz="2400" dirty="0" err="1"/>
              <a:t>e</a:t>
            </a:r>
            <a:r>
              <a:rPr lang="cs-CZ" sz="2400" dirty="0" err="1" smtClean="0"/>
              <a:t>r</a:t>
            </a:r>
            <a:r>
              <a:rPr lang="cs-CZ" sz="2400" dirty="0" smtClean="0"/>
              <a:t>, </a:t>
            </a:r>
            <a:r>
              <a:rPr lang="cs-CZ" sz="2400" dirty="0" err="1" smtClean="0"/>
              <a:t>sie</a:t>
            </a:r>
            <a:r>
              <a:rPr lang="cs-CZ" sz="2400" dirty="0" smtClean="0"/>
              <a:t>, es </a:t>
            </a:r>
            <a:r>
              <a:rPr lang="cs-CZ" sz="2400" dirty="0" err="1" smtClean="0"/>
              <a:t>konn</a:t>
            </a:r>
            <a:r>
              <a:rPr lang="cs-CZ" sz="2400" dirty="0" smtClean="0"/>
              <a:t> – </a:t>
            </a:r>
            <a:r>
              <a:rPr lang="cs-CZ" sz="2400" dirty="0" err="1" smtClean="0">
                <a:solidFill>
                  <a:srgbClr val="FF0000"/>
                </a:solidFill>
              </a:rPr>
              <a:t>te</a:t>
            </a:r>
            <a:r>
              <a:rPr lang="cs-CZ" sz="2400" dirty="0" smtClean="0">
                <a:solidFill>
                  <a:schemeClr val="tx1"/>
                </a:solidFill>
              </a:rPr>
              <a:t>            </a:t>
            </a:r>
            <a:r>
              <a:rPr lang="cs-CZ" sz="2400" dirty="0" err="1" smtClean="0">
                <a:solidFill>
                  <a:schemeClr val="tx1"/>
                </a:solidFill>
              </a:rPr>
              <a:t>sie</a:t>
            </a:r>
            <a:r>
              <a:rPr lang="cs-CZ" sz="2400" dirty="0" smtClean="0">
                <a:solidFill>
                  <a:schemeClr val="tx1"/>
                </a:solidFill>
              </a:rPr>
              <a:t>, </a:t>
            </a:r>
            <a:r>
              <a:rPr lang="cs-CZ" sz="2400" dirty="0" err="1" smtClean="0">
                <a:solidFill>
                  <a:schemeClr val="tx1"/>
                </a:solidFill>
              </a:rPr>
              <a:t>Sie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konn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-ten</a:t>
            </a:r>
          </a:p>
          <a:p>
            <a:pPr marL="0" indent="0">
              <a:buNone/>
            </a:pP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Man </a:t>
            </a:r>
            <a:r>
              <a:rPr lang="cs-CZ" dirty="0" err="1" smtClean="0">
                <a:solidFill>
                  <a:schemeClr val="tx1"/>
                </a:solidFill>
              </a:rPr>
              <a:t>sollte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mehr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lernen</a:t>
            </a:r>
            <a:r>
              <a:rPr lang="cs-CZ" dirty="0" smtClean="0">
                <a:solidFill>
                  <a:schemeClr val="tx1"/>
                </a:solidFill>
              </a:rPr>
              <a:t>. </a:t>
            </a:r>
            <a:r>
              <a:rPr lang="cs-CZ" dirty="0" err="1" smtClean="0">
                <a:solidFill>
                  <a:schemeClr val="tx1"/>
                </a:solidFill>
              </a:rPr>
              <a:t>Warum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wolltest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du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uns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nicht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helfen</a:t>
            </a:r>
            <a:r>
              <a:rPr lang="cs-CZ" dirty="0" smtClean="0">
                <a:solidFill>
                  <a:schemeClr val="tx1"/>
                </a:solidFill>
              </a:rPr>
              <a:t> ?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Dort </a:t>
            </a:r>
            <a:r>
              <a:rPr lang="cs-CZ" dirty="0" err="1" smtClean="0">
                <a:solidFill>
                  <a:schemeClr val="tx1"/>
                </a:solidFill>
              </a:rPr>
              <a:t>durften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sie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nicht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rauchen</a:t>
            </a:r>
            <a:r>
              <a:rPr lang="cs-CZ" dirty="0" smtClean="0">
                <a:solidFill>
                  <a:schemeClr val="tx1"/>
                </a:solidFill>
              </a:rPr>
              <a:t>. Die </a:t>
            </a:r>
            <a:r>
              <a:rPr lang="cs-CZ" dirty="0" err="1" smtClean="0">
                <a:solidFill>
                  <a:schemeClr val="tx1"/>
                </a:solidFill>
              </a:rPr>
              <a:t>Frau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musste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jetzt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singen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31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Préteritum pomocných sloves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Tyto tvary je třeba se naučit, protože se tvoří nepravidelně.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err="1"/>
              <a:t>h</a:t>
            </a:r>
            <a:r>
              <a:rPr lang="cs-CZ" b="1" dirty="0" err="1" smtClean="0"/>
              <a:t>aben</a:t>
            </a:r>
            <a:r>
              <a:rPr lang="cs-CZ" b="1" dirty="0" smtClean="0"/>
              <a:t> (mít)               </a:t>
            </a:r>
            <a:r>
              <a:rPr lang="cs-CZ" b="1" dirty="0" err="1" smtClean="0"/>
              <a:t>sein</a:t>
            </a:r>
            <a:r>
              <a:rPr lang="cs-CZ" b="1" dirty="0" smtClean="0"/>
              <a:t> (být)             </a:t>
            </a:r>
            <a:r>
              <a:rPr lang="cs-CZ" b="1" dirty="0" err="1" smtClean="0"/>
              <a:t>werden</a:t>
            </a:r>
            <a:r>
              <a:rPr lang="cs-CZ" b="1" dirty="0" smtClean="0"/>
              <a:t> (stát se)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dirty="0" err="1"/>
              <a:t>i</a:t>
            </a:r>
            <a:r>
              <a:rPr lang="cs-CZ" dirty="0" err="1" smtClean="0"/>
              <a:t>ch</a:t>
            </a:r>
            <a:r>
              <a:rPr lang="cs-CZ" dirty="0" smtClean="0"/>
              <a:t> </a:t>
            </a:r>
            <a:r>
              <a:rPr lang="cs-CZ" dirty="0" err="1" smtClean="0"/>
              <a:t>hatte</a:t>
            </a:r>
            <a:r>
              <a:rPr lang="cs-CZ" dirty="0" smtClean="0"/>
              <a:t>                     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war</a:t>
            </a:r>
            <a:r>
              <a:rPr lang="cs-CZ" dirty="0" smtClean="0"/>
              <a:t>                 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wurde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d</a:t>
            </a:r>
            <a:r>
              <a:rPr lang="cs-CZ" dirty="0" err="1" smtClean="0"/>
              <a:t>u</a:t>
            </a:r>
            <a:r>
              <a:rPr lang="cs-CZ" dirty="0" smtClean="0"/>
              <a:t> </a:t>
            </a:r>
            <a:r>
              <a:rPr lang="cs-CZ" dirty="0" err="1" smtClean="0"/>
              <a:t>hattest</a:t>
            </a:r>
            <a:r>
              <a:rPr lang="cs-CZ" dirty="0" smtClean="0"/>
              <a:t>                   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warst</a:t>
            </a:r>
            <a:r>
              <a:rPr lang="cs-CZ" dirty="0" smtClean="0"/>
              <a:t>               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wurdest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e</a:t>
            </a:r>
            <a:r>
              <a:rPr lang="cs-CZ" dirty="0" err="1" smtClean="0"/>
              <a:t>r</a:t>
            </a:r>
            <a:r>
              <a:rPr lang="cs-CZ" dirty="0" smtClean="0"/>
              <a:t>, </a:t>
            </a:r>
            <a:r>
              <a:rPr lang="cs-CZ" dirty="0" err="1" smtClean="0"/>
              <a:t>sie</a:t>
            </a:r>
            <a:r>
              <a:rPr lang="cs-CZ" dirty="0" smtClean="0"/>
              <a:t>, es </a:t>
            </a:r>
            <a:r>
              <a:rPr lang="cs-CZ" dirty="0" err="1" smtClean="0"/>
              <a:t>hatte</a:t>
            </a:r>
            <a:r>
              <a:rPr lang="cs-CZ" dirty="0" smtClean="0"/>
              <a:t>            </a:t>
            </a:r>
            <a:r>
              <a:rPr lang="cs-CZ" dirty="0" err="1" smtClean="0"/>
              <a:t>er</a:t>
            </a:r>
            <a:r>
              <a:rPr lang="cs-CZ" dirty="0" smtClean="0"/>
              <a:t>, </a:t>
            </a:r>
            <a:r>
              <a:rPr lang="cs-CZ" dirty="0" err="1" smtClean="0"/>
              <a:t>sie</a:t>
            </a:r>
            <a:r>
              <a:rPr lang="cs-CZ" dirty="0" smtClean="0"/>
              <a:t>, es </a:t>
            </a:r>
            <a:r>
              <a:rPr lang="cs-CZ" dirty="0" err="1" smtClean="0"/>
              <a:t>war</a:t>
            </a:r>
            <a:r>
              <a:rPr lang="cs-CZ" dirty="0" smtClean="0"/>
              <a:t>         </a:t>
            </a:r>
            <a:r>
              <a:rPr lang="cs-CZ" dirty="0" err="1" smtClean="0"/>
              <a:t>er</a:t>
            </a:r>
            <a:r>
              <a:rPr lang="cs-CZ" dirty="0" smtClean="0"/>
              <a:t>, </a:t>
            </a:r>
            <a:r>
              <a:rPr lang="cs-CZ" dirty="0" err="1" smtClean="0"/>
              <a:t>sie</a:t>
            </a:r>
            <a:r>
              <a:rPr lang="cs-CZ" dirty="0" smtClean="0"/>
              <a:t>, es </a:t>
            </a:r>
            <a:r>
              <a:rPr lang="cs-CZ" dirty="0" err="1" smtClean="0"/>
              <a:t>wurde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/>
              <a:t>w</a:t>
            </a:r>
            <a:r>
              <a:rPr lang="cs-CZ" dirty="0" err="1" smtClean="0"/>
              <a:t>ir</a:t>
            </a:r>
            <a:r>
              <a:rPr lang="cs-CZ" dirty="0" smtClean="0"/>
              <a:t> </a:t>
            </a:r>
            <a:r>
              <a:rPr lang="cs-CZ" dirty="0" err="1" smtClean="0"/>
              <a:t>hatten</a:t>
            </a:r>
            <a:r>
              <a:rPr lang="cs-CZ" dirty="0" smtClean="0"/>
              <a:t>                    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waren</a:t>
            </a:r>
            <a:r>
              <a:rPr lang="cs-CZ" dirty="0" smtClean="0"/>
              <a:t>               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wurden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i</a:t>
            </a:r>
            <a:r>
              <a:rPr lang="cs-CZ" dirty="0" err="1" smtClean="0"/>
              <a:t>hr</a:t>
            </a:r>
            <a:r>
              <a:rPr lang="cs-CZ" dirty="0" smtClean="0"/>
              <a:t> </a:t>
            </a:r>
            <a:r>
              <a:rPr lang="cs-CZ" dirty="0" err="1" smtClean="0"/>
              <a:t>hattet</a:t>
            </a:r>
            <a:r>
              <a:rPr lang="cs-CZ" dirty="0" smtClean="0"/>
              <a:t>                    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wart</a:t>
            </a:r>
            <a:r>
              <a:rPr lang="cs-CZ" dirty="0" smtClean="0"/>
              <a:t>                 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wurdet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s</a:t>
            </a:r>
            <a:r>
              <a:rPr lang="cs-CZ" dirty="0" err="1" smtClean="0"/>
              <a:t>ie</a:t>
            </a:r>
            <a:r>
              <a:rPr lang="cs-CZ" dirty="0" smtClean="0"/>
              <a:t>,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hatten</a:t>
            </a:r>
            <a:r>
              <a:rPr lang="cs-CZ" dirty="0" smtClean="0"/>
              <a:t>              </a:t>
            </a:r>
            <a:r>
              <a:rPr lang="cs-CZ" dirty="0" err="1" smtClean="0"/>
              <a:t>sie</a:t>
            </a:r>
            <a:r>
              <a:rPr lang="cs-CZ" dirty="0" smtClean="0"/>
              <a:t>,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waren</a:t>
            </a:r>
            <a:r>
              <a:rPr lang="cs-CZ" smtClean="0"/>
              <a:t>         sie</a:t>
            </a:r>
            <a:r>
              <a:rPr lang="cs-CZ" dirty="0" smtClean="0"/>
              <a:t>,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wurden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9073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Préteritum nepravidelných sloves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Většina nepravidelných sloves </a:t>
            </a:r>
            <a:r>
              <a:rPr lang="cs-CZ" dirty="0" smtClean="0">
                <a:solidFill>
                  <a:srgbClr val="FF0000"/>
                </a:solidFill>
              </a:rPr>
              <a:t>mění </a:t>
            </a:r>
            <a:r>
              <a:rPr lang="cs-CZ" dirty="0" smtClean="0"/>
              <a:t>v préteritu </a:t>
            </a:r>
            <a:r>
              <a:rPr lang="cs-CZ" dirty="0" smtClean="0">
                <a:solidFill>
                  <a:srgbClr val="FF0000"/>
                </a:solidFill>
              </a:rPr>
              <a:t>kmenovou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samohlásku</a:t>
            </a:r>
            <a:r>
              <a:rPr lang="cs-CZ" dirty="0" smtClean="0"/>
              <a:t>, některá dokonce i kmenovou souhlásku (</a:t>
            </a:r>
            <a:r>
              <a:rPr lang="cs-CZ" dirty="0" err="1" smtClean="0"/>
              <a:t>ziehen</a:t>
            </a:r>
            <a:r>
              <a:rPr lang="cs-CZ" dirty="0" smtClean="0"/>
              <a:t> – tvar pro 1. os. č.j. je </a:t>
            </a:r>
            <a:r>
              <a:rPr lang="cs-CZ" i="1" dirty="0" err="1" smtClean="0"/>
              <a:t>ich</a:t>
            </a:r>
            <a:r>
              <a:rPr lang="cs-CZ" i="1" dirty="0" smtClean="0"/>
              <a:t> </a:t>
            </a:r>
            <a:r>
              <a:rPr lang="cs-CZ" i="1" dirty="0" err="1" smtClean="0"/>
              <a:t>zog</a:t>
            </a:r>
            <a:r>
              <a:rPr lang="cs-CZ" i="1" dirty="0" smtClean="0"/>
              <a:t> </a:t>
            </a:r>
            <a:r>
              <a:rPr lang="cs-CZ" dirty="0" smtClean="0"/>
              <a:t>a</a:t>
            </a:r>
            <a:r>
              <a:rPr lang="cs-CZ" i="1" dirty="0" smtClean="0"/>
              <a:t> </a:t>
            </a:r>
            <a:r>
              <a:rPr lang="cs-CZ" dirty="0" smtClean="0"/>
              <a:t>tato změna zůstává ve všech</a:t>
            </a:r>
            <a:r>
              <a:rPr lang="cs-CZ" i="1" dirty="0" smtClean="0"/>
              <a:t> </a:t>
            </a:r>
            <a:r>
              <a:rPr lang="cs-CZ" dirty="0" smtClean="0"/>
              <a:t>osobách ).</a:t>
            </a:r>
          </a:p>
          <a:p>
            <a:pPr marL="0" indent="0">
              <a:buNone/>
            </a:pPr>
            <a:endParaRPr lang="cs-CZ" i="1" dirty="0"/>
          </a:p>
          <a:p>
            <a:pPr marL="0" indent="0">
              <a:buNone/>
            </a:pPr>
            <a:r>
              <a:rPr lang="cs-CZ" dirty="0" smtClean="0"/>
              <a:t>Zvláštností je v jednotném čísle, že 1. a 3. osoba č. j.  nemají žádnou koncovku :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/>
              <a:t>i</a:t>
            </a:r>
            <a:r>
              <a:rPr lang="cs-CZ" dirty="0" err="1" smtClean="0"/>
              <a:t>ch</a:t>
            </a:r>
            <a:r>
              <a:rPr lang="cs-CZ" dirty="0" smtClean="0"/>
              <a:t> las       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schrieb</a:t>
            </a:r>
            <a:r>
              <a:rPr lang="cs-CZ" dirty="0" smtClean="0"/>
              <a:t>        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flog</a:t>
            </a:r>
            <a:r>
              <a:rPr lang="cs-CZ" dirty="0" smtClean="0"/>
              <a:t>       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nahm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d</a:t>
            </a:r>
            <a:r>
              <a:rPr lang="cs-CZ" dirty="0" err="1" smtClean="0"/>
              <a:t>u</a:t>
            </a:r>
            <a:r>
              <a:rPr lang="cs-CZ" dirty="0" smtClean="0"/>
              <a:t> last      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schriebst</a:t>
            </a:r>
            <a:r>
              <a:rPr lang="cs-CZ" dirty="0" smtClean="0"/>
              <a:t>      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flogst</a:t>
            </a:r>
            <a:r>
              <a:rPr lang="cs-CZ" dirty="0" smtClean="0"/>
              <a:t>     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nahmst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e</a:t>
            </a:r>
            <a:r>
              <a:rPr lang="cs-CZ" dirty="0" err="1" smtClean="0"/>
              <a:t>r</a:t>
            </a:r>
            <a:r>
              <a:rPr lang="cs-CZ" dirty="0" smtClean="0"/>
              <a:t> las        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schrieb</a:t>
            </a:r>
            <a:r>
              <a:rPr lang="cs-CZ" dirty="0" smtClean="0"/>
              <a:t>         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flog</a:t>
            </a:r>
            <a:r>
              <a:rPr lang="cs-CZ" dirty="0" smtClean="0"/>
              <a:t>        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nahm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553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80120"/>
          </a:xfrm>
        </p:spPr>
        <p:txBody>
          <a:bodyPr/>
          <a:lstStyle/>
          <a:p>
            <a:r>
              <a:rPr lang="cs-CZ" dirty="0" smtClean="0"/>
              <a:t>Skupiny nepravidelných sloves</a:t>
            </a:r>
            <a:br>
              <a:rPr lang="cs-CZ" dirty="0" smtClean="0"/>
            </a:br>
            <a:r>
              <a:rPr lang="cs-CZ" dirty="0" smtClean="0"/>
              <a:t>podle koncovek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Podle změny kmenové samohlásky lze slovesa nepravidelná rozdělit do několika skupin 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Změna kmenové samohlásky:</a:t>
            </a:r>
          </a:p>
          <a:p>
            <a:r>
              <a:rPr lang="cs-CZ" dirty="0" smtClean="0"/>
              <a:t>na </a:t>
            </a:r>
            <a:r>
              <a:rPr lang="cs-CZ" b="1" dirty="0" smtClean="0"/>
              <a:t>„a“</a:t>
            </a:r>
            <a:r>
              <a:rPr lang="cs-CZ" dirty="0" smtClean="0"/>
              <a:t> : </a:t>
            </a:r>
            <a:r>
              <a:rPr lang="cs-CZ" dirty="0" err="1" smtClean="0"/>
              <a:t>lesen</a:t>
            </a:r>
            <a:r>
              <a:rPr lang="cs-CZ" dirty="0" smtClean="0"/>
              <a:t> – </a:t>
            </a:r>
            <a:r>
              <a:rPr lang="cs-CZ" dirty="0" err="1" smtClean="0"/>
              <a:t>er</a:t>
            </a:r>
            <a:r>
              <a:rPr lang="cs-CZ" dirty="0" smtClean="0"/>
              <a:t> las, </a:t>
            </a:r>
            <a:r>
              <a:rPr lang="cs-CZ" dirty="0" err="1" smtClean="0"/>
              <a:t>kommen</a:t>
            </a:r>
            <a:r>
              <a:rPr lang="cs-CZ" dirty="0" smtClean="0"/>
              <a:t> – </a:t>
            </a:r>
            <a:r>
              <a:rPr lang="cs-CZ" dirty="0" err="1" smtClean="0"/>
              <a:t>er</a:t>
            </a:r>
            <a:r>
              <a:rPr lang="cs-CZ" dirty="0" smtClean="0"/>
              <a:t> kam,  </a:t>
            </a:r>
            <a:r>
              <a:rPr lang="cs-CZ" dirty="0" err="1" smtClean="0"/>
              <a:t>essen</a:t>
            </a:r>
            <a:r>
              <a:rPr lang="cs-CZ" dirty="0" smtClean="0"/>
              <a:t> – </a:t>
            </a:r>
            <a:r>
              <a:rPr lang="cs-CZ" dirty="0" err="1" smtClean="0"/>
              <a:t>er</a:t>
            </a:r>
            <a:r>
              <a:rPr lang="cs-CZ" dirty="0" smtClean="0"/>
              <a:t> a</a:t>
            </a:r>
            <a:r>
              <a:rPr lang="el-GR" dirty="0" smtClean="0"/>
              <a:t>β</a:t>
            </a:r>
            <a:r>
              <a:rPr lang="cs-CZ" dirty="0" smtClean="0"/>
              <a:t>, </a:t>
            </a:r>
          </a:p>
          <a:p>
            <a:pPr marL="0" indent="0">
              <a:buNone/>
            </a:pPr>
            <a:r>
              <a:rPr lang="cs-CZ" dirty="0" smtClean="0"/>
              <a:t>     stehen –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stand</a:t>
            </a:r>
            <a:endParaRPr lang="cs-CZ" dirty="0" smtClean="0"/>
          </a:p>
          <a:p>
            <a:pPr>
              <a:buAutoNum type="arabicPeriod" startAt="2"/>
            </a:pPr>
            <a:r>
              <a:rPr lang="cs-CZ" dirty="0" smtClean="0"/>
              <a:t>na </a:t>
            </a:r>
            <a:r>
              <a:rPr lang="cs-CZ" b="1" dirty="0" smtClean="0"/>
              <a:t>„</a:t>
            </a:r>
            <a:r>
              <a:rPr lang="cs-CZ" b="1" dirty="0" err="1" smtClean="0"/>
              <a:t>ie</a:t>
            </a:r>
            <a:r>
              <a:rPr lang="cs-CZ" b="1" dirty="0" smtClean="0"/>
              <a:t>“ </a:t>
            </a:r>
            <a:r>
              <a:rPr lang="cs-CZ" dirty="0" smtClean="0"/>
              <a:t>: </a:t>
            </a:r>
            <a:r>
              <a:rPr lang="cs-CZ" dirty="0" err="1" smtClean="0"/>
              <a:t>bleiben</a:t>
            </a:r>
            <a:r>
              <a:rPr lang="cs-CZ" dirty="0" smtClean="0"/>
              <a:t> –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blieb</a:t>
            </a:r>
            <a:r>
              <a:rPr lang="cs-CZ" dirty="0" smtClean="0"/>
              <a:t>, </a:t>
            </a:r>
            <a:r>
              <a:rPr lang="cs-CZ" dirty="0" err="1" smtClean="0"/>
              <a:t>steigen</a:t>
            </a:r>
            <a:r>
              <a:rPr lang="cs-CZ" dirty="0" smtClean="0"/>
              <a:t> –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stieg</a:t>
            </a:r>
            <a:r>
              <a:rPr lang="cs-CZ" dirty="0" smtClean="0"/>
              <a:t>, </a:t>
            </a:r>
            <a:r>
              <a:rPr lang="cs-CZ" dirty="0" err="1" smtClean="0"/>
              <a:t>leihen</a:t>
            </a:r>
            <a:r>
              <a:rPr lang="cs-CZ" dirty="0" smtClean="0"/>
              <a:t> –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 err="1" smtClean="0"/>
              <a:t>lieh</a:t>
            </a:r>
            <a:endParaRPr lang="cs-CZ" dirty="0"/>
          </a:p>
          <a:p>
            <a:pPr>
              <a:buAutoNum type="arabicPeriod" startAt="3"/>
            </a:pPr>
            <a:r>
              <a:rPr lang="cs-CZ" dirty="0" smtClean="0"/>
              <a:t>na </a:t>
            </a:r>
            <a:r>
              <a:rPr lang="cs-CZ" b="1" dirty="0" smtClean="0"/>
              <a:t>„o“ </a:t>
            </a:r>
            <a:r>
              <a:rPr lang="cs-CZ" dirty="0" smtClean="0"/>
              <a:t>: </a:t>
            </a:r>
            <a:r>
              <a:rPr lang="cs-CZ" dirty="0" err="1" smtClean="0"/>
              <a:t>fliegen</a:t>
            </a:r>
            <a:r>
              <a:rPr lang="cs-CZ" dirty="0" smtClean="0"/>
              <a:t> –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flog</a:t>
            </a:r>
            <a:r>
              <a:rPr lang="cs-CZ" dirty="0" smtClean="0"/>
              <a:t>, </a:t>
            </a:r>
            <a:r>
              <a:rPr lang="cs-CZ" dirty="0" err="1" smtClean="0"/>
              <a:t>verlieren</a:t>
            </a:r>
            <a:r>
              <a:rPr lang="cs-CZ" dirty="0" smtClean="0"/>
              <a:t> –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verlor</a:t>
            </a:r>
            <a:r>
              <a:rPr lang="cs-CZ" dirty="0" smtClean="0"/>
              <a:t>, </a:t>
            </a:r>
            <a:r>
              <a:rPr lang="cs-CZ" dirty="0" err="1" smtClean="0"/>
              <a:t>schlie</a:t>
            </a:r>
            <a:r>
              <a:rPr lang="el-GR" dirty="0" smtClean="0"/>
              <a:t>β</a:t>
            </a:r>
            <a:r>
              <a:rPr lang="cs-CZ" dirty="0" smtClean="0"/>
              <a:t>en –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schloss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4</a:t>
            </a:r>
            <a:r>
              <a:rPr lang="cs-CZ" dirty="0" smtClean="0"/>
              <a:t>.  na</a:t>
            </a:r>
            <a:r>
              <a:rPr lang="cs-CZ" b="1" dirty="0" smtClean="0"/>
              <a:t> „u“ </a:t>
            </a:r>
            <a:r>
              <a:rPr lang="cs-CZ" dirty="0" smtClean="0"/>
              <a:t>: </a:t>
            </a:r>
            <a:r>
              <a:rPr lang="cs-CZ" dirty="0" err="1" smtClean="0"/>
              <a:t>fahren</a:t>
            </a:r>
            <a:r>
              <a:rPr lang="cs-CZ" dirty="0" smtClean="0"/>
              <a:t> –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fuhr</a:t>
            </a:r>
            <a:r>
              <a:rPr lang="cs-CZ" dirty="0" smtClean="0"/>
              <a:t>, </a:t>
            </a:r>
            <a:r>
              <a:rPr lang="cs-CZ" dirty="0" err="1" smtClean="0"/>
              <a:t>einladen</a:t>
            </a:r>
            <a:r>
              <a:rPr lang="cs-CZ" dirty="0" smtClean="0"/>
              <a:t> –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lud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, </a:t>
            </a:r>
            <a:r>
              <a:rPr lang="cs-CZ" dirty="0" err="1" smtClean="0"/>
              <a:t>tragen</a:t>
            </a:r>
            <a:r>
              <a:rPr lang="cs-CZ" dirty="0" smtClean="0"/>
              <a:t> – </a:t>
            </a:r>
            <a:r>
              <a:rPr lang="cs-CZ" dirty="0" err="1" smtClean="0"/>
              <a:t>er</a:t>
            </a:r>
            <a:r>
              <a:rPr lang="cs-CZ" dirty="0" smtClean="0"/>
              <a:t>  </a:t>
            </a: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     </a:t>
            </a:r>
            <a:r>
              <a:rPr lang="cs-CZ" dirty="0" err="1" smtClean="0"/>
              <a:t>trug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369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Schlussaufgaben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19256" cy="418640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Převeďte uvedený věty do préterita: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Er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oft</a:t>
            </a:r>
            <a:r>
              <a:rPr lang="cs-CZ" dirty="0" smtClean="0"/>
              <a:t> </a:t>
            </a:r>
            <a:r>
              <a:rPr lang="cs-CZ" dirty="0" err="1" smtClean="0"/>
              <a:t>traurig</a:t>
            </a:r>
            <a:r>
              <a:rPr lang="cs-CZ" dirty="0" smtClean="0"/>
              <a:t>.…………………………………………………………………………</a:t>
            </a:r>
          </a:p>
          <a:p>
            <a:pPr marL="0" indent="0">
              <a:buNone/>
            </a:pPr>
            <a:r>
              <a:rPr lang="cs-CZ" dirty="0" err="1" smtClean="0"/>
              <a:t>Niemand</a:t>
            </a:r>
            <a:r>
              <a:rPr lang="cs-CZ" dirty="0" smtClean="0"/>
              <a:t> </a:t>
            </a:r>
            <a:r>
              <a:rPr lang="cs-CZ" dirty="0" err="1" smtClean="0"/>
              <a:t>wei</a:t>
            </a:r>
            <a:r>
              <a:rPr lang="el-GR" dirty="0" smtClean="0"/>
              <a:t>β</a:t>
            </a:r>
            <a:r>
              <a:rPr lang="cs-CZ" dirty="0" smtClean="0"/>
              <a:t> </a:t>
            </a:r>
            <a:r>
              <a:rPr lang="cs-CZ" dirty="0" err="1" smtClean="0"/>
              <a:t>warum</a:t>
            </a:r>
            <a:r>
              <a:rPr lang="cs-CZ" dirty="0" smtClean="0"/>
              <a:t>. ………………………………………………………………</a:t>
            </a:r>
          </a:p>
          <a:p>
            <a:pPr marL="0" indent="0">
              <a:buNone/>
            </a:pPr>
            <a:r>
              <a:rPr lang="cs-CZ" dirty="0" err="1" smtClean="0"/>
              <a:t>Jeder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ihm</a:t>
            </a:r>
            <a:r>
              <a:rPr lang="cs-CZ" dirty="0" smtClean="0"/>
              <a:t> </a:t>
            </a:r>
            <a:r>
              <a:rPr lang="cs-CZ" dirty="0" err="1" smtClean="0"/>
              <a:t>helfen</a:t>
            </a:r>
            <a:r>
              <a:rPr lang="cs-CZ" dirty="0" smtClean="0"/>
              <a:t>. …………………………………………………………………</a:t>
            </a:r>
          </a:p>
          <a:p>
            <a:pPr marL="0" indent="0">
              <a:buNone/>
            </a:pPr>
            <a:r>
              <a:rPr lang="cs-CZ" dirty="0" err="1" smtClean="0"/>
              <a:t>Alle</a:t>
            </a:r>
            <a:r>
              <a:rPr lang="cs-CZ" dirty="0" smtClean="0"/>
              <a:t> </a:t>
            </a:r>
            <a:r>
              <a:rPr lang="cs-CZ" dirty="0" err="1" smtClean="0"/>
              <a:t>fahren</a:t>
            </a:r>
            <a:r>
              <a:rPr lang="cs-CZ" dirty="0" smtClean="0"/>
              <a:t> </a:t>
            </a:r>
            <a:r>
              <a:rPr lang="cs-CZ" dirty="0" err="1" smtClean="0"/>
              <a:t>ins</a:t>
            </a:r>
            <a:r>
              <a:rPr lang="cs-CZ" dirty="0" smtClean="0"/>
              <a:t> </a:t>
            </a:r>
            <a:r>
              <a:rPr lang="cs-CZ" dirty="0" err="1" smtClean="0"/>
              <a:t>Grüne</a:t>
            </a:r>
            <a:r>
              <a:rPr lang="cs-CZ" dirty="0" smtClean="0"/>
              <a:t>. ……………………………………………………………...</a:t>
            </a:r>
          </a:p>
          <a:p>
            <a:pPr marL="0" indent="0">
              <a:buNone/>
            </a:pPr>
            <a:r>
              <a:rPr lang="cs-CZ" dirty="0" err="1" smtClean="0"/>
              <a:t>Seine</a:t>
            </a:r>
            <a:r>
              <a:rPr lang="cs-CZ" dirty="0" smtClean="0"/>
              <a:t> </a:t>
            </a:r>
            <a:r>
              <a:rPr lang="cs-CZ" dirty="0" err="1" smtClean="0"/>
              <a:t>Freunde</a:t>
            </a:r>
            <a:r>
              <a:rPr lang="cs-CZ" dirty="0" smtClean="0"/>
              <a:t> </a:t>
            </a:r>
            <a:r>
              <a:rPr lang="cs-CZ" dirty="0" err="1" smtClean="0"/>
              <a:t>lesen</a:t>
            </a:r>
            <a:r>
              <a:rPr lang="cs-CZ" dirty="0" smtClean="0"/>
              <a:t> </a:t>
            </a:r>
            <a:r>
              <a:rPr lang="cs-CZ" dirty="0" err="1" smtClean="0"/>
              <a:t>sehr</a:t>
            </a:r>
            <a:r>
              <a:rPr lang="cs-CZ" dirty="0" smtClean="0"/>
              <a:t> </a:t>
            </a:r>
            <a:r>
              <a:rPr lang="cs-CZ" dirty="0" err="1" smtClean="0"/>
              <a:t>wenig</a:t>
            </a:r>
            <a:r>
              <a:rPr lang="cs-CZ" dirty="0" smtClean="0"/>
              <a:t>. ………………………………………………</a:t>
            </a:r>
          </a:p>
          <a:p>
            <a:pPr marL="0" indent="0">
              <a:buNone/>
            </a:pPr>
            <a:r>
              <a:rPr lang="cs-CZ" dirty="0" smtClean="0"/>
              <a:t>Die </a:t>
            </a:r>
            <a:r>
              <a:rPr lang="cs-CZ" dirty="0" err="1" smtClean="0"/>
              <a:t>Geschwister</a:t>
            </a:r>
            <a:r>
              <a:rPr lang="cs-CZ" dirty="0" smtClean="0"/>
              <a:t> </a:t>
            </a:r>
            <a:r>
              <a:rPr lang="cs-CZ" dirty="0" err="1" smtClean="0"/>
              <a:t>nehmen</a:t>
            </a:r>
            <a:r>
              <a:rPr lang="cs-CZ" dirty="0" smtClean="0"/>
              <a:t> </a:t>
            </a:r>
            <a:r>
              <a:rPr lang="cs-CZ" dirty="0" err="1" smtClean="0"/>
              <a:t>ihre</a:t>
            </a:r>
            <a:r>
              <a:rPr lang="cs-CZ" dirty="0" smtClean="0"/>
              <a:t> </a:t>
            </a:r>
            <a:r>
              <a:rPr lang="cs-CZ" dirty="0" err="1" smtClean="0"/>
              <a:t>Tiere</a:t>
            </a:r>
            <a:r>
              <a:rPr lang="cs-CZ" dirty="0" smtClean="0"/>
              <a:t> </a:t>
            </a:r>
            <a:r>
              <a:rPr lang="cs-CZ" dirty="0" err="1" smtClean="0"/>
              <a:t>immer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. ……………………….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………………………………………………………………………………………………….</a:t>
            </a:r>
          </a:p>
          <a:p>
            <a:pPr marL="0" indent="0">
              <a:buNone/>
            </a:pPr>
            <a:r>
              <a:rPr lang="cs-CZ" dirty="0" err="1" smtClean="0"/>
              <a:t>Als</a:t>
            </a:r>
            <a:r>
              <a:rPr lang="cs-CZ" dirty="0" smtClean="0"/>
              <a:t> </a:t>
            </a:r>
            <a:r>
              <a:rPr lang="cs-CZ" dirty="0" err="1" smtClean="0"/>
              <a:t>Kinder</a:t>
            </a:r>
            <a:r>
              <a:rPr lang="cs-CZ" dirty="0"/>
              <a:t> </a:t>
            </a:r>
            <a:r>
              <a:rPr lang="cs-CZ" dirty="0" err="1" smtClean="0"/>
              <a:t>spielen</a:t>
            </a:r>
            <a:r>
              <a:rPr lang="cs-CZ" dirty="0" smtClean="0"/>
              <a:t> </a:t>
            </a:r>
            <a:r>
              <a:rPr lang="cs-CZ" dirty="0" err="1" smtClean="0"/>
              <a:t>Jungs</a:t>
            </a:r>
            <a:r>
              <a:rPr lang="cs-CZ" dirty="0" smtClean="0"/>
              <a:t> </a:t>
            </a:r>
            <a:r>
              <a:rPr lang="cs-CZ" dirty="0" err="1" smtClean="0"/>
              <a:t>oft</a:t>
            </a:r>
            <a:r>
              <a:rPr lang="cs-CZ" dirty="0" smtClean="0"/>
              <a:t> </a:t>
            </a:r>
            <a:r>
              <a:rPr lang="cs-CZ" dirty="0" err="1" smtClean="0"/>
              <a:t>Fu</a:t>
            </a:r>
            <a:r>
              <a:rPr lang="el-GR" dirty="0" smtClean="0"/>
              <a:t>β</a:t>
            </a:r>
            <a:r>
              <a:rPr lang="cs-CZ" dirty="0" err="1" smtClean="0"/>
              <a:t>ball</a:t>
            </a:r>
            <a:r>
              <a:rPr lang="cs-CZ" dirty="0" smtClean="0"/>
              <a:t>. </a:t>
            </a:r>
            <a:r>
              <a:rPr lang="cs-CZ" smtClean="0"/>
              <a:t>……………………………………………..……………………………………………………………………….....................................................................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90601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projekt_logo_cent</Template>
  <TotalTime>144</TotalTime>
  <Words>589</Words>
  <Application>Microsoft Office PowerPoint</Application>
  <PresentationFormat>Předvádění na obrazovce (4:3)</PresentationFormat>
  <Paragraphs>95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projekt_logo_cent</vt:lpstr>
      <vt:lpstr>Préteritum sloves</vt:lpstr>
      <vt:lpstr>ANOTACE</vt:lpstr>
      <vt:lpstr>Préteritum – jednoduchý minulý čas </vt:lpstr>
      <vt:lpstr>Préteritum pravidelných sloves</vt:lpstr>
      <vt:lpstr>Préteritum způsobových sloves</vt:lpstr>
      <vt:lpstr>Préteritum pomocných sloves</vt:lpstr>
      <vt:lpstr>Préteritum nepravidelných sloves</vt:lpstr>
      <vt:lpstr>Skupiny nepravidelných sloves podle koncovek</vt:lpstr>
      <vt:lpstr>Schlussaufgaben</vt:lpstr>
    </vt:vector>
  </TitlesOfParts>
  <Company>Gymnázium Svitavy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bc</dc:creator>
  <cp:lastModifiedBy>to</cp:lastModifiedBy>
  <cp:revision>24</cp:revision>
  <dcterms:created xsi:type="dcterms:W3CDTF">2012-07-02T08:03:24Z</dcterms:created>
  <dcterms:modified xsi:type="dcterms:W3CDTF">2013-05-29T12:21:31Z</dcterms:modified>
</cp:coreProperties>
</file>