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6" r:id="rId5"/>
    <p:sldId id="258" r:id="rId6"/>
    <p:sldId id="259" r:id="rId7"/>
    <p:sldId id="261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96E1C-431D-42AF-9D40-692AC5B3E12B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A2BA63-4727-4AEC-87B5-97536674B5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257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43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44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92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411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938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384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742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523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262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40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306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F1947-5EA3-479B-AEDE-24EDD0A4E24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4F5FD-A561-4A2B-BE8A-51D24967F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mmnieren.jpg" TargetMode="External"/><Relationship Id="rId2" Type="http://schemas.openxmlformats.org/officeDocument/2006/relationships/hyperlink" Target="http://cs.wikipedia.org/wiki/Soubor:Illu_urinary_system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Kidney_Cross_Secti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032802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VY_32_INOVACE_18_16C_Soustava vylučovací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500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72750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stavbou a funkcí vylučovací soustavy.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popsat stavbu vylučovací soustavy člověka, pozná a popíše stavbu a funkci</a:t>
            </a:r>
          </a:p>
          <a:p>
            <a:r>
              <a:rPr lang="cs-CZ" dirty="0" smtClean="0"/>
              <a:t>jednotlivých orgánů vylučovací soustavy.</a:t>
            </a:r>
          </a:p>
          <a:p>
            <a:r>
              <a:rPr lang="cs-CZ" dirty="0" smtClean="0"/>
              <a:t>Bude umět popsat činnost ledvin a tvorbu primární a sekundární moči.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22. 5. 2013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24. 5. 2013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92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S</a:t>
            </a:r>
            <a:r>
              <a:rPr lang="cs-CZ" sz="6600" dirty="0"/>
              <a:t>oustava </a:t>
            </a:r>
            <a:r>
              <a:rPr lang="cs-CZ" sz="6600" dirty="0" smtClean="0"/>
              <a:t>vylučovací 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63337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7262116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Funkce: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o</a:t>
            </a:r>
            <a:r>
              <a:rPr lang="cs-CZ" sz="3200" dirty="0" smtClean="0"/>
              <a:t>dstraňování odpadních látek z těla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tvorba a vylučování moče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vylučuje nadbytečnou vodu a soli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kontroluje a udržuje stálý objem vody a</a:t>
            </a:r>
          </a:p>
          <a:p>
            <a:r>
              <a:rPr lang="cs-CZ" sz="3200" dirty="0" smtClean="0"/>
              <a:t>     rozpuštěných solí v těle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b="1" dirty="0" smtClean="0"/>
              <a:t>Udržuje stálé vnitřní prostředí organismu.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2339752" y="3284984"/>
            <a:ext cx="1944216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4339" y="5157192"/>
            <a:ext cx="4112216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Stavba:</a:t>
            </a:r>
          </a:p>
          <a:p>
            <a:r>
              <a:rPr lang="cs-CZ" sz="3200" b="1" dirty="0" smtClean="0"/>
              <a:t>ledviny</a:t>
            </a:r>
            <a:r>
              <a:rPr lang="en-US" sz="3200" b="1" dirty="0" smtClean="0"/>
              <a:t> + </a:t>
            </a:r>
            <a:r>
              <a:rPr lang="en-US" sz="3200" b="1" dirty="0" err="1" smtClean="0"/>
              <a:t>mo</a:t>
            </a:r>
            <a:r>
              <a:rPr lang="cs-CZ" sz="3200" b="1" dirty="0" err="1" smtClean="0"/>
              <a:t>čové</a:t>
            </a:r>
            <a:r>
              <a:rPr lang="cs-CZ" sz="3200" b="1" dirty="0" smtClean="0"/>
              <a:t> cesty</a:t>
            </a:r>
          </a:p>
        </p:txBody>
      </p:sp>
    </p:spTree>
    <p:extLst>
      <p:ext uri="{BB962C8B-B14F-4D97-AF65-F5344CB8AC3E}">
        <p14:creationId xmlns:p14="http://schemas.microsoft.com/office/powerpoint/2010/main" val="3312756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574381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Stavba vylučovací soustavy</a:t>
            </a:r>
            <a:endParaRPr lang="cs-CZ" sz="4000" dirty="0"/>
          </a:p>
        </p:txBody>
      </p:sp>
      <p:pic>
        <p:nvPicPr>
          <p:cNvPr id="1026" name="Picture 2" descr="Soubor:Illu urinary syst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644" y="1427738"/>
            <a:ext cx="5827383" cy="497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7073" y="1772816"/>
            <a:ext cx="122155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ledviny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5334" y="2852936"/>
            <a:ext cx="1696426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močovody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7502" y="4462420"/>
            <a:ext cx="2491901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močový měchýř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271" y="5831686"/>
            <a:ext cx="244310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močová trubice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284216" y="2198666"/>
            <a:ext cx="2300053" cy="1148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3284984"/>
            <a:ext cx="2376264" cy="89334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83768" y="3284984"/>
            <a:ext cx="2952328" cy="63085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843808" y="4724030"/>
            <a:ext cx="2232248" cy="74141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729403" y="5971754"/>
            <a:ext cx="2490669" cy="12154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284216" y="2198666"/>
            <a:ext cx="3439912" cy="9158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059832" y="63813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2454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492981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Stavba a činnost ledvin</a:t>
            </a:r>
            <a:endParaRPr lang="cs-CZ" sz="4000" dirty="0"/>
          </a:p>
        </p:txBody>
      </p:sp>
      <p:pic>
        <p:nvPicPr>
          <p:cNvPr id="2050" name="Picture 2" descr="Soubor:Lammnier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937" y="10908"/>
            <a:ext cx="3226584" cy="248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7585" y="24731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2" name="Picture 4" descr="File:Kidney Cross Secti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190" y="1268760"/>
            <a:ext cx="3805938" cy="507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37145" y="632507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06900" y="5334888"/>
            <a:ext cx="178991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kůra ledvin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4175503"/>
            <a:ext cx="182460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dřeň ledvin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652" y="4437112"/>
            <a:ext cx="1582036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ledvinová</a:t>
            </a:r>
          </a:p>
          <a:p>
            <a:r>
              <a:rPr lang="cs-CZ" sz="2800" dirty="0" smtClean="0"/>
              <a:t>pánvička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165" y="5858108"/>
            <a:ext cx="153452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močovod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526" y="1660030"/>
            <a:ext cx="128368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l. tepna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1652" y="2996952"/>
            <a:ext cx="91563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l. žíla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4910577" y="3745753"/>
            <a:ext cx="1461623" cy="69135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758176" y="4437112"/>
            <a:ext cx="1614024" cy="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4910577" y="5171017"/>
            <a:ext cx="1167052" cy="39241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918190" y="3964819"/>
            <a:ext cx="1385309" cy="94934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863121" y="5596498"/>
            <a:ext cx="1052695" cy="52386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470117" y="2234514"/>
            <a:ext cx="572703" cy="90645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187624" y="3391398"/>
            <a:ext cx="862415" cy="45322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58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Kidney nephr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554" y="1"/>
            <a:ext cx="4030445" cy="436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32656"/>
            <a:ext cx="163544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Nefron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96752"/>
            <a:ext cx="501348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ca 1,2 milionu v 1 ledvině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f</a:t>
            </a:r>
            <a:r>
              <a:rPr lang="cs-CZ" sz="2800" dirty="0" smtClean="0"/>
              <a:t>iltrace krve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vznik prvotní moči (cca 180 l)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zpětná filtrace cukrů, soli, vody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vznik definitivní moči (cca 1,5 l)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13554" y="436510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Šipka dolů 3"/>
          <p:cNvSpPr/>
          <p:nvPr/>
        </p:nvSpPr>
        <p:spPr>
          <a:xfrm>
            <a:off x="1886968" y="2636912"/>
            <a:ext cx="740816" cy="5760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1888395" y="3929342"/>
            <a:ext cx="740816" cy="57606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635260"/>
            <a:ext cx="6332054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Složení moči: </a:t>
            </a:r>
            <a:r>
              <a:rPr lang="cs-CZ" sz="3200" dirty="0" smtClean="0"/>
              <a:t>cca 96% vody, 4% vody.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5903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802987" cy="517064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000" dirty="0" smtClean="0"/>
              <a:t>Funkce vylučovací soustavy.</a:t>
            </a:r>
          </a:p>
          <a:p>
            <a:pPr marL="342900" indent="-342900">
              <a:buAutoNum type="arabicPeriod"/>
            </a:pPr>
            <a:endParaRPr lang="cs-CZ" sz="3000" dirty="0" smtClean="0"/>
          </a:p>
          <a:p>
            <a:pPr marL="342900" indent="-342900">
              <a:buAutoNum type="arabicPeriod"/>
            </a:pPr>
            <a:r>
              <a:rPr lang="cs-CZ" sz="3000" dirty="0" smtClean="0"/>
              <a:t>Popiš stavbu vylučovací soustavy.</a:t>
            </a:r>
          </a:p>
          <a:p>
            <a:pPr marL="342900" indent="-342900">
              <a:buAutoNum type="arabicPeriod"/>
            </a:pPr>
            <a:endParaRPr lang="cs-CZ" sz="3000" dirty="0" smtClean="0"/>
          </a:p>
          <a:p>
            <a:pPr marL="342900" indent="-342900">
              <a:buAutoNum type="arabicPeriod"/>
            </a:pPr>
            <a:r>
              <a:rPr lang="cs-CZ" sz="3000" dirty="0" smtClean="0"/>
              <a:t>Popiš stavbu ledviny.</a:t>
            </a:r>
          </a:p>
          <a:p>
            <a:pPr marL="342900" indent="-342900">
              <a:buAutoNum type="arabicPeriod"/>
            </a:pPr>
            <a:endParaRPr lang="cs-CZ" sz="3000" dirty="0" smtClean="0"/>
          </a:p>
          <a:p>
            <a:pPr marL="342900" indent="-342900">
              <a:buAutoNum type="arabicPeriod"/>
            </a:pPr>
            <a:r>
              <a:rPr lang="cs-CZ" sz="3000" dirty="0" smtClean="0"/>
              <a:t>Jaké množství prvotní moči se za den vyprodukuje?</a:t>
            </a:r>
          </a:p>
          <a:p>
            <a:pPr marL="342900" indent="-342900">
              <a:buAutoNum type="arabicPeriod"/>
            </a:pPr>
            <a:endParaRPr lang="cs-CZ" sz="3000" dirty="0" smtClean="0"/>
          </a:p>
          <a:p>
            <a:pPr marL="342900" indent="-342900">
              <a:buFontTx/>
              <a:buAutoNum type="arabicPeriod"/>
            </a:pPr>
            <a:r>
              <a:rPr lang="cs-CZ" sz="3000" dirty="0" smtClean="0"/>
              <a:t>Jaké množství druhotné moči se za den vyprodukuje?</a:t>
            </a:r>
          </a:p>
          <a:p>
            <a:pPr marL="342900" indent="-342900">
              <a:buFontTx/>
              <a:buAutoNum type="arabicPeriod"/>
            </a:pPr>
            <a:endParaRPr lang="cs-CZ" sz="3000" dirty="0" smtClean="0"/>
          </a:p>
          <a:p>
            <a:pPr marL="342900" indent="-342900">
              <a:buFontTx/>
              <a:buAutoNum type="arabicPeriod"/>
            </a:pPr>
            <a:r>
              <a:rPr lang="cs-CZ" sz="3000" dirty="0" smtClean="0"/>
              <a:t>Popiš složení moči.</a:t>
            </a:r>
          </a:p>
        </p:txBody>
      </p:sp>
    </p:spTree>
    <p:extLst>
      <p:ext uri="{BB962C8B-B14F-4D97-AF65-F5344CB8AC3E}">
        <p14:creationId xmlns:p14="http://schemas.microsoft.com/office/powerpoint/2010/main" val="103779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430" y="188640"/>
            <a:ext cx="309559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 obrázků: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2430" y="1065149"/>
            <a:ext cx="82878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22.5.2013].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cs.wikipedia.org/wiki/Soubor:Illu_urinary_system.jpg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22.5.2013].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cs.wikipedia.org/wiki/Soubor:Lammnieren.jpg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FISCHER, </a:t>
            </a:r>
            <a:r>
              <a:rPr lang="cs-CZ" sz="1050" dirty="0" err="1"/>
              <a:t>Holly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22.5.2013].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en.wikipedia.org/wiki/File:Kidney_Cross_Section.png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GRAY, Henry. </a:t>
            </a:r>
            <a:r>
              <a:rPr lang="cs-CZ" sz="1050" i="1" dirty="0"/>
              <a:t>Wikipedia.org</a:t>
            </a:r>
            <a:r>
              <a:rPr lang="cs-CZ" sz="1050" dirty="0"/>
              <a:t> [online]. [cit. 22.5.2013]. Dostupný na WWW: http://cs.wikipedia.org/wiki/Soubor:Kidney_nephron.png</a:t>
            </a:r>
          </a:p>
        </p:txBody>
      </p:sp>
    </p:spTree>
    <p:extLst>
      <p:ext uri="{BB962C8B-B14F-4D97-AF65-F5344CB8AC3E}">
        <p14:creationId xmlns:p14="http://schemas.microsoft.com/office/powerpoint/2010/main" val="46877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2962</TotalTime>
  <Words>274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Soustava vylučovací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LukášD</dc:creator>
  <cp:lastModifiedBy>LukášD</cp:lastModifiedBy>
  <cp:revision>12</cp:revision>
  <dcterms:created xsi:type="dcterms:W3CDTF">2013-05-22T17:04:48Z</dcterms:created>
  <dcterms:modified xsi:type="dcterms:W3CDTF">2013-05-22T08:11:53Z</dcterms:modified>
</cp:coreProperties>
</file>