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/>
            </a:lvl1pPr>
          </a:lstStyle>
          <a:p>
            <a:fld id="{DE8BC227-833B-423D-B2A3-488138CBD5B4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2151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21513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/>
              <a:endParaRPr lang="cs-CZ" sz="2400"/>
            </a:p>
          </p:txBody>
        </p:sp>
        <p:sp>
          <p:nvSpPr>
            <p:cNvPr id="21514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21515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/>
              <a:endParaRPr lang="cs-CZ" sz="2400"/>
            </a:p>
          </p:txBody>
        </p:sp>
        <p:sp>
          <p:nvSpPr>
            <p:cNvPr id="21516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21517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518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</p:grp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30000">
                                          <p:val>
                                            <p:strVal val="#ppt_h/2"/>
                                          </p:val>
                                        </p:tav>
                                        <p:tav tm="40000">
                                          <p:val>
                                            <p:strVal val="#ppt_h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"/>
                                          </p:val>
                                        </p:tav>
                                        <p:tav tm="60000">
                                          <p:val>
                                            <p:strVal val="#ppt_h"/>
                                          </p:val>
                                        </p:tav>
                                        <p:tav tm="69900">
                                          <p:val>
                                            <p:strVal val="#ppt_h/2"/>
                                          </p:val>
                                        </p:tav>
                                        <p:tav tm="8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5"/>
                                          </p:val>
                                        </p:tav>
                                        <p:tav tm="20000">
                                          <p:val>
                                            <p:strVal val="#ppt_y-.2"/>
                                          </p:val>
                                        </p:tav>
                                        <p:tav tm="30000">
                                          <p:val>
                                            <p:strVal val="#ppt_y"/>
                                          </p:val>
                                        </p:tav>
                                        <p:tav tm="40000">
                                          <p:val>
                                            <p:strVal val="#ppt_y-.15"/>
                                          </p:val>
                                        </p:tav>
                                        <p:tav tm="50000">
                                          <p:val>
                                            <p:strVal val="#ppt_y"/>
                                          </p:val>
                                        </p:tav>
                                        <p:tav tm="60000">
                                          <p:val>
                                            <p:strVal val="#ppt_y-.1"/>
                                          </p:val>
                                        </p:tav>
                                        <p:tav tm="69900">
                                          <p:val>
                                            <p:strVal val="#ppt_y"/>
                                          </p:val>
                                        </p:tav>
                                        <p:tav tm="80000">
                                          <p:val>
                                            <p:strVal val="#ppt_y-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  <p:bldP spid="21508" grpId="0" build="p">
        <p:tmplLst>
          <p:tmpl lvl="1">
            <p:tnLst>
              <p:par>
                <p:cTn presetID="4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150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1508"/>
                        </p:tgtEl>
                      </p:cBhvr>
                    </p:animEffect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1508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1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1508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5F5301-2C87-4EE0-94CF-18E5326408D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631511"/>
      </p:ext>
    </p:extLst>
  </p:cSld>
  <p:clrMapOvr>
    <a:masterClrMapping/>
  </p:clrMapOvr>
  <p:transition>
    <p:push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21289D-7F93-411F-AF53-2E29B200976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839625"/>
      </p:ext>
    </p:extLst>
  </p:cSld>
  <p:clrMapOvr>
    <a:masterClrMapping/>
  </p:clrMapOvr>
  <p:transition>
    <p:push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CDF661-5C78-4E51-8B8E-70F9C0F8D30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446038"/>
      </p:ext>
    </p:extLst>
  </p:cSld>
  <p:clrMapOvr>
    <a:masterClrMapping/>
  </p:clrMapOvr>
  <p:transition>
    <p:push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B5F683-940C-456A-81BE-F7EC4C0D15D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351078"/>
      </p:ext>
    </p:extLst>
  </p:cSld>
  <p:clrMapOvr>
    <a:masterClrMapping/>
  </p:clrMapOvr>
  <p:transition>
    <p:push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E2B684-3659-4301-ACC1-B821C5598D8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970567"/>
      </p:ext>
    </p:extLst>
  </p:cSld>
  <p:clrMapOvr>
    <a:masterClrMapping/>
  </p:clrMapOvr>
  <p:transition>
    <p:push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FBFDB3-C204-4C51-AAF2-BD0F34D66CA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328531"/>
      </p:ext>
    </p:extLst>
  </p:cSld>
  <p:clrMapOvr>
    <a:masterClrMapping/>
  </p:clrMapOvr>
  <p:transition>
    <p:push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009F1F-A173-4965-BDE5-D02417D1A28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8299410"/>
      </p:ext>
    </p:extLst>
  </p:cSld>
  <p:clrMapOvr>
    <a:masterClrMapping/>
  </p:clrMapOvr>
  <p:transition>
    <p:push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49F02A-C4D7-4E57-AD02-0E9C31EDE7E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890483"/>
      </p:ext>
    </p:extLst>
  </p:cSld>
  <p:clrMapOvr>
    <a:masterClrMapping/>
  </p:clrMapOvr>
  <p:transition>
    <p:push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A34B14-60FE-4604-80EB-44EA54CD8B7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41997"/>
      </p:ext>
    </p:extLst>
  </p:cSld>
  <p:clrMapOvr>
    <a:masterClrMapping/>
  </p:clrMapOvr>
  <p:transition>
    <p:push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81F507-7E56-4A41-8868-51A3D7F3852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87506"/>
      </p:ext>
    </p:extLst>
  </p:cSld>
  <p:clrMapOvr>
    <a:masterClrMapping/>
  </p:clrMapOvr>
  <p:transition>
    <p:push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</a:defRPr>
            </a:lvl1pPr>
          </a:lstStyle>
          <a:p>
            <a:fld id="{18FCAEDC-EFEE-44CD-9D8D-B0F6FAB94EED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20487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20488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489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20490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20491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20492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30000">
                                          <p:val>
                                            <p:strVal val="#ppt_h/2"/>
                                          </p:val>
                                        </p:tav>
                                        <p:tav tm="40000">
                                          <p:val>
                                            <p:strVal val="#ppt_h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"/>
                                          </p:val>
                                        </p:tav>
                                        <p:tav tm="60000">
                                          <p:val>
                                            <p:strVal val="#ppt_h"/>
                                          </p:val>
                                        </p:tav>
                                        <p:tav tm="69900">
                                          <p:val>
                                            <p:strVal val="#ppt_h/2"/>
                                          </p:val>
                                        </p:tav>
                                        <p:tav tm="8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5"/>
                                          </p:val>
                                        </p:tav>
                                        <p:tav tm="20000">
                                          <p:val>
                                            <p:strVal val="#ppt_y-.2"/>
                                          </p:val>
                                        </p:tav>
                                        <p:tav tm="30000">
                                          <p:val>
                                            <p:strVal val="#ppt_y"/>
                                          </p:val>
                                        </p:tav>
                                        <p:tav tm="40000">
                                          <p:val>
                                            <p:strVal val="#ppt_y-.15"/>
                                          </p:val>
                                        </p:tav>
                                        <p:tav tm="50000">
                                          <p:val>
                                            <p:strVal val="#ppt_y"/>
                                          </p:val>
                                        </p:tav>
                                        <p:tav tm="60000">
                                          <p:val>
                                            <p:strVal val="#ppt_y-.1"/>
                                          </p:val>
                                        </p:tav>
                                        <p:tav tm="69900">
                                          <p:val>
                                            <p:strVal val="#ppt_y"/>
                                          </p:val>
                                        </p:tav>
                                        <p:tav tm="80000">
                                          <p:val>
                                            <p:strVal val="#ppt_y-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>
        <p:tmplLst>
          <p:tmpl lvl="1">
            <p:tnLst>
              <p:par>
                <p:cTn presetID="4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</p:cBhvr>
                    </p:animEffect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1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</p:cBhvr>
                    </p:animEffect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1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</p:cBhvr>
                    </p:animEffect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1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</p:cBhvr>
                    </p:animEffect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1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</p:cBhvr>
                    </p:animEffect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1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048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469900" indent="-4699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377950" indent="-468313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</a:defRPr>
      </a:lvl3pPr>
      <a:lvl4pPr marL="1827213" indent="-4381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2971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5pPr>
      <a:lvl6pPr marL="27543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6pPr>
      <a:lvl7pPr marL="32115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7pPr>
      <a:lvl8pPr marL="36687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8pPr>
      <a:lvl9pPr marL="41259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Lucka\Pictures\loga_cele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798" y="4005064"/>
            <a:ext cx="7990156" cy="1296144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31776" y="1124744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dirty="0" smtClean="0"/>
              <a:t>Jitka Krupičková</a:t>
            </a:r>
          </a:p>
          <a:p>
            <a:r>
              <a:rPr lang="cs-CZ" sz="2800" dirty="0" smtClean="0"/>
              <a:t>Název</a:t>
            </a:r>
            <a:r>
              <a:rPr lang="cs-CZ" sz="2800" dirty="0" smtClean="0"/>
              <a:t>: </a:t>
            </a:r>
            <a:r>
              <a:rPr lang="cs-CZ" sz="2800" dirty="0" smtClean="0"/>
              <a:t>VY_52_INOVACE_26_2.světová válka</a:t>
            </a: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</a:t>
            </a:r>
            <a:r>
              <a:rPr lang="cs-CZ" sz="2800" dirty="0" smtClean="0"/>
              <a:t>Člověk a jeho svět – Vlastivěda</a:t>
            </a:r>
          </a:p>
          <a:p>
            <a:r>
              <a:rPr lang="cs-CZ" sz="2800" dirty="0" smtClean="0"/>
              <a:t>Číslo </a:t>
            </a:r>
            <a:r>
              <a:rPr lang="cs-CZ" sz="2800" dirty="0" smtClean="0"/>
              <a:t>projektu: CZ.1.07/1.4.00/21.0305</a:t>
            </a:r>
            <a:endParaRPr lang="cs-CZ" sz="2800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Mnichovská dohoda</a:t>
            </a:r>
            <a:br>
              <a:rPr lang="cs-CZ" sz="4000"/>
            </a:br>
            <a:endParaRPr lang="cs-CZ" sz="400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Francie a Velká  Británie podepisují v září 1938 dohodu o odstoupení českého pohraničního území Německu </a:t>
            </a:r>
          </a:p>
          <a:p>
            <a:r>
              <a:rPr lang="cs-CZ"/>
              <a:t>(„o nás, bez nás“)</a:t>
            </a:r>
          </a:p>
          <a:p>
            <a:r>
              <a:rPr lang="cs-CZ"/>
              <a:t>Beneš se vzdává prezidentského úřadu a odchází do zahraničí – v Londýně vytváří československou zahraniční vládu a řídí protifašistické akce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Důsledky Mnichova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Do 7. října roku 1938 zabralo Německo pásmo Sudet</a:t>
            </a:r>
          </a:p>
          <a:p>
            <a:pPr>
              <a:lnSpc>
                <a:spcPct val="90000"/>
              </a:lnSpc>
            </a:pPr>
            <a:r>
              <a:rPr lang="cs-CZ"/>
              <a:t>Také Polsko a Maďarsko obsazují území ČSR</a:t>
            </a:r>
          </a:p>
          <a:p>
            <a:pPr>
              <a:lnSpc>
                <a:spcPct val="90000"/>
              </a:lnSpc>
            </a:pPr>
            <a:r>
              <a:rPr lang="cs-CZ"/>
              <a:t>ČSR ztratilo 41 000km2 a 1,5 miliónů Čechů a Slováků</a:t>
            </a:r>
          </a:p>
          <a:p>
            <a:pPr>
              <a:lnSpc>
                <a:spcPct val="90000"/>
              </a:lnSpc>
            </a:pPr>
            <a:r>
              <a:rPr lang="cs-CZ"/>
              <a:t>Lidé jsou nuceni opustit své domovy</a:t>
            </a:r>
          </a:p>
          <a:p>
            <a:pPr>
              <a:lnSpc>
                <a:spcPct val="90000"/>
              </a:lnSpc>
            </a:pPr>
            <a:r>
              <a:rPr lang="cs-CZ"/>
              <a:t>Probíhají sbírky peněz, ošacení i dárků, které by postiženým ulehčily smutné Vánoce 1938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Obsazení Čech a Moravy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15.března 1939 obsazuje Německo zbytek území ČSR, porušuje tak slib daný v Mnichově</a:t>
            </a:r>
          </a:p>
          <a:p>
            <a:r>
              <a:rPr lang="cs-CZ"/>
              <a:t>Hitler prohlašuje zřízení Protektorátu Čechy a Morava</a:t>
            </a:r>
          </a:p>
          <a:p>
            <a:r>
              <a:rPr lang="cs-CZ"/>
              <a:t>Nastává období okupace, hákový kříž vlaje nad Pražským hradem</a:t>
            </a:r>
          </a:p>
          <a:p>
            <a:r>
              <a:rPr lang="cs-CZ"/>
              <a:t>Slováci si zřizují samostatný stát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Obsazení Polska        září 1939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1. září 1939 překročila německá vojska polské hranice</a:t>
            </a:r>
          </a:p>
          <a:p>
            <a:pPr>
              <a:lnSpc>
                <a:spcPct val="90000"/>
              </a:lnSpc>
            </a:pPr>
            <a:r>
              <a:rPr lang="cs-CZ"/>
              <a:t>Poláci se brání, Anglie slibuje pomoc</a:t>
            </a:r>
          </a:p>
          <a:p>
            <a:pPr>
              <a:lnSpc>
                <a:spcPct val="90000"/>
              </a:lnSpc>
            </a:pPr>
            <a:r>
              <a:rPr lang="cs-CZ"/>
              <a:t>Polsko je během jednoho měsíce obsazeno</a:t>
            </a:r>
          </a:p>
          <a:p>
            <a:pPr>
              <a:lnSpc>
                <a:spcPct val="90000"/>
              </a:lnSpc>
            </a:pPr>
            <a:r>
              <a:rPr lang="cs-CZ"/>
              <a:t>Británie a Francie vyhlašují </a:t>
            </a:r>
            <a:r>
              <a:rPr lang="cs-CZ" b="1"/>
              <a:t>3. září</a:t>
            </a:r>
            <a:r>
              <a:rPr lang="cs-CZ"/>
              <a:t> Německu válku, Polsku však vojensky nepomohly</a:t>
            </a:r>
          </a:p>
          <a:p>
            <a:pPr>
              <a:lnSpc>
                <a:spcPct val="90000"/>
              </a:lnSpc>
            </a:pPr>
            <a:r>
              <a:rPr lang="cs-CZ"/>
              <a:t>Bojují pouze na francouzských hranicích a ve vzduchu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2" name="Rectangle 6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/>
              <a:t>ZAČÍNÁ 2. SVĚTOVÁ VÁLKA</a:t>
            </a:r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			1939 - 1945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2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Hitler v  západní Evropě</a:t>
            </a:r>
          </a:p>
        </p:txBody>
      </p:sp>
      <p:sp>
        <p:nvSpPr>
          <p:cNvPr id="28683" name="Rectangle 11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Očekává se posun Hitlera na východ (Rusko)</a:t>
            </a:r>
          </a:p>
          <a:p>
            <a:pPr>
              <a:lnSpc>
                <a:spcPct val="90000"/>
              </a:lnSpc>
            </a:pPr>
            <a:r>
              <a:rPr lang="cs-CZ"/>
              <a:t>Hitler však obrací na západ</a:t>
            </a:r>
          </a:p>
          <a:p>
            <a:pPr>
              <a:lnSpc>
                <a:spcPct val="90000"/>
              </a:lnSpc>
            </a:pPr>
            <a:r>
              <a:rPr lang="cs-CZ"/>
              <a:t>Obsazuje Dánsko, Norsko, Nizozemí, Belgii, Lucembursko i Francii,Jugoslávii, Řecko</a:t>
            </a:r>
          </a:p>
          <a:p>
            <a:pPr>
              <a:lnSpc>
                <a:spcPct val="90000"/>
              </a:lnSpc>
            </a:pPr>
            <a:r>
              <a:rPr lang="cs-CZ"/>
              <a:t>Británie je sama na západní frontě a odříznuta od zásobování</a:t>
            </a:r>
          </a:p>
          <a:p>
            <a:pPr>
              <a:lnSpc>
                <a:spcPct val="90000"/>
              </a:lnSpc>
            </a:pPr>
            <a:r>
              <a:rPr lang="cs-CZ"/>
              <a:t>V letecké bitvě o Británii se vyznamenali naši letci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Spojenci Německa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Státy s fašistickými vládami : Maďarsko, Bulharsko, Rumunsko, Slovensko</a:t>
            </a:r>
          </a:p>
          <a:p>
            <a:endParaRPr lang="cs-CZ"/>
          </a:p>
          <a:p>
            <a:endParaRPr lang="cs-CZ"/>
          </a:p>
          <a:p>
            <a:r>
              <a:rPr lang="cs-CZ"/>
              <a:t>Diktátorské velmoci : Německo – Itálie –Japonsko</a:t>
            </a:r>
          </a:p>
          <a:p>
            <a:endParaRPr lang="cs-CZ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Válka  proti Sovětskému svazu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Červen 1941 začíná zákeřné napadení Sovětského svazu</a:t>
            </a:r>
          </a:p>
          <a:p>
            <a:r>
              <a:rPr lang="cs-CZ"/>
              <a:t>Německá vojska postupují až k Leningradu a k Moskvě</a:t>
            </a:r>
          </a:p>
          <a:p>
            <a:r>
              <a:rPr lang="cs-CZ"/>
              <a:t>Po těchto úspěších vyhlašuje Hitler válku USA (prosinec 1941)</a:t>
            </a:r>
          </a:p>
          <a:p>
            <a:r>
              <a:rPr lang="cs-CZ"/>
              <a:t>1943 u Stalingradu sovětské vojsko obklíčilo a ničí německé vojsko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 Zvrat ve válce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Hitlerova armáda začala ustupovat</a:t>
            </a:r>
          </a:p>
          <a:p>
            <a:pPr>
              <a:lnSpc>
                <a:spcPct val="90000"/>
              </a:lnSpc>
            </a:pPr>
            <a:r>
              <a:rPr lang="cs-CZ"/>
              <a:t>Její ústup končí až v Berlíně</a:t>
            </a:r>
          </a:p>
          <a:p>
            <a:pPr>
              <a:lnSpc>
                <a:spcPct val="90000"/>
              </a:lnSpc>
            </a:pPr>
            <a:r>
              <a:rPr lang="cs-CZ"/>
              <a:t>1944 vylodění Spojenců na západním pobřeží Francie a postup na východ</a:t>
            </a:r>
          </a:p>
          <a:p>
            <a:pPr>
              <a:lnSpc>
                <a:spcPct val="90000"/>
              </a:lnSpc>
            </a:pPr>
            <a:r>
              <a:rPr lang="cs-CZ"/>
              <a:t>Američtí a sovětští vojáci se setkali  24.dubna 1945 na Labi </a:t>
            </a:r>
          </a:p>
          <a:p>
            <a:pPr>
              <a:lnSpc>
                <a:spcPct val="90000"/>
              </a:lnSpc>
            </a:pPr>
            <a:r>
              <a:rPr lang="cs-CZ"/>
              <a:t>Vzdává se i Berlín sovětské armádě</a:t>
            </a:r>
          </a:p>
          <a:p>
            <a:pPr>
              <a:lnSpc>
                <a:spcPct val="90000"/>
              </a:lnSpc>
            </a:pPr>
            <a:r>
              <a:rPr lang="cs-CZ"/>
              <a:t>Hitler spáchal sebevraždu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Konec války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8. května  1945 Německo kapitulovalo</a:t>
            </a:r>
          </a:p>
          <a:p>
            <a:r>
              <a:rPr lang="cs-CZ"/>
              <a:t>Válka s Japonskem končí v srpnu 1945  (atomové bomby dopadají na Hirošimu a Nagasaki)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Důsledky války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Bylo do ní vtaženo 61 zemí s 80% obyvatel planety</a:t>
            </a:r>
          </a:p>
          <a:p>
            <a:r>
              <a:rPr lang="cs-CZ"/>
              <a:t>50 miliónů obětí (27 padlo na frontách)</a:t>
            </a:r>
          </a:p>
          <a:p>
            <a:r>
              <a:rPr lang="cs-CZ"/>
              <a:t>Umírá civilní obyvatelstvo díky leteckým náletům</a:t>
            </a:r>
          </a:p>
          <a:p>
            <a:endParaRPr lang="cs-CZ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vadrant">
  <a:themeElements>
    <a:clrScheme name="Kv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Kvadran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v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Quadrant</Template>
  <TotalTime>94</TotalTime>
  <Words>404</Words>
  <Application>Microsoft Office PowerPoint</Application>
  <PresentationFormat>Předvádění na obrazovce (4:3)</PresentationFormat>
  <Paragraphs>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Kvadrant</vt:lpstr>
      <vt:lpstr>Prezentace aplikace PowerPoint</vt:lpstr>
      <vt:lpstr>Mnichovská dohoda </vt:lpstr>
      <vt:lpstr>Důsledky Mnichova</vt:lpstr>
      <vt:lpstr>Obsazení Čech a Moravy</vt:lpstr>
      <vt:lpstr>Obsazení Polska        září 1939</vt:lpstr>
      <vt:lpstr>ZAČÍNÁ 2. SVĚTOVÁ VÁLKA</vt:lpstr>
      <vt:lpstr>Hitler v  západní Evropě</vt:lpstr>
      <vt:lpstr>Spojenci Německa</vt:lpstr>
      <vt:lpstr>Válka  proti Sovětskému svazu</vt:lpstr>
      <vt:lpstr> Zvrat ve válce</vt:lpstr>
      <vt:lpstr>Konec války</vt:lpstr>
      <vt:lpstr>Důsledky války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světová válka</dc:title>
  <dc:creator>Ondra - Krupička</dc:creator>
  <cp:lastModifiedBy>Heli</cp:lastModifiedBy>
  <cp:revision>7</cp:revision>
  <dcterms:created xsi:type="dcterms:W3CDTF">2011-05-18T12:49:55Z</dcterms:created>
  <dcterms:modified xsi:type="dcterms:W3CDTF">2011-09-12T16:55:34Z</dcterms:modified>
</cp:coreProperties>
</file>