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3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7CEC2D4-D1C6-4681-B732-E8997299747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870825D-AD10-4FA8-BE02-F4BF0D5388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6C223-0716-429F-BACB-C63CD614EC9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3BAFE-2A10-4343-B37C-62F5CB657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FAAA1-F953-48BB-B13B-34945E85261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A3E7D-E3A1-4919-8AE4-D479CEEF3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128E-4FD4-495D-8DE7-33C685EB8AA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3125F-3863-43E4-A031-B7040AC38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B235D-37FA-475A-A619-8B0807DD218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1E88A-8587-4B97-BEEB-55DA05E2B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7C02B-508E-43ED-AF4F-28964B18E4B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6F434-128B-4FA3-AE20-B142302D1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6EF71-E184-4A14-819E-39E1F41DC86F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2FD89-B683-4E48-9B71-A79019A08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00282-896B-4832-8579-526EBAE71E8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521A5-CA6B-4C64-B228-EAA11D51BD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75B22-555F-404D-8E3B-C5301D560F1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D8177-8709-407E-83FF-0AA3ACBB9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2A131-E3C0-45CD-9AFC-6CE7865EA7D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13111-E9E5-4E16-B378-A00F44414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061B5-35C6-42C2-A7EB-D77D97F1725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65EFC-C7C6-4649-8FFA-DFBBC31A7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61F95-7528-405D-93B8-5720A10DCFC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67F27-7156-4D0E-B0E7-81C59BE4E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5D32ABA-9A6B-4FD9-9364-C198F2544DA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D0F6E1-8C73-4F7E-93ED-0FC3DB18C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a/Coat_of_Arms_of_Slovakia.svg" TargetMode="Externa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e/e6/Flag_of_Slovakia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_of_Arms_of_Slovakia.sv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8280400" cy="1368425"/>
          </a:xfrm>
        </p:spPr>
        <p:txBody>
          <a:bodyPr/>
          <a:lstStyle/>
          <a:p>
            <a:r>
              <a:rPr lang="cs-CZ" smtClean="0"/>
              <a:t>Slovenská republika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1196975"/>
            <a:ext cx="8497887" cy="3744913"/>
          </a:xfrm>
        </p:spPr>
        <p:txBody>
          <a:bodyPr rtlCol="0">
            <a:normAutofit fontScale="9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VY_32_INOVACE_CS15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Slovenská republika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4339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4868863"/>
            <a:ext cx="842486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Tato prezentace je určena k seznámení žáků se Slovenskou republikou, její polohou, vodstvem, povrchem, zemědělstvím a průmyslem této země.</a:t>
            </a:r>
            <a:br>
              <a:rPr lang="cs-CZ" smtClean="0"/>
            </a:br>
            <a:r>
              <a:rPr lang="cs-CZ" smtClean="0"/>
              <a:t>Žáci budou také seznámeni s hlavním městem SR – Bratislavou a turisticky oblíbeným místem Vysokých Tater - Štrbským plesem.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14"/>
          <p:cNvGrpSpPr>
            <a:grpSpLocks/>
          </p:cNvGrpSpPr>
          <p:nvPr/>
        </p:nvGrpSpPr>
        <p:grpSpPr bwMode="auto">
          <a:xfrm>
            <a:off x="0" y="0"/>
            <a:ext cx="9144000" cy="6894513"/>
            <a:chOff x="0" y="0"/>
            <a:chExt cx="9144000" cy="6894676"/>
          </a:xfrm>
        </p:grpSpPr>
        <p:pic>
          <p:nvPicPr>
            <p:cNvPr id="17421" name="Picture 8" descr="http://upload.wikimedia.org/wikipedia/commons/9/96/Slovensko_topo_blank.jpg"/>
            <p:cNvPicPr>
              <a:picLocks noChangeAspect="1" noChangeArrowheads="1"/>
            </p:cNvPicPr>
            <p:nvPr/>
          </p:nvPicPr>
          <p:blipFill>
            <a:blip r:embed="rId2" cstate="print"/>
            <a:srcRect l="3690" t="4851" r="3242" b="3801"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2" name="TextovéPole 13"/>
            <p:cNvSpPr txBox="1">
              <a:spLocks noChangeArrowheads="1"/>
            </p:cNvSpPr>
            <p:nvPr/>
          </p:nvSpPr>
          <p:spPr bwMode="auto">
            <a:xfrm>
              <a:off x="0" y="6525344"/>
              <a:ext cx="133164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  <p:grpSp>
        <p:nvGrpSpPr>
          <p:cNvPr id="17410" name="Skupina 11"/>
          <p:cNvGrpSpPr>
            <a:grpSpLocks/>
          </p:cNvGrpSpPr>
          <p:nvPr/>
        </p:nvGrpSpPr>
        <p:grpSpPr bwMode="auto">
          <a:xfrm>
            <a:off x="4932363" y="1412875"/>
            <a:ext cx="4032250" cy="2673350"/>
            <a:chOff x="3995936" y="1196752"/>
            <a:chExt cx="4032448" cy="2673588"/>
          </a:xfrm>
        </p:grpSpPr>
        <p:pic>
          <p:nvPicPr>
            <p:cNvPr id="17419" name="Picture 6" descr="http://www.duels.cz/galerie/Slovensko.gi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95936" y="1196752"/>
              <a:ext cx="4000500" cy="26479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0" name="TextovéPole 10"/>
            <p:cNvSpPr txBox="1">
              <a:spLocks noChangeArrowheads="1"/>
            </p:cNvSpPr>
            <p:nvPr/>
          </p:nvSpPr>
          <p:spPr bwMode="auto">
            <a:xfrm>
              <a:off x="6948264" y="3501008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  <p:sp>
        <p:nvSpPr>
          <p:cNvPr id="174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mtClean="0"/>
              <a:t>Základní údaje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229600" cy="259228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Hlavní město: </a:t>
            </a:r>
            <a:r>
              <a:rPr lang="cs-CZ" b="1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Bratislava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Rozloha: 49 036 km² (126. na světě)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Počet obyvatel: 5 404 555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Jazyk: slovenština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Měna: Euro</a:t>
            </a:r>
            <a:endParaRPr lang="cs-CZ" dirty="0">
              <a:ln>
                <a:solidFill>
                  <a:srgbClr val="00B0F0"/>
                </a:solidFill>
              </a:ln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Vznik: </a:t>
            </a:r>
            <a:r>
              <a:rPr lang="cs-CZ" b="1" dirty="0" smtClean="0">
                <a:ln>
                  <a:solidFill>
                    <a:srgbClr val="00B0F0"/>
                  </a:solidFill>
                </a:ln>
                <a:solidFill>
                  <a:schemeClr val="bg1"/>
                </a:solidFill>
              </a:rPr>
              <a:t>1. leden 1993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17413" name="Skupina 5"/>
          <p:cNvGrpSpPr>
            <a:grpSpLocks/>
          </p:cNvGrpSpPr>
          <p:nvPr/>
        </p:nvGrpSpPr>
        <p:grpSpPr bwMode="auto">
          <a:xfrm>
            <a:off x="5580063" y="4365625"/>
            <a:ext cx="3168650" cy="2492375"/>
            <a:chOff x="4139952" y="3356992"/>
            <a:chExt cx="4608514" cy="3546369"/>
          </a:xfrm>
        </p:grpSpPr>
        <p:pic>
          <p:nvPicPr>
            <p:cNvPr id="16386" name="Picture 2" descr="Soubor:Flag of Slovakia.sv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139952" y="3356992"/>
              <a:ext cx="4594661" cy="306072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pic>
        <p:sp>
          <p:nvSpPr>
            <p:cNvPr id="5" name="TextovéPole 4"/>
            <p:cNvSpPr txBox="1"/>
            <p:nvPr/>
          </p:nvSpPr>
          <p:spPr>
            <a:xfrm>
              <a:off x="7667913" y="6381571"/>
              <a:ext cx="1080553" cy="52179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Obr. 2</a:t>
              </a:r>
            </a:p>
          </p:txBody>
        </p:sp>
      </p:grpSp>
      <p:grpSp>
        <p:nvGrpSpPr>
          <p:cNvPr id="17414" name="Skupina 8"/>
          <p:cNvGrpSpPr>
            <a:grpSpLocks/>
          </p:cNvGrpSpPr>
          <p:nvPr/>
        </p:nvGrpSpPr>
        <p:grpSpPr bwMode="auto">
          <a:xfrm>
            <a:off x="1908175" y="4508500"/>
            <a:ext cx="2016125" cy="2208213"/>
            <a:chOff x="251520" y="2466864"/>
            <a:chExt cx="3948438" cy="4355248"/>
          </a:xfrm>
        </p:grpSpPr>
        <p:pic>
          <p:nvPicPr>
            <p:cNvPr id="17415" name="Picture 4" descr="Soubor:Coat of Arms of Slovakia.sv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51520" y="2466864"/>
              <a:ext cx="3312368" cy="4140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6" name="TextovéPole 7"/>
            <p:cNvSpPr txBox="1">
              <a:spLocks noChangeArrowheads="1"/>
            </p:cNvSpPr>
            <p:nvPr/>
          </p:nvSpPr>
          <p:spPr bwMode="auto">
            <a:xfrm>
              <a:off x="2627783" y="6093296"/>
              <a:ext cx="1572175" cy="728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3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9"/>
          <p:cNvGrpSpPr>
            <a:grpSpLocks/>
          </p:cNvGrpSpPr>
          <p:nvPr/>
        </p:nvGrpSpPr>
        <p:grpSpPr bwMode="auto">
          <a:xfrm>
            <a:off x="0" y="0"/>
            <a:ext cx="9324975" cy="6858000"/>
            <a:chOff x="5212919" y="4691952"/>
            <a:chExt cx="5168104" cy="3948615"/>
          </a:xfrm>
        </p:grpSpPr>
        <p:pic>
          <p:nvPicPr>
            <p:cNvPr id="18439" name="Picture 4" descr="http://www.oskole.sk/userfiles/image/zaida/Image83.gi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212919" y="4691952"/>
              <a:ext cx="5168104" cy="39486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0" name="TextovéPole 8"/>
            <p:cNvSpPr txBox="1">
              <a:spLocks noChangeArrowheads="1"/>
            </p:cNvSpPr>
            <p:nvPr/>
          </p:nvSpPr>
          <p:spPr bwMode="auto">
            <a:xfrm>
              <a:off x="5212919" y="8366115"/>
              <a:ext cx="936104" cy="2126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6</a:t>
              </a:r>
            </a:p>
          </p:txBody>
        </p:sp>
      </p:grpSp>
      <p:grpSp>
        <p:nvGrpSpPr>
          <p:cNvPr id="18434" name="Skupina 7"/>
          <p:cNvGrpSpPr>
            <a:grpSpLocks/>
          </p:cNvGrpSpPr>
          <p:nvPr/>
        </p:nvGrpSpPr>
        <p:grpSpPr bwMode="auto">
          <a:xfrm>
            <a:off x="3887788" y="1268413"/>
            <a:ext cx="5256212" cy="2601912"/>
            <a:chOff x="3707904" y="188640"/>
            <a:chExt cx="5256584" cy="2601580"/>
          </a:xfrm>
        </p:grpSpPr>
        <p:pic>
          <p:nvPicPr>
            <p:cNvPr id="18437" name="Picture 6" descr="http://www.penzionzachej.sk/fileadmin/media/sluzby/poloha/mapa_slovensko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07904" y="188640"/>
              <a:ext cx="5219700" cy="25241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8" name="TextovéPole 6"/>
            <p:cNvSpPr txBox="1">
              <a:spLocks noChangeArrowheads="1"/>
            </p:cNvSpPr>
            <p:nvPr/>
          </p:nvSpPr>
          <p:spPr bwMode="auto">
            <a:xfrm>
              <a:off x="8028384" y="242088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 rtlCol="0"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Berlin Sans FB Demi" pitchFamily="34" charset="0"/>
              </a:rPr>
              <a:t>Poloha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3923928" cy="4709119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Vnitrozemský stát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Ve středu Evropy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Společná hranice s ČR, Polskem, Rakouskem, Maďarskem a Ukrajinou</a:t>
            </a:r>
            <a:endParaRPr lang="cs-CZ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8"/>
          <p:cNvGrpSpPr>
            <a:grpSpLocks/>
          </p:cNvGrpSpPr>
          <p:nvPr/>
        </p:nvGrpSpPr>
        <p:grpSpPr bwMode="auto">
          <a:xfrm>
            <a:off x="0" y="-36513"/>
            <a:ext cx="9144000" cy="6894513"/>
            <a:chOff x="0" y="1"/>
            <a:chExt cx="9144000" cy="6894675"/>
          </a:xfrm>
        </p:grpSpPr>
        <p:pic>
          <p:nvPicPr>
            <p:cNvPr id="19466" name="Picture 4" descr="http://www.skrz.sk/image/1/orig/2798.jpe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1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7" name="TextovéPole 7"/>
            <p:cNvSpPr txBox="1">
              <a:spLocks noChangeArrowheads="1"/>
            </p:cNvSpPr>
            <p:nvPr/>
          </p:nvSpPr>
          <p:spPr bwMode="auto">
            <a:xfrm>
              <a:off x="0" y="6525344"/>
              <a:ext cx="147565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cs-CZ" smtClean="0">
                <a:latin typeface="Aharoni"/>
                <a:ea typeface="Aharoni"/>
                <a:cs typeface="Aharoni"/>
              </a:rPr>
              <a:t>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35280" cy="2736304"/>
          </a:xfrm>
        </p:spPr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Převážně hornatý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Většinu povrchu zaujímají Karpaty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Nejvyšší hora Vysokých Tater: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Gerlachovský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štít</a:t>
            </a:r>
            <a:b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(2655 m. n. m.)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Nížiny: Podunajská nížina, Záhorská nížina, Borská nížina, Východoslovenská nížina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9460" name="Skupina 5"/>
          <p:cNvGrpSpPr>
            <a:grpSpLocks/>
          </p:cNvGrpSpPr>
          <p:nvPr/>
        </p:nvGrpSpPr>
        <p:grpSpPr bwMode="auto">
          <a:xfrm>
            <a:off x="4714875" y="3392488"/>
            <a:ext cx="4429125" cy="3465512"/>
            <a:chOff x="4139952" y="3212976"/>
            <a:chExt cx="4429125" cy="3465676"/>
          </a:xfrm>
        </p:grpSpPr>
        <p:pic>
          <p:nvPicPr>
            <p:cNvPr id="19464" name="Picture 2" descr="http://www.kartografiehp.cz/public/Image/Reference/3D/slovensko_3d_9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139952" y="3212976"/>
              <a:ext cx="4429125" cy="30765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5" name="TextovéPole 4"/>
            <p:cNvSpPr txBox="1">
              <a:spLocks noChangeArrowheads="1"/>
            </p:cNvSpPr>
            <p:nvPr/>
          </p:nvSpPr>
          <p:spPr bwMode="auto">
            <a:xfrm>
              <a:off x="7596336" y="6309320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</a:t>
              </a:r>
            </a:p>
          </p:txBody>
        </p:sp>
      </p:grpSp>
      <p:grpSp>
        <p:nvGrpSpPr>
          <p:cNvPr id="19461" name="Skupina 12"/>
          <p:cNvGrpSpPr>
            <a:grpSpLocks/>
          </p:cNvGrpSpPr>
          <p:nvPr/>
        </p:nvGrpSpPr>
        <p:grpSpPr bwMode="auto">
          <a:xfrm>
            <a:off x="395288" y="3644900"/>
            <a:ext cx="3889375" cy="2746375"/>
            <a:chOff x="323528" y="3212976"/>
            <a:chExt cx="3888432" cy="2745596"/>
          </a:xfrm>
        </p:grpSpPr>
        <p:pic>
          <p:nvPicPr>
            <p:cNvPr id="19462" name="Picture 6" descr="http://upload.wikimedia.org/wikipedia/commons/9/96/Slovensko_topo_blank.jpg"/>
            <p:cNvPicPr>
              <a:picLocks noChangeAspect="1" noChangeArrowheads="1"/>
            </p:cNvPicPr>
            <p:nvPr/>
          </p:nvPicPr>
          <p:blipFill>
            <a:blip r:embed="rId4" cstate="print"/>
            <a:srcRect l="3375" t="2457" r="5492" b="4213"/>
            <a:stretch>
              <a:fillRect/>
            </a:stretch>
          </p:blipFill>
          <p:spPr bwMode="auto">
            <a:xfrm>
              <a:off x="323528" y="3212976"/>
              <a:ext cx="3888432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3" name="TextovéPole 11"/>
            <p:cNvSpPr txBox="1">
              <a:spLocks noChangeArrowheads="1"/>
            </p:cNvSpPr>
            <p:nvPr/>
          </p:nvSpPr>
          <p:spPr bwMode="auto">
            <a:xfrm>
              <a:off x="2987824" y="5589240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14"/>
          <p:cNvGrpSpPr>
            <a:grpSpLocks/>
          </p:cNvGrpSpPr>
          <p:nvPr/>
        </p:nvGrpSpPr>
        <p:grpSpPr bwMode="auto">
          <a:xfrm>
            <a:off x="3065463" y="0"/>
            <a:ext cx="6078537" cy="3875088"/>
            <a:chOff x="3065148" y="0"/>
            <a:chExt cx="6078852" cy="3874816"/>
          </a:xfrm>
        </p:grpSpPr>
        <p:pic>
          <p:nvPicPr>
            <p:cNvPr id="20493" name="Picture 8" descr="http://www.slevmeto.cz/Providers/Photo.ashx?id=9773&amp;size=580&amp;thumb=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065148" y="0"/>
              <a:ext cx="6078852" cy="3874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4" name="TextovéPole 13"/>
            <p:cNvSpPr txBox="1">
              <a:spLocks noChangeArrowheads="1"/>
            </p:cNvSpPr>
            <p:nvPr/>
          </p:nvSpPr>
          <p:spPr bwMode="auto">
            <a:xfrm>
              <a:off x="7956376" y="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10</a:t>
              </a:r>
            </a:p>
          </p:txBody>
        </p:sp>
      </p:grpSp>
      <p:grpSp>
        <p:nvGrpSpPr>
          <p:cNvPr id="20482" name="Skupina 9"/>
          <p:cNvGrpSpPr>
            <a:grpSpLocks/>
          </p:cNvGrpSpPr>
          <p:nvPr/>
        </p:nvGrpSpPr>
        <p:grpSpPr bwMode="auto">
          <a:xfrm>
            <a:off x="179388" y="1773238"/>
            <a:ext cx="3048000" cy="5121275"/>
            <a:chOff x="179512" y="1772816"/>
            <a:chExt cx="3048000" cy="5121860"/>
          </a:xfrm>
        </p:grpSpPr>
        <p:pic>
          <p:nvPicPr>
            <p:cNvPr id="20491" name="Picture 4" descr="http://www.radiohey.sk/!/pict/2010/naslovensku_strecno0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1772816"/>
              <a:ext cx="3048000" cy="4810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2" name="TextovéPole 8"/>
            <p:cNvSpPr txBox="1">
              <a:spLocks noChangeArrowheads="1"/>
            </p:cNvSpPr>
            <p:nvPr/>
          </p:nvSpPr>
          <p:spPr bwMode="auto">
            <a:xfrm>
              <a:off x="251520" y="6525344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2773362" cy="126841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>Vodstvo</a:t>
            </a:r>
            <a:endParaRPr lang="cs-CZ" dirty="0">
              <a:solidFill>
                <a:schemeClr val="tx2">
                  <a:lumMod val="75000"/>
                </a:schemeClr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8038" y="620713"/>
            <a:ext cx="5795962" cy="28368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Podunajskou nížinou protéká Dunaj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Nejdelším slovenským vodním tokem je Váh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1"/>
                </a:solidFill>
              </a:rPr>
              <a:t>Další významné toky patří: Hron, </a:t>
            </a:r>
            <a:r>
              <a:rPr lang="cs-CZ" dirty="0" err="1" smtClean="0">
                <a:solidFill>
                  <a:schemeClr val="bg1"/>
                </a:solidFill>
              </a:rPr>
              <a:t>Hornád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Bodrog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Poprad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bg1"/>
                </a:solidFill>
              </a:rPr>
              <a:t>Č</a:t>
            </a:r>
            <a:r>
              <a:rPr lang="cs-CZ" dirty="0" smtClean="0">
                <a:solidFill>
                  <a:schemeClr val="bg1"/>
                </a:solidFill>
              </a:rPr>
              <a:t>astá horská jezera, minerální i termální prameny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20485" name="Skupina 6"/>
          <p:cNvGrpSpPr>
            <a:grpSpLocks/>
          </p:cNvGrpSpPr>
          <p:nvPr/>
        </p:nvGrpSpPr>
        <p:grpSpPr bwMode="auto">
          <a:xfrm>
            <a:off x="4500563" y="3357563"/>
            <a:ext cx="4438650" cy="3321050"/>
            <a:chOff x="2771800" y="1916832"/>
            <a:chExt cx="6096000" cy="4617804"/>
          </a:xfrm>
        </p:grpSpPr>
        <p:pic>
          <p:nvPicPr>
            <p:cNvPr id="20489" name="Picture 2" descr="http://1.bp.blogspot.com/_W6nhOL2QdyE/TFwY3X7JRoI/AAAAAAAAAAc/3SDOHSc_fs0/s1600/P1050784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71800" y="1916832"/>
              <a:ext cx="6096000" cy="457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0" name="TextovéPole 5"/>
            <p:cNvSpPr txBox="1">
              <a:spLocks noChangeArrowheads="1"/>
            </p:cNvSpPr>
            <p:nvPr/>
          </p:nvSpPr>
          <p:spPr bwMode="auto">
            <a:xfrm>
              <a:off x="7668344" y="6165304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8</a:t>
              </a:r>
            </a:p>
          </p:txBody>
        </p:sp>
      </p:grpSp>
      <p:grpSp>
        <p:nvGrpSpPr>
          <p:cNvPr id="20486" name="Skupina 17"/>
          <p:cNvGrpSpPr>
            <a:grpSpLocks/>
          </p:cNvGrpSpPr>
          <p:nvPr/>
        </p:nvGrpSpPr>
        <p:grpSpPr bwMode="auto">
          <a:xfrm>
            <a:off x="2627313" y="3357563"/>
            <a:ext cx="2447925" cy="3465512"/>
            <a:chOff x="2627784" y="3356992"/>
            <a:chExt cx="2447925" cy="3465676"/>
          </a:xfrm>
        </p:grpSpPr>
        <p:pic>
          <p:nvPicPr>
            <p:cNvPr id="20487" name="Picture 10" descr="http://incentraleurope.radio.cz/pictures/slovensko/vory_vah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627784" y="3356992"/>
              <a:ext cx="2447925" cy="31146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8" name="TextovéPole 16"/>
            <p:cNvSpPr txBox="1">
              <a:spLocks noChangeArrowheads="1"/>
            </p:cNvSpPr>
            <p:nvPr/>
          </p:nvSpPr>
          <p:spPr bwMode="auto">
            <a:xfrm>
              <a:off x="3275856" y="6453336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11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5" name="Skupina 5"/>
          <p:cNvGrpSpPr>
            <a:grpSpLocks/>
          </p:cNvGrpSpPr>
          <p:nvPr/>
        </p:nvGrpSpPr>
        <p:grpSpPr bwMode="auto">
          <a:xfrm>
            <a:off x="0" y="-11113"/>
            <a:ext cx="9359900" cy="6869113"/>
            <a:chOff x="1" y="-10732"/>
            <a:chExt cx="9360023" cy="6868732"/>
          </a:xfrm>
        </p:grpSpPr>
        <p:pic>
          <p:nvPicPr>
            <p:cNvPr id="21514" name="Picture 2" descr="http://static.panoramio.com/photos/original/5536565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" y="-10732"/>
              <a:ext cx="9144000" cy="68687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5" name="TextovéPole 4"/>
            <p:cNvSpPr txBox="1">
              <a:spLocks noChangeArrowheads="1"/>
            </p:cNvSpPr>
            <p:nvPr/>
          </p:nvSpPr>
          <p:spPr bwMode="auto">
            <a:xfrm>
              <a:off x="8100392" y="6488668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Zemědělství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2044823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nížinách pěstování: kukuřice, pšenice, ovoce, zelenina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Pastevectví na horských loukách: ovce, krávy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údolí řeky Váh se pěstuje tabák.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Produkce vína v podhůří Karpat</a:t>
            </a:r>
            <a:endParaRPr lang="cs-CZ" dirty="0">
              <a:ln w="18415" cmpd="sng">
                <a:solidFill>
                  <a:srgbClr val="92D050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21508" name="Skupina 9"/>
          <p:cNvGrpSpPr>
            <a:grpSpLocks/>
          </p:cNvGrpSpPr>
          <p:nvPr/>
        </p:nvGrpSpPr>
        <p:grpSpPr bwMode="auto">
          <a:xfrm>
            <a:off x="5940425" y="2205038"/>
            <a:ext cx="3024188" cy="2265362"/>
            <a:chOff x="5940152" y="2204864"/>
            <a:chExt cx="3023828" cy="2265040"/>
          </a:xfrm>
        </p:grpSpPr>
        <p:pic>
          <p:nvPicPr>
            <p:cNvPr id="12292" name="Picture 4" descr="http://www.euractiv.cz/uploads/tx_tmimage/zelenina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940152" y="2204864"/>
              <a:ext cx="3023828" cy="226504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1513" name="TextovéPole 8"/>
            <p:cNvSpPr txBox="1">
              <a:spLocks noChangeArrowheads="1"/>
            </p:cNvSpPr>
            <p:nvPr/>
          </p:nvSpPr>
          <p:spPr bwMode="auto">
            <a:xfrm>
              <a:off x="5940152" y="2204864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13</a:t>
              </a:r>
            </a:p>
          </p:txBody>
        </p:sp>
      </p:grpSp>
      <p:grpSp>
        <p:nvGrpSpPr>
          <p:cNvPr id="21509" name="Skupina 12"/>
          <p:cNvGrpSpPr>
            <a:grpSpLocks/>
          </p:cNvGrpSpPr>
          <p:nvPr/>
        </p:nvGrpSpPr>
        <p:grpSpPr bwMode="auto">
          <a:xfrm>
            <a:off x="684213" y="3068638"/>
            <a:ext cx="4319587" cy="3249612"/>
            <a:chOff x="683568" y="3068960"/>
            <a:chExt cx="4320480" cy="3249652"/>
          </a:xfrm>
        </p:grpSpPr>
        <p:pic>
          <p:nvPicPr>
            <p:cNvPr id="12294" name="Picture 6" descr="http://3.bp.blogspot.com/_D0794TaE7F0/TOYLWmTU0bI/AAAAAAAAGO4/dOYXm7xmrRY/s1600/Pastva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3568" y="3068960"/>
              <a:ext cx="4320480" cy="324036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1511" name="TextovéPole 11"/>
            <p:cNvSpPr txBox="1">
              <a:spLocks noChangeArrowheads="1"/>
            </p:cNvSpPr>
            <p:nvPr/>
          </p:nvSpPr>
          <p:spPr bwMode="auto">
            <a:xfrm>
              <a:off x="3995936" y="5949280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14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2541" name="Picture 8" descr="http://www.ceskyprumysl.com/files/assets/seo/page118_images/000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2" name="TextovéPole 13"/>
            <p:cNvSpPr txBox="1">
              <a:spLocks noChangeArrowheads="1"/>
            </p:cNvSpPr>
            <p:nvPr/>
          </p:nvSpPr>
          <p:spPr bwMode="auto">
            <a:xfrm>
              <a:off x="0" y="0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18</a:t>
              </a:r>
            </a:p>
          </p:txBody>
        </p:sp>
      </p:grpSp>
      <p:grpSp>
        <p:nvGrpSpPr>
          <p:cNvPr id="22530" name="Skupina 5"/>
          <p:cNvGrpSpPr>
            <a:grpSpLocks/>
          </p:cNvGrpSpPr>
          <p:nvPr/>
        </p:nvGrpSpPr>
        <p:grpSpPr bwMode="auto">
          <a:xfrm>
            <a:off x="4716463" y="3716338"/>
            <a:ext cx="4156075" cy="2817812"/>
            <a:chOff x="3347864" y="1988840"/>
            <a:chExt cx="5524500" cy="4545796"/>
          </a:xfrm>
        </p:grpSpPr>
        <p:pic>
          <p:nvPicPr>
            <p:cNvPr id="22539" name="Picture 2" descr="http://www.webnoviny.sk/fotografia/60706/velka/volkswagen-slovakia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347864" y="1988840"/>
              <a:ext cx="5524500" cy="4495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0" name="TextovéPole 4"/>
            <p:cNvSpPr txBox="1">
              <a:spLocks noChangeArrowheads="1"/>
            </p:cNvSpPr>
            <p:nvPr/>
          </p:nvSpPr>
          <p:spPr bwMode="auto">
            <a:xfrm>
              <a:off x="7596336" y="6165304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  <p:grpSp>
        <p:nvGrpSpPr>
          <p:cNvPr id="22531" name="Skupina 8"/>
          <p:cNvGrpSpPr>
            <a:grpSpLocks/>
          </p:cNvGrpSpPr>
          <p:nvPr/>
        </p:nvGrpSpPr>
        <p:grpSpPr bwMode="auto">
          <a:xfrm>
            <a:off x="250825" y="3644900"/>
            <a:ext cx="4381500" cy="3249613"/>
            <a:chOff x="251520" y="3645024"/>
            <a:chExt cx="4381500" cy="3249652"/>
          </a:xfrm>
        </p:grpSpPr>
        <p:pic>
          <p:nvPicPr>
            <p:cNvPr id="22537" name="Picture 4" descr="http://i.idnes.cz/08/022/gal/KAM210f21_NT5465860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3645024"/>
              <a:ext cx="4381500" cy="28765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8" name="TextovéPole 7"/>
            <p:cNvSpPr txBox="1">
              <a:spLocks noChangeArrowheads="1"/>
            </p:cNvSpPr>
            <p:nvPr/>
          </p:nvSpPr>
          <p:spPr bwMode="auto">
            <a:xfrm>
              <a:off x="611560" y="6525344"/>
              <a:ext cx="151216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16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2952328" cy="122899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Průmysl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717032"/>
            <a:ext cx="8229600" cy="2044823"/>
          </a:xfrm>
        </p:spPr>
        <p:txBody>
          <a:bodyPr rtlCol="0">
            <a:normAutofit fontScale="92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Dřevozpracující průmysl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Hutnický a chemický průmysl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utomobilový průmysl: Volkswagen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Slovakia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PSA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Peugeot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Citroen a KIA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Motors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Slovakia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2534" name="Skupina 11"/>
          <p:cNvGrpSpPr>
            <a:grpSpLocks/>
          </p:cNvGrpSpPr>
          <p:nvPr/>
        </p:nvGrpSpPr>
        <p:grpSpPr bwMode="auto">
          <a:xfrm>
            <a:off x="5795963" y="188913"/>
            <a:ext cx="3348037" cy="2447925"/>
            <a:chOff x="6012160" y="188640"/>
            <a:chExt cx="3131840" cy="2313548"/>
          </a:xfrm>
        </p:grpSpPr>
        <p:pic>
          <p:nvPicPr>
            <p:cNvPr id="22535" name="Picture 6" descr="http://www.prvnizpravy.cz/repository/zpravy/_antialias_35138f06-84b5-11e1-a2a0-003048df98d0_9ad6d9e2543c1a8cc8d65f0c15cc6231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12160" y="188640"/>
              <a:ext cx="2895600" cy="19335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TextovéPole 10"/>
            <p:cNvSpPr txBox="1">
              <a:spLocks noChangeArrowheads="1"/>
            </p:cNvSpPr>
            <p:nvPr/>
          </p:nvSpPr>
          <p:spPr bwMode="auto">
            <a:xfrm>
              <a:off x="7884368" y="2132856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5"/>
          <p:cNvGrpSpPr>
            <a:grpSpLocks/>
          </p:cNvGrpSpPr>
          <p:nvPr/>
        </p:nvGrpSpPr>
        <p:grpSpPr bwMode="auto">
          <a:xfrm>
            <a:off x="0" y="0"/>
            <a:ext cx="9324975" cy="6894513"/>
            <a:chOff x="0" y="0"/>
            <a:chExt cx="9324528" cy="6894676"/>
          </a:xfrm>
        </p:grpSpPr>
        <p:pic>
          <p:nvPicPr>
            <p:cNvPr id="23562" name="Picture 2" descr="http://upload.wikimedia.org/wikipedia/commons/6/6a/Vysok%C3%A9_Tatry,_v%C3%BDhled_z_vrcholu_Rysy,_z%C3%A1%C5%99%C3%AD_2011_(27)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3" name="TextovéPole 4"/>
            <p:cNvSpPr txBox="1">
              <a:spLocks noChangeArrowheads="1"/>
            </p:cNvSpPr>
            <p:nvPr/>
          </p:nvSpPr>
          <p:spPr bwMode="auto">
            <a:xfrm>
              <a:off x="7956376" y="6525344"/>
              <a:ext cx="136815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20</a:t>
              </a:r>
            </a:p>
          </p:txBody>
        </p:sp>
      </p:grpSp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Vysoké Tatry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Gerlachovský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štít (2655 m. n. m.)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23556" name="Skupina 8"/>
          <p:cNvGrpSpPr>
            <a:grpSpLocks/>
          </p:cNvGrpSpPr>
          <p:nvPr/>
        </p:nvGrpSpPr>
        <p:grpSpPr bwMode="auto">
          <a:xfrm>
            <a:off x="611188" y="2924175"/>
            <a:ext cx="2762250" cy="3683000"/>
            <a:chOff x="611561" y="2924944"/>
            <a:chExt cx="2761984" cy="3681700"/>
          </a:xfrm>
        </p:grpSpPr>
        <p:pic>
          <p:nvPicPr>
            <p:cNvPr id="21508" name="Picture 4" descr="http://img.ihned.cz/attachment.php/13422090/osuv45CFHIJKLMNO6Qbdfgpxz01SwAVm/90725_sport_gerlach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1561" y="2924944"/>
              <a:ext cx="2761984" cy="366142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3561" name="TextovéPole 7"/>
            <p:cNvSpPr txBox="1">
              <a:spLocks noChangeArrowheads="1"/>
            </p:cNvSpPr>
            <p:nvPr/>
          </p:nvSpPr>
          <p:spPr bwMode="auto">
            <a:xfrm>
              <a:off x="2483768" y="6237312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24</a:t>
              </a:r>
            </a:p>
          </p:txBody>
        </p:sp>
      </p:grpSp>
      <p:grpSp>
        <p:nvGrpSpPr>
          <p:cNvPr id="23557" name="Skupina 11"/>
          <p:cNvGrpSpPr>
            <a:grpSpLocks/>
          </p:cNvGrpSpPr>
          <p:nvPr/>
        </p:nvGrpSpPr>
        <p:grpSpPr bwMode="auto">
          <a:xfrm>
            <a:off x="4427538" y="2781300"/>
            <a:ext cx="4392612" cy="2951163"/>
            <a:chOff x="4427984" y="2780928"/>
            <a:chExt cx="4392488" cy="2952328"/>
          </a:xfrm>
        </p:grpSpPr>
        <p:pic>
          <p:nvPicPr>
            <p:cNvPr id="21510" name="Picture 6" descr="http://www.dusekarpat.cz/foto/slovensko/vysoke-tatry-gerlach-v.jpg"/>
            <p:cNvPicPr>
              <a:picLocks noChangeAspect="1" noChangeArrowheads="1"/>
            </p:cNvPicPr>
            <p:nvPr/>
          </p:nvPicPr>
          <p:blipFill>
            <a:blip r:embed="rId4" cstate="print"/>
            <a:srcRect l="3077" t="4439" r="3077" b="4572"/>
            <a:stretch>
              <a:fillRect/>
            </a:stretch>
          </p:blipFill>
          <p:spPr bwMode="auto">
            <a:xfrm>
              <a:off x="4427984" y="2780928"/>
              <a:ext cx="4392488" cy="295232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3559" name="TextovéPole 10"/>
            <p:cNvSpPr txBox="1">
              <a:spLocks noChangeArrowheads="1"/>
            </p:cNvSpPr>
            <p:nvPr/>
          </p:nvSpPr>
          <p:spPr bwMode="auto">
            <a:xfrm>
              <a:off x="7740352" y="530120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21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4586" name="Picture 2" descr="http://www.infoglobe.cz/res/data/289/034102.jpg?seek=127547086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7" name="TextovéPole 4"/>
            <p:cNvSpPr txBox="1">
              <a:spLocks noChangeArrowheads="1"/>
            </p:cNvSpPr>
            <p:nvPr/>
          </p:nvSpPr>
          <p:spPr bwMode="auto">
            <a:xfrm>
              <a:off x="7703840" y="6488668"/>
              <a:ext cx="144016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26</a:t>
              </a:r>
            </a:p>
          </p:txBody>
        </p:sp>
      </p:grpSp>
      <p:grpSp>
        <p:nvGrpSpPr>
          <p:cNvPr id="24578" name="Skupina 8"/>
          <p:cNvGrpSpPr>
            <a:grpSpLocks/>
          </p:cNvGrpSpPr>
          <p:nvPr/>
        </p:nvGrpSpPr>
        <p:grpSpPr bwMode="auto">
          <a:xfrm>
            <a:off x="179388" y="3213100"/>
            <a:ext cx="4537075" cy="3402013"/>
            <a:chOff x="395536" y="2870430"/>
            <a:chExt cx="4536504" cy="3402378"/>
          </a:xfrm>
        </p:grpSpPr>
        <p:pic>
          <p:nvPicPr>
            <p:cNvPr id="24584" name="Picture 4" descr="http://www.strongmetal.estranky.sk/img/original/6/-obrazky.4ever.sk--priroda--jazero--strbske-pleso-718277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5536" y="2870430"/>
              <a:ext cx="4536504" cy="34023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5" name="TextovéPole 7"/>
            <p:cNvSpPr txBox="1">
              <a:spLocks noChangeArrowheads="1"/>
            </p:cNvSpPr>
            <p:nvPr/>
          </p:nvSpPr>
          <p:spPr bwMode="auto">
            <a:xfrm>
              <a:off x="3995936" y="580526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27</a:t>
              </a:r>
            </a:p>
          </p:txBody>
        </p:sp>
      </p:grpSp>
      <p:grpSp>
        <p:nvGrpSpPr>
          <p:cNvPr id="24579" name="Skupina 11"/>
          <p:cNvGrpSpPr>
            <a:grpSpLocks/>
          </p:cNvGrpSpPr>
          <p:nvPr/>
        </p:nvGrpSpPr>
        <p:grpSpPr bwMode="auto">
          <a:xfrm>
            <a:off x="179388" y="188913"/>
            <a:ext cx="3887787" cy="2376487"/>
            <a:chOff x="3131840" y="1196752"/>
            <a:chExt cx="4968552" cy="3240360"/>
          </a:xfrm>
        </p:grpSpPr>
        <p:pic>
          <p:nvPicPr>
            <p:cNvPr id="24582" name="Picture 6" descr="http://st4.geg.cz/photo/13657_detail.jpg"/>
            <p:cNvPicPr>
              <a:picLocks noChangeAspect="1" noChangeArrowheads="1"/>
            </p:cNvPicPr>
            <p:nvPr/>
          </p:nvPicPr>
          <p:blipFill>
            <a:blip r:embed="rId4" cstate="print"/>
            <a:srcRect l="7474" t="16467" r="6590" b="16168"/>
            <a:stretch>
              <a:fillRect/>
            </a:stretch>
          </p:blipFill>
          <p:spPr bwMode="auto">
            <a:xfrm>
              <a:off x="3131840" y="1196752"/>
              <a:ext cx="4968552" cy="3240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3" name="TextovéPole 10"/>
            <p:cNvSpPr txBox="1">
              <a:spLocks noChangeArrowheads="1"/>
            </p:cNvSpPr>
            <p:nvPr/>
          </p:nvSpPr>
          <p:spPr bwMode="auto">
            <a:xfrm>
              <a:off x="6352199" y="3847957"/>
              <a:ext cx="1676186" cy="5036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23</a:t>
              </a:r>
            </a:p>
          </p:txBody>
        </p:sp>
      </p:grpSp>
      <p:sp>
        <p:nvSpPr>
          <p:cNvPr id="24580" name="Nadpis 1"/>
          <p:cNvSpPr>
            <a:spLocks noGrp="1"/>
          </p:cNvSpPr>
          <p:nvPr>
            <p:ph type="title"/>
          </p:nvPr>
        </p:nvSpPr>
        <p:spPr>
          <a:xfrm>
            <a:off x="4067175" y="274638"/>
            <a:ext cx="4619625" cy="1143000"/>
          </a:xfrm>
        </p:spPr>
        <p:txBody>
          <a:bodyPr/>
          <a:lstStyle/>
          <a:p>
            <a:r>
              <a:rPr lang="cs-CZ" b="1" smtClean="0"/>
              <a:t>Štrbské pleso</a:t>
            </a:r>
            <a:endParaRPr lang="cs-CZ" smtClean="0"/>
          </a:p>
        </p:txBody>
      </p:sp>
      <p:sp>
        <p:nvSpPr>
          <p:cNvPr id="24581" name="Zástupný symbol pro obsah 2"/>
          <p:cNvSpPr>
            <a:spLocks noGrp="1"/>
          </p:cNvSpPr>
          <p:nvPr>
            <p:ph idx="1"/>
          </p:nvPr>
        </p:nvSpPr>
        <p:spPr>
          <a:xfrm>
            <a:off x="4500563" y="1600200"/>
            <a:ext cx="4186237" cy="965200"/>
          </a:xfrm>
        </p:spPr>
        <p:txBody>
          <a:bodyPr/>
          <a:lstStyle/>
          <a:p>
            <a:r>
              <a:rPr lang="cs-CZ" b="1" smtClean="0"/>
              <a:t>Ledovcové jezero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1" name="Skupina 5"/>
          <p:cNvGrpSpPr>
            <a:grpSpLocks/>
          </p:cNvGrpSpPr>
          <p:nvPr/>
        </p:nvGrpSpPr>
        <p:grpSpPr bwMode="auto">
          <a:xfrm>
            <a:off x="4140200" y="3119438"/>
            <a:ext cx="4824413" cy="3586162"/>
            <a:chOff x="3878325" y="2882540"/>
            <a:chExt cx="4881971" cy="3642968"/>
          </a:xfrm>
        </p:grpSpPr>
        <p:pic>
          <p:nvPicPr>
            <p:cNvPr id="25612" name="Picture 2" descr="http://www.mala-fatra.cz/wp-content/gallery/sutovsky-vodopad/P5301877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78325" y="2882540"/>
              <a:ext cx="4857291" cy="36429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3" name="TextovéPole 4"/>
            <p:cNvSpPr txBox="1">
              <a:spLocks noChangeArrowheads="1"/>
            </p:cNvSpPr>
            <p:nvPr/>
          </p:nvSpPr>
          <p:spPr bwMode="auto">
            <a:xfrm>
              <a:off x="7608168" y="591394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25</a:t>
              </a:r>
            </a:p>
          </p:txBody>
        </p:sp>
      </p:grpSp>
      <p:grpSp>
        <p:nvGrpSpPr>
          <p:cNvPr id="25602" name="Skupina 9"/>
          <p:cNvGrpSpPr>
            <a:grpSpLocks/>
          </p:cNvGrpSpPr>
          <p:nvPr/>
        </p:nvGrpSpPr>
        <p:grpSpPr bwMode="auto">
          <a:xfrm>
            <a:off x="179388" y="260350"/>
            <a:ext cx="4608512" cy="3449638"/>
            <a:chOff x="179512" y="260648"/>
            <a:chExt cx="4608512" cy="3449184"/>
          </a:xfrm>
        </p:grpSpPr>
        <p:pic>
          <p:nvPicPr>
            <p:cNvPr id="25610" name="Picture 6" descr="http://hiking.sk/dev/gallery/photos/7df1d580e4b35afb695e64240cb246b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260648"/>
              <a:ext cx="4608512" cy="3449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1" name="TextovéPole 8"/>
            <p:cNvSpPr txBox="1">
              <a:spLocks noChangeArrowheads="1"/>
            </p:cNvSpPr>
            <p:nvPr/>
          </p:nvSpPr>
          <p:spPr bwMode="auto">
            <a:xfrm>
              <a:off x="179512" y="3212976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28</a:t>
              </a:r>
            </a:p>
          </p:txBody>
        </p:sp>
      </p:grpSp>
      <p:grpSp>
        <p:nvGrpSpPr>
          <p:cNvPr id="25603" name="Skupina 12"/>
          <p:cNvGrpSpPr>
            <a:grpSpLocks/>
          </p:cNvGrpSpPr>
          <p:nvPr/>
        </p:nvGrpSpPr>
        <p:grpSpPr bwMode="auto">
          <a:xfrm>
            <a:off x="4643438" y="188913"/>
            <a:ext cx="4267200" cy="3195637"/>
            <a:chOff x="4644008" y="188640"/>
            <a:chExt cx="4267175" cy="3196264"/>
          </a:xfrm>
        </p:grpSpPr>
        <p:pic>
          <p:nvPicPr>
            <p:cNvPr id="25608" name="Picture 8" descr="http://t1.gstatic.com/images?q=tbn:ANd9GcTCAO8ji-iVU8wxK67yudi6eP2lRn6zZ9MhEi1I8DfY90NXWiPex6QXWary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644008" y="188640"/>
              <a:ext cx="4267175" cy="31962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9" name="TextovéPole 11"/>
            <p:cNvSpPr txBox="1">
              <a:spLocks noChangeArrowheads="1"/>
            </p:cNvSpPr>
            <p:nvPr/>
          </p:nvSpPr>
          <p:spPr bwMode="auto">
            <a:xfrm>
              <a:off x="7524328" y="249289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29 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60350"/>
            <a:ext cx="4321175" cy="13684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bg1"/>
                </a:solidFill>
                <a:latin typeface="Microdot" pitchFamily="2" charset="-18"/>
              </a:rPr>
              <a:t>Šutovský</a:t>
            </a:r>
            <a:r>
              <a:rPr lang="cs-CZ" dirty="0" smtClean="0">
                <a:solidFill>
                  <a:schemeClr val="bg1"/>
                </a:solidFill>
                <a:latin typeface="Microdot" pitchFamily="2" charset="-18"/>
              </a:rPr>
              <a:t> vodopád</a:t>
            </a:r>
            <a:endParaRPr lang="cs-CZ" dirty="0">
              <a:solidFill>
                <a:schemeClr val="bg1"/>
              </a:solidFill>
              <a:latin typeface="Microdot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4320480" cy="122413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adá z výšky 30 metrů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5606" name="Picture 10" descr="http://www.krajinou.sk/cpg/albums/userpics/10062/PICT0089~0.jpg"/>
          <p:cNvPicPr>
            <a:picLocks noChangeAspect="1" noChangeArrowheads="1"/>
          </p:cNvPicPr>
          <p:nvPr/>
        </p:nvPicPr>
        <p:blipFill>
          <a:blip r:embed="rId5" cstate="print"/>
          <a:srcRect l="4785" t="4675" r="5501" b="4916"/>
          <a:stretch>
            <a:fillRect/>
          </a:stretch>
        </p:blipFill>
        <p:spPr bwMode="auto">
          <a:xfrm>
            <a:off x="179388" y="3105150"/>
            <a:ext cx="4608512" cy="356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14"/>
          <p:cNvSpPr txBox="1">
            <a:spLocks noChangeArrowheads="1"/>
          </p:cNvSpPr>
          <p:nvPr/>
        </p:nvSpPr>
        <p:spPr bwMode="auto">
          <a:xfrm>
            <a:off x="179388" y="6237288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Obr. 30</a:t>
            </a:r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Skupina 5"/>
          <p:cNvGrpSpPr>
            <a:grpSpLocks/>
          </p:cNvGrpSpPr>
          <p:nvPr/>
        </p:nvGrpSpPr>
        <p:grpSpPr bwMode="auto">
          <a:xfrm>
            <a:off x="0" y="0"/>
            <a:ext cx="9144000" cy="2613025"/>
            <a:chOff x="0" y="0"/>
            <a:chExt cx="9144000" cy="2612572"/>
          </a:xfrm>
        </p:grpSpPr>
        <p:pic>
          <p:nvPicPr>
            <p:cNvPr id="26631" name="Picture 2" descr="http://images3.wikia.nocookie.net/__cb20070423170217/necyklopedie/images/1/18/Bratislava_panoram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26125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2" name="TextovéPole 4"/>
            <p:cNvSpPr txBox="1">
              <a:spLocks noChangeArrowheads="1"/>
            </p:cNvSpPr>
            <p:nvPr/>
          </p:nvSpPr>
          <p:spPr bwMode="auto">
            <a:xfrm>
              <a:off x="7956376" y="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30</a:t>
              </a:r>
            </a:p>
          </p:txBody>
        </p:sp>
      </p:grpSp>
      <p:grpSp>
        <p:nvGrpSpPr>
          <p:cNvPr id="26626" name="Skupina 8"/>
          <p:cNvGrpSpPr>
            <a:grpSpLocks/>
          </p:cNvGrpSpPr>
          <p:nvPr/>
        </p:nvGrpSpPr>
        <p:grpSpPr bwMode="auto">
          <a:xfrm>
            <a:off x="0" y="2060575"/>
            <a:ext cx="9144000" cy="4797425"/>
            <a:chOff x="0" y="2060848"/>
            <a:chExt cx="9144000" cy="4797152"/>
          </a:xfrm>
        </p:grpSpPr>
        <p:pic>
          <p:nvPicPr>
            <p:cNvPr id="26629" name="Picture 4" descr="http://www.emmkanagyova.estranky.cz/img/original/17/-obrazky_4ever_sk--20bratislava-207571168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2060848"/>
              <a:ext cx="9144000" cy="4797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0" name="TextovéPole 7"/>
            <p:cNvSpPr txBox="1">
              <a:spLocks noChangeArrowheads="1"/>
            </p:cNvSpPr>
            <p:nvPr/>
          </p:nvSpPr>
          <p:spPr bwMode="auto">
            <a:xfrm>
              <a:off x="7884368" y="6381328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31</a:t>
              </a:r>
            </a:p>
          </p:txBody>
        </p:sp>
      </p:grpSp>
      <p:sp>
        <p:nvSpPr>
          <p:cNvPr id="2662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Rockwell Extra Bold"/>
              </a:rPr>
              <a:t>Bratislava</a:t>
            </a:r>
          </a:p>
        </p:txBody>
      </p:sp>
      <p:sp>
        <p:nvSpPr>
          <p:cNvPr id="26628" name="Zástupný symbol pro obsah 2"/>
          <p:cNvSpPr>
            <a:spLocks noGrp="1"/>
          </p:cNvSpPr>
          <p:nvPr>
            <p:ph idx="1"/>
          </p:nvPr>
        </p:nvSpPr>
        <p:spPr>
          <a:xfrm>
            <a:off x="395288" y="1989138"/>
            <a:ext cx="6913562" cy="965200"/>
          </a:xfrm>
        </p:spPr>
        <p:txBody>
          <a:bodyPr/>
          <a:lstStyle/>
          <a:p>
            <a:r>
              <a:rPr lang="cs-CZ" smtClean="0"/>
              <a:t>Hlavní město Slovenska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49" name="Skupina 5"/>
          <p:cNvGrpSpPr>
            <a:grpSpLocks/>
          </p:cNvGrpSpPr>
          <p:nvPr/>
        </p:nvGrpSpPr>
        <p:grpSpPr bwMode="auto">
          <a:xfrm>
            <a:off x="0" y="-519113"/>
            <a:ext cx="9144000" cy="7377113"/>
            <a:chOff x="0" y="-519545"/>
            <a:chExt cx="9144000" cy="7377545"/>
          </a:xfrm>
        </p:grpSpPr>
        <p:pic>
          <p:nvPicPr>
            <p:cNvPr id="27652" name="Picture 2" descr="http://img.fotocommunity.com/images/Architecture/Architecture-at-night/Bratislava-Castle-by-night-a23612762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-519545"/>
              <a:ext cx="9144000" cy="73775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3" name="TextovéPole 4"/>
            <p:cNvSpPr txBox="1">
              <a:spLocks noChangeArrowheads="1"/>
            </p:cNvSpPr>
            <p:nvPr/>
          </p:nvSpPr>
          <p:spPr bwMode="auto">
            <a:xfrm>
              <a:off x="7991872" y="648866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31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-531813"/>
            <a:ext cx="2674937" cy="635001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0" y="-100013"/>
            <a:ext cx="9036050" cy="6408738"/>
          </a:xfrm>
        </p:spPr>
        <p:txBody>
          <a:bodyPr/>
          <a:lstStyle/>
          <a:p>
            <a:r>
              <a:rPr lang="cs-CZ" sz="1000" i="1" dirty="0" smtClean="0">
                <a:solidFill>
                  <a:srgbClr val="00B050"/>
                </a:solidFill>
              </a:rPr>
              <a:t>Obr. 1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kartografiehp.cz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kartografiehp.cz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lentikularni</a:t>
            </a:r>
            <a:r>
              <a:rPr lang="cs-CZ" sz="1000" i="1" dirty="0" smtClean="0">
                <a:solidFill>
                  <a:srgbClr val="00B050"/>
                </a:solidFill>
              </a:rPr>
              <a:t>-produkty/</a:t>
            </a:r>
            <a:r>
              <a:rPr lang="cs-CZ" sz="1000" i="1" dirty="0" err="1" smtClean="0">
                <a:solidFill>
                  <a:srgbClr val="00B050"/>
                </a:solidFill>
              </a:rPr>
              <a:t>lentikularni</a:t>
            </a:r>
            <a:r>
              <a:rPr lang="cs-CZ" sz="1000" i="1" dirty="0" smtClean="0">
                <a:solidFill>
                  <a:srgbClr val="00B050"/>
                </a:solidFill>
              </a:rPr>
              <a:t>-pohlednice/3d-produkty/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Wikipedia.cz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http://cs.wikipedia.org/wiki/Soubor:Flag_of_Slovakia.svg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3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Wikipedia.cz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</a:t>
            </a:r>
            <a:r>
              <a:rPr lang="cs-CZ" sz="1000" i="1" dirty="0" smtClean="0">
                <a:solidFill>
                  <a:srgbClr val="00B050"/>
                </a:solidFill>
                <a:hlinkClick r:id="rId3"/>
              </a:rPr>
              <a:t>http://cs.wikipedia.org/wiki/Soubor:Coat_of_Arms_of_Slovakia.sv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</a:t>
            </a:r>
            <a:r>
              <a:rPr lang="cs-CZ" sz="1000" i="1" dirty="0" smtClean="0">
                <a:solidFill>
                  <a:srgbClr val="00B050"/>
                </a:solidFill>
              </a:rPr>
              <a:t>. 5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penzionzachej.sk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penzionzachej.sk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sluzby</a:t>
            </a:r>
            <a:r>
              <a:rPr lang="cs-CZ" sz="1000" i="1" dirty="0" smtClean="0">
                <a:solidFill>
                  <a:srgbClr val="00B050"/>
                </a:solidFill>
              </a:rPr>
              <a:t>/poloha/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6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oskole.sk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oskole.sk</a:t>
            </a:r>
            <a:r>
              <a:rPr lang="cs-CZ" sz="1000" i="1" dirty="0" smtClean="0">
                <a:solidFill>
                  <a:srgbClr val="00B050"/>
                </a:solidFill>
              </a:rPr>
              <a:t>/?id_</a:t>
            </a:r>
            <a:r>
              <a:rPr lang="cs-CZ" sz="1000" i="1" dirty="0" err="1" smtClean="0">
                <a:solidFill>
                  <a:srgbClr val="00B050"/>
                </a:solidFill>
              </a:rPr>
              <a:t>cat</a:t>
            </a:r>
            <a:r>
              <a:rPr lang="cs-CZ" sz="1000" i="1" dirty="0" smtClean="0">
                <a:solidFill>
                  <a:srgbClr val="00B050"/>
                </a:solidFill>
              </a:rPr>
              <a:t>=120&amp;</a:t>
            </a:r>
            <a:r>
              <a:rPr lang="cs-CZ" sz="1000" i="1" dirty="0" err="1" smtClean="0">
                <a:solidFill>
                  <a:srgbClr val="00B050"/>
                </a:solidFill>
              </a:rPr>
              <a:t>clanok</a:t>
            </a:r>
            <a:r>
              <a:rPr lang="cs-CZ" sz="1000" i="1" dirty="0" smtClean="0">
                <a:solidFill>
                  <a:srgbClr val="00B050"/>
                </a:solidFill>
              </a:rPr>
              <a:t>=4038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7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duels.cz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duels.cz</a:t>
            </a:r>
            <a:r>
              <a:rPr lang="cs-CZ" sz="1000" i="1" dirty="0" smtClean="0">
                <a:solidFill>
                  <a:srgbClr val="00B050"/>
                </a:solidFill>
              </a:rPr>
              <a:t>/duel.</a:t>
            </a:r>
            <a:r>
              <a:rPr lang="cs-CZ" sz="1000" i="1" dirty="0" err="1" smtClean="0">
                <a:solidFill>
                  <a:srgbClr val="00B050"/>
                </a:solidFill>
              </a:rPr>
              <a:t>php</a:t>
            </a:r>
            <a:r>
              <a:rPr lang="cs-CZ" sz="1000" i="1" dirty="0" smtClean="0">
                <a:solidFill>
                  <a:srgbClr val="00B050"/>
                </a:solidFill>
              </a:rPr>
              <a:t>?n=3150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8 AUTOR NEUVEDEN. suzuki-</a:t>
            </a:r>
            <a:r>
              <a:rPr lang="cs-CZ" sz="1000" i="1" dirty="0" err="1" smtClean="0">
                <a:solidFill>
                  <a:srgbClr val="00B050"/>
                </a:solidFill>
              </a:rPr>
              <a:t>zuzka.blogspot.cz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http://suzuki-</a:t>
            </a:r>
            <a:r>
              <a:rPr lang="cs-CZ" sz="1000" i="1" dirty="0" err="1" smtClean="0">
                <a:solidFill>
                  <a:srgbClr val="00B050"/>
                </a:solidFill>
              </a:rPr>
              <a:t>zuzka.blogspot.cz</a:t>
            </a:r>
            <a:r>
              <a:rPr lang="cs-CZ" sz="1000" i="1" dirty="0" smtClean="0">
                <a:solidFill>
                  <a:srgbClr val="00B050"/>
                </a:solidFill>
              </a:rPr>
              <a:t>/2010/08/auto-</a:t>
            </a:r>
            <a:r>
              <a:rPr lang="cs-CZ" sz="1000" i="1" dirty="0" err="1" smtClean="0">
                <a:solidFill>
                  <a:srgbClr val="00B050"/>
                </a:solidFill>
              </a:rPr>
              <a:t>moto</a:t>
            </a:r>
            <a:r>
              <a:rPr lang="cs-CZ" sz="1000" i="1" dirty="0" smtClean="0">
                <a:solidFill>
                  <a:srgbClr val="00B050"/>
                </a:solidFill>
              </a:rPr>
              <a:t>-dovolena-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slovensko.html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9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radiohey.sk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radiohey.sk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sk</a:t>
            </a:r>
            <a:r>
              <a:rPr lang="cs-CZ" sz="1000" i="1" dirty="0" smtClean="0">
                <a:solidFill>
                  <a:srgbClr val="00B050"/>
                </a:solidFill>
              </a:rPr>
              <a:t>/?p=2514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10 </a:t>
            </a:r>
            <a:r>
              <a:rPr lang="pt-BR" sz="1000" i="1" dirty="0" smtClean="0">
                <a:solidFill>
                  <a:srgbClr val="00B050"/>
                </a:solidFill>
              </a:rPr>
              <a:t>AUTOR NEUVEDEN. slevmeto.cz [online]. [cit. 24.5.2013]. Dostupný na WWW: http://www.slevmeto.cz/tip-na-vylet/Lesnicka-osada-Cierny-Vah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Obr.11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incentraleurope.radio.cz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http://incentraleurope.radio.cz/ice/issue/92474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12 AUTOR NEUVEDEN. e-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http://www.e-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slovensko.cz</a:t>
            </a:r>
            <a:r>
              <a:rPr lang="cs-CZ" sz="1000" i="1" dirty="0" smtClean="0">
                <a:solidFill>
                  <a:srgbClr val="00B050"/>
                </a:solidFill>
              </a:rPr>
              <a:t>/oblast/</a:t>
            </a:r>
            <a:r>
              <a:rPr lang="cs-CZ" sz="1000" i="1" dirty="0" err="1" smtClean="0">
                <a:solidFill>
                  <a:srgbClr val="00B050"/>
                </a:solidFill>
              </a:rPr>
              <a:t>jizni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13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euractiv.cz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euractiv.cz</a:t>
            </a:r>
            <a:r>
              <a:rPr lang="cs-CZ" sz="1000" i="1" dirty="0" smtClean="0">
                <a:solidFill>
                  <a:srgbClr val="00B050"/>
                </a:solidFill>
              </a:rPr>
              <a:t>/zemedelstvi0/</a:t>
            </a:r>
            <a:r>
              <a:rPr lang="cs-CZ" sz="1000" i="1" dirty="0" err="1" smtClean="0">
                <a:solidFill>
                  <a:srgbClr val="00B050"/>
                </a:solidFill>
              </a:rPr>
              <a:t>clanek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ministri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zemedelstvi</a:t>
            </a:r>
            <a:r>
              <a:rPr lang="cs-CZ" sz="1000" i="1" dirty="0" smtClean="0">
                <a:solidFill>
                  <a:srgbClr val="00B050"/>
                </a:solidFill>
              </a:rPr>
              <a:t>-v4-se-dohodli-na-</a:t>
            </a:r>
            <a:r>
              <a:rPr lang="cs-CZ" sz="1000" i="1" dirty="0" err="1" smtClean="0">
                <a:solidFill>
                  <a:srgbClr val="00B050"/>
                </a:solidFill>
              </a:rPr>
              <a:t>uzsi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spolupraci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14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rozhledyav.blogspot.cz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http://rozhledyav.blogspot.cz/2010_11_01_archive.html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15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webnoviny.sk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webnoviny.sk</a:t>
            </a:r>
            <a:r>
              <a:rPr lang="cs-CZ" sz="1000" i="1" dirty="0" smtClean="0">
                <a:solidFill>
                  <a:srgbClr val="00B050"/>
                </a:solidFill>
              </a:rPr>
              <a:t>/firmy/volkswagen-</a:t>
            </a:r>
            <a:r>
              <a:rPr lang="cs-CZ" sz="1000" i="1" dirty="0" err="1" smtClean="0">
                <a:solidFill>
                  <a:srgbClr val="00B050"/>
                </a:solidFill>
              </a:rPr>
              <a:t>slovakia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zacina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trojzmennu</a:t>
            </a:r>
            <a:r>
              <a:rPr lang="cs-CZ" sz="1000" i="1" dirty="0" smtClean="0">
                <a:solidFill>
                  <a:srgbClr val="00B050"/>
                </a:solidFill>
              </a:rPr>
              <a:t>/100066-</a:t>
            </a:r>
            <a:r>
              <a:rPr lang="cs-CZ" sz="1000" i="1" dirty="0" err="1" smtClean="0">
                <a:solidFill>
                  <a:srgbClr val="00B050"/>
                </a:solidFill>
              </a:rPr>
              <a:t>clanok.html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16 AUTOR NEUVEDEN. ekonomika.</a:t>
            </a:r>
            <a:r>
              <a:rPr lang="cs-CZ" sz="1000" i="1" dirty="0" err="1" smtClean="0">
                <a:solidFill>
                  <a:srgbClr val="00B050"/>
                </a:solidFill>
              </a:rPr>
              <a:t>idnes.cz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http://ekonomika.</a:t>
            </a:r>
            <a:r>
              <a:rPr lang="cs-CZ" sz="1000" i="1" dirty="0" err="1" smtClean="0">
                <a:solidFill>
                  <a:srgbClr val="00B050"/>
                </a:solidFill>
              </a:rPr>
              <a:t>idnes.cz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prumysl</a:t>
            </a:r>
            <a:r>
              <a:rPr lang="cs-CZ" sz="1000" i="1" dirty="0" smtClean="0">
                <a:solidFill>
                  <a:srgbClr val="00B050"/>
                </a:solidFill>
              </a:rPr>
              <a:t>-na-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slovensku</a:t>
            </a:r>
            <a:r>
              <a:rPr lang="cs-CZ" sz="1000" i="1" dirty="0" smtClean="0">
                <a:solidFill>
                  <a:srgbClr val="00B050"/>
                </a:solidFill>
              </a:rPr>
              <a:t>-se-v-</a:t>
            </a:r>
            <a:r>
              <a:rPr lang="cs-CZ" sz="1000" i="1" dirty="0" err="1" smtClean="0">
                <a:solidFill>
                  <a:srgbClr val="00B050"/>
                </a:solidFill>
              </a:rPr>
              <a:t>unoru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opet</a:t>
            </a:r>
            <a:r>
              <a:rPr lang="cs-CZ" sz="1000" i="1" dirty="0" smtClean="0">
                <a:solidFill>
                  <a:srgbClr val="00B050"/>
                </a:solidFill>
              </a:rPr>
              <a:t>-prudce-propadl-f9d-/</a:t>
            </a:r>
            <a:r>
              <a:rPr lang="cs-CZ" sz="1000" i="1" dirty="0" err="1" smtClean="0">
                <a:solidFill>
                  <a:srgbClr val="00B050"/>
                </a:solidFill>
              </a:rPr>
              <a:t>eko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zahranicni.aspx</a:t>
            </a:r>
            <a:r>
              <a:rPr lang="cs-CZ" sz="1000" i="1" dirty="0" smtClean="0">
                <a:solidFill>
                  <a:srgbClr val="00B050"/>
                </a:solidFill>
              </a:rPr>
              <a:t>?c=A090409_115305_</a:t>
            </a:r>
            <a:r>
              <a:rPr lang="cs-CZ" sz="1000" i="1" dirty="0" err="1" smtClean="0">
                <a:solidFill>
                  <a:srgbClr val="00B050"/>
                </a:solidFill>
              </a:rPr>
              <a:t>eko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zahranicni</a:t>
            </a:r>
            <a:r>
              <a:rPr lang="cs-CZ" sz="1000" i="1" dirty="0" smtClean="0">
                <a:solidFill>
                  <a:srgbClr val="00B050"/>
                </a:solidFill>
              </a:rPr>
              <a:t>_</a:t>
            </a:r>
            <a:r>
              <a:rPr lang="cs-CZ" sz="1000" i="1" dirty="0" err="1" smtClean="0">
                <a:solidFill>
                  <a:srgbClr val="00B050"/>
                </a:solidFill>
              </a:rPr>
              <a:t>fih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17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prvnizpravy.cz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prvnizpravy.cz</a:t>
            </a:r>
            <a:r>
              <a:rPr lang="cs-CZ" sz="1000" i="1" dirty="0" smtClean="0">
                <a:solidFill>
                  <a:srgbClr val="00B050"/>
                </a:solidFill>
              </a:rPr>
              <a:t>/style=default/</a:t>
            </a:r>
            <a:r>
              <a:rPr lang="cs-CZ" sz="1000" i="1" dirty="0" err="1" smtClean="0">
                <a:solidFill>
                  <a:srgbClr val="00B050"/>
                </a:solidFill>
              </a:rPr>
              <a:t>zpravy</a:t>
            </a:r>
            <a:r>
              <a:rPr lang="cs-CZ" sz="1000" i="1" dirty="0" smtClean="0">
                <a:solidFill>
                  <a:srgbClr val="00B050"/>
                </a:solidFill>
              </a:rPr>
              <a:t>/z-</a:t>
            </a:r>
            <a:r>
              <a:rPr lang="cs-CZ" sz="1000" i="1" dirty="0" err="1" smtClean="0">
                <a:solidFill>
                  <a:srgbClr val="00B050"/>
                </a:solidFill>
              </a:rPr>
              <a:t>evropske</a:t>
            </a:r>
            <a:r>
              <a:rPr lang="cs-CZ" sz="1000" i="1" dirty="0" smtClean="0">
                <a:solidFill>
                  <a:srgbClr val="00B050"/>
                </a:solidFill>
              </a:rPr>
              <a:t>-unie/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prumyslove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objednavky</a:t>
            </a:r>
            <a:r>
              <a:rPr lang="cs-CZ" sz="1000" i="1" dirty="0" smtClean="0">
                <a:solidFill>
                  <a:srgbClr val="00B050"/>
                </a:solidFill>
              </a:rPr>
              <a:t>-se-</a:t>
            </a:r>
            <a:r>
              <a:rPr lang="cs-CZ" sz="1000" i="1" dirty="0" err="1" smtClean="0">
                <a:solidFill>
                  <a:srgbClr val="00B050"/>
                </a:solidFill>
              </a:rPr>
              <a:t>snizily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18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ceskyprumysl.com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ceskyprumysl.com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files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assets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seo</a:t>
            </a:r>
            <a:r>
              <a:rPr lang="cs-CZ" sz="1000" i="1" dirty="0" smtClean="0">
                <a:solidFill>
                  <a:srgbClr val="00B050"/>
                </a:solidFill>
              </a:rPr>
              <a:t>/page118.html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19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Wikipedia.cz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http://cs.wikipedia.org/wiki/Soubor:Slovensko_topo_blank.jpg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20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Wikipedia.cz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http://cs.wikipedia.org/wiki/Soubor:Vysok%C3%A9_Tatry,_v%C3%BDhled_z_vrcholu_Rysy,_z%C3%A1%C5%99%C3%AD_2011_(27).</a:t>
            </a:r>
            <a:r>
              <a:rPr lang="cs-CZ" sz="1000" i="1" dirty="0" smtClean="0">
                <a:solidFill>
                  <a:srgbClr val="00B050"/>
                </a:solidFill>
              </a:rPr>
              <a:t>JPG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21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dusekarpat.cz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dusekarpat.cz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vysoke</a:t>
            </a:r>
            <a:r>
              <a:rPr lang="cs-CZ" sz="1000" i="1" dirty="0" smtClean="0">
                <a:solidFill>
                  <a:srgbClr val="00B050"/>
                </a:solidFill>
              </a:rPr>
              <a:t>-tatry/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22 </a:t>
            </a:r>
            <a:r>
              <a:rPr lang="pt-BR" sz="1000" i="1" dirty="0" smtClean="0">
                <a:solidFill>
                  <a:srgbClr val="00B050"/>
                </a:solidFill>
              </a:rPr>
              <a:t>AUTOR NEUVEDEN. www.zem.wbl.sk [online]. [cit. 24.5.2013]. Dostupný na WWW: http://www.zem.wbl.sk/SLOVENSKO.html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23 MALARIK, Emil. </a:t>
            </a:r>
            <a:r>
              <a:rPr lang="cs-CZ" sz="1000" i="1" dirty="0" err="1" smtClean="0">
                <a:solidFill>
                  <a:srgbClr val="00B050"/>
                </a:solidFill>
              </a:rPr>
              <a:t>photoextract.com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photoextract.com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cs</a:t>
            </a:r>
            <a:r>
              <a:rPr lang="cs-CZ" sz="1000" i="1" dirty="0" smtClean="0">
                <a:solidFill>
                  <a:srgbClr val="00B050"/>
                </a:solidFill>
              </a:rPr>
              <a:t>/foto/13657.html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24 AUTOR NEUVEDEN. in.ihned.</a:t>
            </a:r>
            <a:r>
              <a:rPr lang="cs-CZ" sz="1000" i="1" dirty="0" err="1" smtClean="0">
                <a:solidFill>
                  <a:srgbClr val="00B050"/>
                </a:solidFill>
              </a:rPr>
              <a:t>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http://in.ihned.</a:t>
            </a:r>
            <a:r>
              <a:rPr lang="cs-CZ" sz="1000" i="1" dirty="0" err="1" smtClean="0">
                <a:solidFill>
                  <a:srgbClr val="00B050"/>
                </a:solidFill>
              </a:rPr>
              <a:t>cz</a:t>
            </a:r>
            <a:r>
              <a:rPr lang="cs-CZ" sz="1000" i="1" dirty="0" smtClean="0">
                <a:solidFill>
                  <a:srgbClr val="00B050"/>
                </a:solidFill>
              </a:rPr>
              <a:t>/c1-21436300-</a:t>
            </a:r>
            <a:r>
              <a:rPr lang="cs-CZ" sz="1000" i="1" dirty="0" err="1" smtClean="0">
                <a:solidFill>
                  <a:srgbClr val="00B050"/>
                </a:solidFill>
              </a:rPr>
              <a:t>gerlach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nejvyssi</a:t>
            </a:r>
            <a:r>
              <a:rPr lang="cs-CZ" sz="1000" i="1" dirty="0" smtClean="0">
                <a:solidFill>
                  <a:srgbClr val="00B050"/>
                </a:solidFill>
              </a:rPr>
              <a:t>-hora-</a:t>
            </a:r>
            <a:r>
              <a:rPr lang="cs-CZ" sz="1000" i="1" dirty="0" err="1" smtClean="0">
                <a:solidFill>
                  <a:srgbClr val="00B050"/>
                </a:solidFill>
              </a:rPr>
              <a:t>ceska</a:t>
            </a:r>
            <a:r>
              <a:rPr lang="cs-CZ" sz="1000" i="1" dirty="0" smtClean="0">
                <a:solidFill>
                  <a:srgbClr val="00B050"/>
                </a:solidFill>
              </a:rPr>
              <a:t>-2655-metru-nad-morem-</a:t>
            </a:r>
            <a:r>
              <a:rPr lang="cs-CZ" sz="1000" i="1" dirty="0" err="1" smtClean="0">
                <a:solidFill>
                  <a:srgbClr val="00B050"/>
                </a:solidFill>
              </a:rPr>
              <a:t>nejzadanejsi</a:t>
            </a:r>
            <a:r>
              <a:rPr lang="cs-CZ" sz="1000" i="1" dirty="0" smtClean="0">
                <a:solidFill>
                  <a:srgbClr val="00B050"/>
                </a:solidFill>
              </a:rPr>
              <a:t>-cil-ve-</a:t>
            </a:r>
            <a:r>
              <a:rPr lang="cs-CZ" sz="1000" i="1" dirty="0" err="1" smtClean="0">
                <a:solidFill>
                  <a:srgbClr val="00B050"/>
                </a:solidFill>
              </a:rPr>
              <a:t>vysokych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tatrach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25 AUTOR NEUVEDEN. mala-fatra.</a:t>
            </a:r>
            <a:r>
              <a:rPr lang="cs-CZ" sz="1000" i="1" dirty="0" err="1" smtClean="0">
                <a:solidFill>
                  <a:srgbClr val="00B050"/>
                </a:solidFill>
              </a:rPr>
              <a:t>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http://www.mala-fatra.</a:t>
            </a:r>
            <a:r>
              <a:rPr lang="cs-CZ" sz="1000" i="1" dirty="0" err="1" smtClean="0">
                <a:solidFill>
                  <a:srgbClr val="00B050"/>
                </a:solidFill>
              </a:rPr>
              <a:t>cz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zajimavosti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sutovsky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vodopad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26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infoglobe.cz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infoglobe.cz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presovsky</a:t>
            </a:r>
            <a:r>
              <a:rPr lang="cs-CZ" sz="1000" i="1" dirty="0" smtClean="0">
                <a:solidFill>
                  <a:srgbClr val="00B050"/>
                </a:solidFill>
              </a:rPr>
              <a:t>-kraj-rubrika/</a:t>
            </a:r>
            <a:r>
              <a:rPr lang="cs-CZ" sz="1000" i="1" dirty="0" err="1" smtClean="0">
                <a:solidFill>
                  <a:srgbClr val="00B050"/>
                </a:solidFill>
              </a:rPr>
              <a:t>strbske</a:t>
            </a:r>
            <a:r>
              <a:rPr lang="cs-CZ" sz="1000" i="1" dirty="0" smtClean="0">
                <a:solidFill>
                  <a:srgbClr val="00B050"/>
                </a:solidFill>
              </a:rPr>
              <a:t>-pleso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27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strongmetal.estranky.sk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strongmetal.estranky.sk</a:t>
            </a:r>
            <a:r>
              <a:rPr lang="cs-CZ" sz="1000" i="1" dirty="0" smtClean="0">
                <a:solidFill>
                  <a:srgbClr val="00B050"/>
                </a:solidFill>
              </a:rPr>
              <a:t>/fotoalbum/</a:t>
            </a:r>
            <a:r>
              <a:rPr lang="cs-CZ" sz="1000" i="1" dirty="0" err="1" smtClean="0">
                <a:solidFill>
                  <a:srgbClr val="00B050"/>
                </a:solidFill>
              </a:rPr>
              <a:t>priroda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priroda</a:t>
            </a:r>
            <a:r>
              <a:rPr lang="cs-CZ" sz="1000" i="1" dirty="0" smtClean="0">
                <a:solidFill>
                  <a:srgbClr val="00B050"/>
                </a:solidFill>
              </a:rPr>
              <a:t>/-obrazky.4ever.sk--</a:t>
            </a:r>
            <a:r>
              <a:rPr lang="cs-CZ" sz="1000" i="1" dirty="0" err="1" smtClean="0">
                <a:solidFill>
                  <a:srgbClr val="00B050"/>
                </a:solidFill>
              </a:rPr>
              <a:t>priroda</a:t>
            </a:r>
            <a:r>
              <a:rPr lang="cs-CZ" sz="1000" i="1" dirty="0" smtClean="0">
                <a:solidFill>
                  <a:srgbClr val="00B050"/>
                </a:solidFill>
              </a:rPr>
              <a:t>--</a:t>
            </a:r>
            <a:r>
              <a:rPr lang="cs-CZ" sz="1000" i="1" dirty="0" err="1" smtClean="0">
                <a:solidFill>
                  <a:srgbClr val="00B050"/>
                </a:solidFill>
              </a:rPr>
              <a:t>jazero</a:t>
            </a:r>
            <a:r>
              <a:rPr lang="cs-CZ" sz="1000" i="1" dirty="0" smtClean="0">
                <a:solidFill>
                  <a:srgbClr val="00B050"/>
                </a:solidFill>
              </a:rPr>
              <a:t>--</a:t>
            </a:r>
            <a:r>
              <a:rPr lang="cs-CZ" sz="1000" i="1" dirty="0" err="1" smtClean="0">
                <a:solidFill>
                  <a:srgbClr val="00B050"/>
                </a:solidFill>
              </a:rPr>
              <a:t>strbske</a:t>
            </a:r>
            <a:r>
              <a:rPr lang="cs-CZ" sz="1000" i="1" dirty="0" smtClean="0">
                <a:solidFill>
                  <a:srgbClr val="00B050"/>
                </a:solidFill>
              </a:rPr>
              <a:t>-pleso-7182773.jpg.-.</a:t>
            </a:r>
            <a:r>
              <a:rPr lang="cs-CZ" sz="1000" i="1" dirty="0" err="1" smtClean="0">
                <a:solidFill>
                  <a:srgbClr val="00B050"/>
                </a:solidFill>
              </a:rPr>
              <a:t>html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28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hiking.sk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http://hiking.sk/hk/ga/14247/sutovsky_vodopad.html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29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vivo.sk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vivo.sk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photo</a:t>
            </a:r>
            <a:r>
              <a:rPr lang="cs-CZ" sz="1000" i="1" dirty="0" smtClean="0">
                <a:solidFill>
                  <a:srgbClr val="00B050"/>
                </a:solidFill>
              </a:rPr>
              <a:t>/152910/</a:t>
            </a:r>
            <a:r>
              <a:rPr lang="cs-CZ" sz="1000" i="1" dirty="0" err="1" smtClean="0">
                <a:solidFill>
                  <a:srgbClr val="00B050"/>
                </a:solidFill>
              </a:rPr>
              <a:t>Sutovsky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vodopad</a:t>
            </a:r>
            <a:r>
              <a:rPr lang="cs-CZ" sz="1000" i="1" dirty="0" smtClean="0">
                <a:solidFill>
                  <a:srgbClr val="00B050"/>
                </a:solidFill>
              </a:rPr>
              <a:t>-2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30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necyklopedie.wikia.com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http://necyklopedie.wikia.com/wiki/Bratislava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31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emmkanagyova.estranky.cz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emmkanagyova.estranky.cz</a:t>
            </a:r>
            <a:r>
              <a:rPr lang="cs-CZ" sz="1000" i="1" dirty="0" smtClean="0">
                <a:solidFill>
                  <a:srgbClr val="00B050"/>
                </a:solidFill>
              </a:rPr>
              <a:t>/fotoalbum/</a:t>
            </a:r>
            <a:r>
              <a:rPr lang="cs-CZ" sz="1000" i="1" dirty="0" err="1" smtClean="0">
                <a:solidFill>
                  <a:srgbClr val="00B050"/>
                </a:solidFill>
              </a:rPr>
              <a:t>nase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dobre</a:t>
            </a:r>
            <a:r>
              <a:rPr lang="cs-CZ" sz="1000" i="1" dirty="0" smtClean="0">
                <a:solidFill>
                  <a:srgbClr val="00B050"/>
                </a:solidFill>
              </a:rPr>
              <a:t>-</a:t>
            </a:r>
            <a:r>
              <a:rPr lang="cs-CZ" sz="1000" i="1" dirty="0" err="1" smtClean="0">
                <a:solidFill>
                  <a:srgbClr val="00B050"/>
                </a:solidFill>
              </a:rPr>
              <a:t>slovensko</a:t>
            </a:r>
            <a:r>
              <a:rPr lang="cs-CZ" sz="1000" i="1" dirty="0" smtClean="0">
                <a:solidFill>
                  <a:srgbClr val="00B050"/>
                </a:solidFill>
              </a:rPr>
              <a:t>/-</a:t>
            </a:r>
            <a:r>
              <a:rPr lang="cs-CZ" sz="1000" i="1" dirty="0" err="1" smtClean="0">
                <a:solidFill>
                  <a:srgbClr val="00B050"/>
                </a:solidFill>
              </a:rPr>
              <a:t>obrazky</a:t>
            </a:r>
            <a:r>
              <a:rPr lang="cs-CZ" sz="1000" i="1" dirty="0" smtClean="0">
                <a:solidFill>
                  <a:srgbClr val="00B050"/>
                </a:solidFill>
              </a:rPr>
              <a:t>_4ever_</a:t>
            </a:r>
            <a:r>
              <a:rPr lang="cs-CZ" sz="1000" i="1" dirty="0" err="1" smtClean="0">
                <a:solidFill>
                  <a:srgbClr val="00B050"/>
                </a:solidFill>
              </a:rPr>
              <a:t>sk</a:t>
            </a:r>
            <a:r>
              <a:rPr lang="cs-CZ" sz="1000" i="1" dirty="0" smtClean="0">
                <a:solidFill>
                  <a:srgbClr val="00B050"/>
                </a:solidFill>
              </a:rPr>
              <a:t>--20bratislava-207571168.-.</a:t>
            </a:r>
            <a:r>
              <a:rPr lang="cs-CZ" sz="1000" i="1" dirty="0" err="1" smtClean="0">
                <a:solidFill>
                  <a:srgbClr val="00B050"/>
                </a:solidFill>
              </a:rPr>
              <a:t>html</a:t>
            </a:r>
            <a:endParaRPr lang="cs-CZ" sz="1000" i="1" dirty="0" smtClean="0">
              <a:solidFill>
                <a:srgbClr val="00B050"/>
              </a:solidFill>
            </a:endParaRPr>
          </a:p>
          <a:p>
            <a:r>
              <a:rPr lang="cs-CZ" sz="1000" i="1" dirty="0" smtClean="0">
                <a:solidFill>
                  <a:srgbClr val="00B050"/>
                </a:solidFill>
              </a:rPr>
              <a:t>Obr. 32 AUTOR NEUVEDEN. </a:t>
            </a:r>
            <a:r>
              <a:rPr lang="cs-CZ" sz="1000" i="1" dirty="0" err="1" smtClean="0">
                <a:solidFill>
                  <a:srgbClr val="00B050"/>
                </a:solidFill>
              </a:rPr>
              <a:t>fotocommunity.com</a:t>
            </a:r>
            <a:r>
              <a:rPr lang="cs-CZ" sz="1000" i="1" dirty="0" smtClean="0">
                <a:solidFill>
                  <a:srgbClr val="00B050"/>
                </a:solidFill>
              </a:rPr>
              <a:t> [online]. [cit. 24.5.2013]. Dostupný na WWW: http://www.</a:t>
            </a:r>
            <a:r>
              <a:rPr lang="cs-CZ" sz="1000" i="1" dirty="0" err="1" smtClean="0">
                <a:solidFill>
                  <a:srgbClr val="00B050"/>
                </a:solidFill>
              </a:rPr>
              <a:t>fotocommunity.com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pc</a:t>
            </a:r>
            <a:r>
              <a:rPr lang="cs-CZ" sz="1000" i="1" dirty="0" smtClean="0">
                <a:solidFill>
                  <a:srgbClr val="00B050"/>
                </a:solidFill>
              </a:rPr>
              <a:t>/</a:t>
            </a:r>
            <a:r>
              <a:rPr lang="cs-CZ" sz="1000" i="1" dirty="0" err="1" smtClean="0">
                <a:solidFill>
                  <a:srgbClr val="00B050"/>
                </a:solidFill>
              </a:rPr>
              <a:t>pc</a:t>
            </a:r>
            <a:r>
              <a:rPr lang="cs-CZ" sz="1000" i="1" dirty="0" smtClean="0">
                <a:solidFill>
                  <a:srgbClr val="00B050"/>
                </a:solidFill>
              </a:rPr>
              <a:t>/display/23612762</a:t>
            </a:r>
          </a:p>
          <a:p>
            <a:r>
              <a:rPr lang="cs-CZ" sz="1000" i="1" dirty="0" smtClean="0">
                <a:solidFill>
                  <a:srgbClr val="00B050"/>
                </a:solidFill>
              </a:rPr>
              <a:t/>
            </a:r>
            <a:br>
              <a:rPr lang="cs-CZ" sz="1000" i="1" dirty="0" smtClean="0">
                <a:solidFill>
                  <a:srgbClr val="00B050"/>
                </a:solidFill>
              </a:rPr>
            </a:br>
            <a:r>
              <a:rPr lang="cs-CZ" sz="1000" i="1" dirty="0" smtClean="0">
                <a:solidFill>
                  <a:srgbClr val="00B050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1000" i="1" dirty="0" smtClean="0">
                <a:solidFill>
                  <a:srgbClr val="00B050"/>
                </a:solidFill>
              </a:rPr>
            </a:br>
            <a:r>
              <a:rPr lang="cs-CZ" sz="1000" i="1" dirty="0" smtClean="0">
                <a:solidFill>
                  <a:srgbClr val="00B050"/>
                </a:solidFill>
              </a:rPr>
              <a:t> 5. ročník, první vydání, 2004</a:t>
            </a:r>
          </a:p>
          <a:p>
            <a:pPr>
              <a:lnSpc>
                <a:spcPct val="80000"/>
              </a:lnSpc>
            </a:pPr>
            <a:endParaRPr lang="cs-CZ" sz="1000" dirty="0" smtClean="0">
              <a:solidFill>
                <a:srgbClr val="00B050"/>
              </a:solidFill>
            </a:endParaRPr>
          </a:p>
          <a:p>
            <a:endParaRPr lang="cs-CZ" sz="1000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362950" cy="59769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</a:t>
            </a:r>
            <a:r>
              <a:rPr lang="cs-CZ" sz="2100" b="1" smtClean="0"/>
              <a:t>Pracovní  list  č. 15  –  Slovenská  republika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Doplňte vynechané údaje: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Slovenská republika sousedí s ČR na ……….…………… .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Hlavním městem SR je ……………….……  .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Další větší města SR : ……………….. , ………………………. ,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 ……………….. , ……………….. , ………………… aj.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Povrch: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Na území státu převládají ………………… ==== pohoří ……………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jejich nejznámější části na území SR jsou Malá …………………. 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Velká ....……….. , Nízké ……………….., Vysoké ………………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 </a:t>
            </a:r>
            <a:endParaRPr lang="cs-CZ" sz="21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100" b="1" smtClean="0"/>
              <a:t>=====s nejvyšším vrcholem …………………….. štítem (2655 m n.m.)</a:t>
            </a:r>
            <a:endParaRPr lang="cs-CZ" sz="21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18487" cy="50006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Vodstvo: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Největší řekou SR je …………………. , protéká hlavním městem.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Nejdelší řekou je …………………. ==== jsou na ní postaveny vodní elektrárny.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Další velké slovenské řeky - ……………….. , ………… , ……………..,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…………………. , …………………. aj.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Velké přehrady - …………………………… ,……………………..,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18487" cy="52181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Zemědělství :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V nížinách se pěstuje hlavně …………………. , …………………. ,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 ………………….. a ……………………. .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Na horských loukách se pasou ………………… a …………………. .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Průmysl: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Hutní průmysl – Východoslovenské železárny – najdeme v ………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Chemický průmysl – Slovnaft  –  v ……………………  .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Zbrojovky – Martin, Považská Bystrica aj. </a:t>
            </a: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Dřevozpracující průmysl</a:t>
            </a:r>
            <a:endParaRPr lang="cs-CZ" sz="2200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324</Words>
  <Application>Microsoft Office PowerPoint</Application>
  <PresentationFormat>Předvádění na obrazovce (4:3)</PresentationFormat>
  <Paragraphs>158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Slovenská republika</vt:lpstr>
      <vt:lpstr>Anotace</vt:lpstr>
      <vt:lpstr>Základní údaje</vt:lpstr>
      <vt:lpstr>Poloha</vt:lpstr>
      <vt:lpstr>Povrch</vt:lpstr>
      <vt:lpstr>Vodstvo</vt:lpstr>
      <vt:lpstr>Zemědělství </vt:lpstr>
      <vt:lpstr>Průmysl</vt:lpstr>
      <vt:lpstr>Vysoké Tatry</vt:lpstr>
      <vt:lpstr>Štrbské pleso</vt:lpstr>
      <vt:lpstr>Šutovský vodopád</vt:lpstr>
      <vt:lpstr>Bratislava</vt:lpstr>
      <vt:lpstr>Zdroje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Radek</dc:creator>
  <cp:lastModifiedBy>Guest</cp:lastModifiedBy>
  <cp:revision>33</cp:revision>
  <dcterms:created xsi:type="dcterms:W3CDTF">2012-11-11T09:07:57Z</dcterms:created>
  <dcterms:modified xsi:type="dcterms:W3CDTF">2013-06-25T10:51:14Z</dcterms:modified>
</cp:coreProperties>
</file>