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6" r:id="rId5"/>
    <p:sldId id="259" r:id="rId6"/>
    <p:sldId id="26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04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432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837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983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707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622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394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108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440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108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833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D76904-6049-4991-9ABE-DCA07786CE23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374D2-FDAF-483D-81D5-4D83DAC604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727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Oral_Manifestation_of_Bulimia..jpg" TargetMode="External"/><Relationship Id="rId2" Type="http://schemas.openxmlformats.org/officeDocument/2006/relationships/hyperlink" Target="http://en.wikipedia.org/wiki/File:Anorexia_case-1900-Nouvelle_icononographie_de_la_Salpetrier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Gray536.png" TargetMode="External"/><Relationship Id="rId4" Type="http://schemas.openxmlformats.org/officeDocument/2006/relationships/hyperlink" Target="http://cs.wikipedia.org/wiki/Soubor:Stomach_colon_rectum_diagram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4219292"/>
              </p:ext>
            </p:extLst>
          </p:nvPr>
        </p:nvGraphicFramePr>
        <p:xfrm>
          <a:off x="899592" y="2078856"/>
          <a:ext cx="7344816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27452"/>
                <a:gridCol w="4117364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VY_32_INOVACE_19_16C_Soustava trávicí - nemoci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9775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995009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vybranými nemocemi trávicí soustavy.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</a:t>
            </a:r>
            <a:r>
              <a:rPr lang="cs-CZ" dirty="0" smtClean="0"/>
              <a:t>charakterizovat vybrané a známé nemoci trávicí soustavy. Popíše princip</a:t>
            </a:r>
          </a:p>
          <a:p>
            <a:r>
              <a:rPr lang="cs-CZ" dirty="0"/>
              <a:t>j</a:t>
            </a:r>
            <a:r>
              <a:rPr lang="cs-CZ" dirty="0" smtClean="0"/>
              <a:t>ejich vzniku, příznaky a rizika.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27. </a:t>
            </a:r>
            <a:r>
              <a:rPr lang="cs-CZ" dirty="0" smtClean="0"/>
              <a:t>5. 2013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28. </a:t>
            </a:r>
            <a:r>
              <a:rPr lang="cs-CZ" dirty="0" smtClean="0"/>
              <a:t>5. 2013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187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1470025"/>
          </a:xfr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000" dirty="0" smtClean="0"/>
              <a:t>Soustava trávicí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958208"/>
            <a:ext cx="6624736" cy="1703040"/>
          </a:xfr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sz="7200" dirty="0" smtClean="0">
                <a:solidFill>
                  <a:schemeClr val="tx1"/>
                </a:solidFill>
              </a:rPr>
              <a:t>Nemoci trávicí </a:t>
            </a:r>
          </a:p>
          <a:p>
            <a:r>
              <a:rPr lang="cs-CZ" sz="7200" dirty="0" smtClean="0">
                <a:solidFill>
                  <a:schemeClr val="tx1"/>
                </a:solidFill>
              </a:rPr>
              <a:t>soustavy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846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5690404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Anorexie </a:t>
            </a:r>
            <a:r>
              <a:rPr lang="cs-CZ" sz="2800" dirty="0" smtClean="0"/>
              <a:t>(mentální anorexie)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5684505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duševní nemoc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dmítání potravy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z</a:t>
            </a:r>
            <a:r>
              <a:rPr lang="cs-CZ" sz="2800" dirty="0" smtClean="0"/>
              <a:t>kreslená představa o svém těle</a:t>
            </a:r>
          </a:p>
          <a:p>
            <a:endParaRPr lang="cs-CZ" sz="2800" dirty="0"/>
          </a:p>
          <a:p>
            <a:r>
              <a:rPr lang="cs-CZ" sz="2800" dirty="0" smtClean="0"/>
              <a:t>Projevy :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úbytek hmotnosti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nímání sama sebe jako „tlustého“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ztráta menstruace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espavost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a</a:t>
            </a:r>
            <a:r>
              <a:rPr lang="cs-CZ" sz="2800" dirty="0" smtClean="0"/>
              <a:t>td. …</a:t>
            </a:r>
            <a:endParaRPr lang="cs-CZ" sz="2800" dirty="0"/>
          </a:p>
        </p:txBody>
      </p:sp>
      <p:pic>
        <p:nvPicPr>
          <p:cNvPr id="1026" name="Picture 2" descr="File:Anorexia case-1900-Nouvelle icononographie de la Salpetrie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628800"/>
            <a:ext cx="3222572" cy="483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796136" y="6372036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1</a:t>
            </a:r>
          </a:p>
        </p:txBody>
      </p:sp>
    </p:spTree>
    <p:extLst>
      <p:ext uri="{BB962C8B-B14F-4D97-AF65-F5344CB8AC3E}">
        <p14:creationId xmlns:p14="http://schemas.microsoft.com/office/powerpoint/2010/main" val="1062864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299027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Bulimie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4098" y="1270885"/>
            <a:ext cx="4403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porucha příjmu potravy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5781" y="2204864"/>
            <a:ext cx="4374211" cy="646331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3600" dirty="0"/>
              <a:t>záchvatovité přejídání 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4662070" y="2353235"/>
            <a:ext cx="918042" cy="427693"/>
          </a:xfrm>
          <a:prstGeom prst="rightArrow">
            <a:avLst>
              <a:gd name="adj1" fmla="val 50000"/>
              <a:gd name="adj2" fmla="val 4698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807896" y="2198330"/>
            <a:ext cx="1716432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r>
              <a:rPr lang="cs-CZ" sz="3600" dirty="0" smtClean="0"/>
              <a:t>zvracení</a:t>
            </a:r>
            <a:endParaRPr lang="cs-CZ" sz="3600" dirty="0"/>
          </a:p>
        </p:txBody>
      </p:sp>
      <p:pic>
        <p:nvPicPr>
          <p:cNvPr id="2050" name="Picture 2" descr="File:Oral Manifestation of Bulimia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40" y="3125687"/>
            <a:ext cx="4257675" cy="2895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45940" y="6031161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3573016"/>
            <a:ext cx="4052969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Časté zvracení způsobuje </a:t>
            </a:r>
          </a:p>
          <a:p>
            <a:r>
              <a:rPr lang="cs-CZ" sz="2800" dirty="0"/>
              <a:t>r</a:t>
            </a:r>
            <a:r>
              <a:rPr lang="cs-CZ" sz="2800" dirty="0" smtClean="0"/>
              <a:t>ozrušování zubní skloviny.</a:t>
            </a:r>
            <a:endParaRPr lang="cs-CZ" sz="2800" dirty="0"/>
          </a:p>
        </p:txBody>
      </p:sp>
      <p:sp>
        <p:nvSpPr>
          <p:cNvPr id="10" name="Šipka doprava 9"/>
          <p:cNvSpPr/>
          <p:nvPr/>
        </p:nvSpPr>
        <p:spPr>
          <a:xfrm rot="9244888">
            <a:off x="3966697" y="4544229"/>
            <a:ext cx="918042" cy="427693"/>
          </a:xfrm>
          <a:prstGeom prst="rightArrow">
            <a:avLst>
              <a:gd name="adj1" fmla="val 50000"/>
              <a:gd name="adj2" fmla="val 4698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10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6004529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Zánět slepého střeva</a:t>
            </a:r>
            <a:endParaRPr lang="cs-CZ" sz="5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1340768"/>
            <a:ext cx="3128623" cy="3240360"/>
          </a:xfrm>
          <a:prstGeom prst="rect">
            <a:avLst/>
          </a:prstGeom>
        </p:spPr>
      </p:pic>
      <p:sp>
        <p:nvSpPr>
          <p:cNvPr id="4" name="Ovál 3"/>
          <p:cNvSpPr/>
          <p:nvPr/>
        </p:nvSpPr>
        <p:spPr>
          <a:xfrm>
            <a:off x="971600" y="3429000"/>
            <a:ext cx="648072" cy="57606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9512" y="4581128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3076" name="Picture 4" descr="Soubor:Gray536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141" y="3888617"/>
            <a:ext cx="3346099" cy="263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275856" y="6516052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4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1416258"/>
            <a:ext cx="4824536" cy="1292662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projevy: bolest v nadbřišku</a:t>
            </a:r>
          </a:p>
          <a:p>
            <a:pPr lvl="2"/>
            <a:r>
              <a:rPr lang="cs-CZ" sz="3000" dirty="0" smtClean="0"/>
              <a:t>        zvracení, nadýmání</a:t>
            </a:r>
            <a:r>
              <a:rPr lang="cs-CZ" dirty="0" smtClean="0"/>
              <a:t>		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419872" y="2834933"/>
            <a:ext cx="4962833" cy="9541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Pokud při zánětu nedojde k jeho </a:t>
            </a:r>
          </a:p>
          <a:p>
            <a:r>
              <a:rPr lang="cs-CZ" sz="2800" dirty="0" smtClean="0"/>
              <a:t>odstranění, hrozí smrt.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6792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7849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/>
              <a:t>Obr. 1: </a:t>
            </a:r>
            <a:r>
              <a:rPr lang="cs-CZ" sz="800" dirty="0"/>
              <a:t>GASNE, Georges. </a:t>
            </a:r>
            <a:r>
              <a:rPr lang="cs-CZ" sz="800" i="1" dirty="0" err="1"/>
              <a:t>Wikipedia.en</a:t>
            </a:r>
            <a:r>
              <a:rPr lang="cs-CZ" sz="800" dirty="0"/>
              <a:t> [online]. [cit. </a:t>
            </a:r>
            <a:r>
              <a:rPr lang="cs-CZ" sz="800" dirty="0" smtClean="0"/>
              <a:t>27.5.2013</a:t>
            </a:r>
            <a:r>
              <a:rPr lang="cs-CZ" sz="800" dirty="0"/>
              <a:t>]. Dostupný na WWW: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en.wikipedia.org/wiki/File:Anorexia_case-1900-Nouvelle_icononographie_de_la_Salpetriere.jpg</a:t>
            </a:r>
            <a:endParaRPr lang="cs-CZ" sz="800" dirty="0" smtClean="0"/>
          </a:p>
          <a:p>
            <a:r>
              <a:rPr lang="cs-CZ" dirty="0" smtClean="0"/>
              <a:t>Obr. 2: </a:t>
            </a:r>
            <a:r>
              <a:rPr lang="cs-CZ" sz="1000" dirty="0"/>
              <a:t>DORFMAN, </a:t>
            </a:r>
            <a:r>
              <a:rPr lang="cs-CZ" sz="1000" dirty="0" err="1"/>
              <a:t>Jeffrey</a:t>
            </a:r>
            <a:r>
              <a:rPr lang="cs-CZ" sz="1000" dirty="0"/>
              <a:t>. </a:t>
            </a:r>
            <a:r>
              <a:rPr lang="cs-CZ" sz="1000" i="1" dirty="0" err="1"/>
              <a:t>Wikipedia.en</a:t>
            </a:r>
            <a:r>
              <a:rPr lang="cs-CZ" sz="1000" dirty="0"/>
              <a:t> [online]. [cit. </a:t>
            </a:r>
            <a:r>
              <a:rPr lang="cs-CZ" sz="1000" dirty="0"/>
              <a:t>27.5.2013]. </a:t>
            </a:r>
            <a:r>
              <a:rPr lang="cs-CZ" sz="1000" dirty="0"/>
              <a:t>Dostupný na WWW: </a:t>
            </a:r>
            <a:r>
              <a:rPr lang="cs-CZ" sz="1000" dirty="0">
                <a:hlinkClick r:id="rId3"/>
              </a:rPr>
              <a:t>http://en.wikipedia.org/wiki/File:Oral_Manifestation_of_</a:t>
            </a:r>
            <a:r>
              <a:rPr lang="cs-CZ" sz="1000" dirty="0" err="1">
                <a:hlinkClick r:id="rId3"/>
              </a:rPr>
              <a:t>Bulimia</a:t>
            </a:r>
            <a:r>
              <a:rPr lang="cs-CZ" sz="1000" dirty="0">
                <a:hlinkClick r:id="rId3"/>
              </a:rPr>
              <a:t>..</a:t>
            </a:r>
            <a:r>
              <a:rPr lang="cs-CZ" sz="1000" dirty="0" err="1" smtClean="0">
                <a:hlinkClick r:id="rId3"/>
              </a:rPr>
              <a:t>jpg</a:t>
            </a:r>
            <a:endParaRPr lang="cs-CZ" sz="1000" dirty="0" smtClean="0"/>
          </a:p>
          <a:p>
            <a:r>
              <a:rPr lang="cs-CZ" dirty="0" smtClean="0"/>
              <a:t>Obr. 3: </a:t>
            </a:r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</a:t>
            </a:r>
            <a:r>
              <a:rPr lang="cs-CZ" sz="1000" dirty="0"/>
              <a:t>27.5.2013]. </a:t>
            </a:r>
            <a:r>
              <a:rPr lang="cs-CZ" sz="1000" dirty="0"/>
              <a:t>Dostupný na WWW: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cs.wikipedia.org/wiki/Soubor:Stomach_colon_rectum_diagram.svg</a:t>
            </a:r>
            <a:endParaRPr lang="cs-CZ" sz="1000" dirty="0" smtClean="0"/>
          </a:p>
          <a:p>
            <a:r>
              <a:rPr lang="cs-CZ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27.5.2013].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cs.wikipedia.org/wiki/Soubor:Gray536.png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380670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7748</TotalTime>
  <Words>187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Soustava trávicí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trávicí</dc:title>
  <dc:creator>LukášD</dc:creator>
  <cp:lastModifiedBy>LukášD</cp:lastModifiedBy>
  <cp:revision>13</cp:revision>
  <dcterms:created xsi:type="dcterms:W3CDTF">2013-04-10T22:21:21Z</dcterms:created>
  <dcterms:modified xsi:type="dcterms:W3CDTF">2013-05-27T20:39:00Z</dcterms:modified>
</cp:coreProperties>
</file>