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61" r:id="rId5"/>
    <p:sldId id="258" r:id="rId6"/>
    <p:sldId id="259" r:id="rId7"/>
    <p:sldId id="260" r:id="rId8"/>
    <p:sldId id="25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D0985-E96C-4D37-80CB-1DD4B9898F2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B28D-C67D-4087-9F21-6D4F23EC8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610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D0985-E96C-4D37-80CB-1DD4B9898F2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B28D-C67D-4087-9F21-6D4F23EC8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294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D0985-E96C-4D37-80CB-1DD4B9898F2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B28D-C67D-4087-9F21-6D4F23EC8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401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D0985-E96C-4D37-80CB-1DD4B9898F2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B28D-C67D-4087-9F21-6D4F23EC8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302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D0985-E96C-4D37-80CB-1DD4B9898F2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B28D-C67D-4087-9F21-6D4F23EC8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579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D0985-E96C-4D37-80CB-1DD4B9898F2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B28D-C67D-4087-9F21-6D4F23EC8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244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D0985-E96C-4D37-80CB-1DD4B9898F2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B28D-C67D-4087-9F21-6D4F23EC8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707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D0985-E96C-4D37-80CB-1DD4B9898F2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B28D-C67D-4087-9F21-6D4F23EC8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492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D0985-E96C-4D37-80CB-1DD4B9898F2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B28D-C67D-4087-9F21-6D4F23EC8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248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D0985-E96C-4D37-80CB-1DD4B9898F2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B28D-C67D-4087-9F21-6D4F23EC8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950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D0985-E96C-4D37-80CB-1DD4B9898F2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B28D-C67D-4087-9F21-6D4F23EC8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505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D0985-E96C-4D37-80CB-1DD4B9898F2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B0B28D-C67D-4087-9F21-6D4F23EC8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663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Soubor:Illu_pancrease.jpg" TargetMode="External"/><Relationship Id="rId2" Type="http://schemas.openxmlformats.org/officeDocument/2006/relationships/hyperlink" Target="http://cs.wikipedia.org/wiki/Soubor:Digestive_system_diagram_cs.svg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144242"/>
              </p:ext>
            </p:extLst>
          </p:nvPr>
        </p:nvGraphicFramePr>
        <p:xfrm>
          <a:off x="1043608" y="2078856"/>
          <a:ext cx="6936432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8884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VY_32_INOVACE_20_16C_Játra, slinivka břišní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Biologie člověka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9533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172750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stavbou a funkcí vylučovací soustavy.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popsat stavbu vylučovací soustavy člověka, pozná a popíše stavbu a funkci</a:t>
            </a:r>
          </a:p>
          <a:p>
            <a:r>
              <a:rPr lang="cs-CZ" dirty="0" smtClean="0"/>
              <a:t>jednotlivých orgánů vylučovací soustavy.</a:t>
            </a:r>
          </a:p>
          <a:p>
            <a:r>
              <a:rPr lang="cs-CZ" dirty="0" smtClean="0"/>
              <a:t>Bude umět popsat činnost ledvin a tvorbu primární a sekundární moči.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27. </a:t>
            </a:r>
            <a:r>
              <a:rPr lang="cs-CZ" dirty="0" smtClean="0"/>
              <a:t>5. 2013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30</a:t>
            </a:r>
            <a:r>
              <a:rPr lang="cs-CZ" dirty="0" smtClean="0"/>
              <a:t>. </a:t>
            </a:r>
            <a:r>
              <a:rPr lang="cs-CZ" dirty="0" smtClean="0"/>
              <a:t>5. 2013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2013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000" dirty="0" smtClean="0"/>
              <a:t>Játra, slinivka břišní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971434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Digestive system diagram cs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0041" y="0"/>
            <a:ext cx="4968552" cy="6884829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ovéPole 2"/>
          <p:cNvSpPr txBox="1"/>
          <p:nvPr/>
        </p:nvSpPr>
        <p:spPr>
          <a:xfrm>
            <a:off x="6335248" y="651605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 rot="1245386">
            <a:off x="1621411" y="3130941"/>
            <a:ext cx="2232248" cy="41863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9731355">
            <a:off x="4806497" y="3671620"/>
            <a:ext cx="2232248" cy="41863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206605"/>
            <a:ext cx="1038105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játra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91499" y="2636912"/>
            <a:ext cx="1556965" cy="120032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slinivka</a:t>
            </a:r>
          </a:p>
          <a:p>
            <a:pPr algn="ctr"/>
            <a:r>
              <a:rPr lang="cs-CZ" sz="3600" dirty="0" smtClean="0"/>
              <a:t>břišní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4658" y="190381"/>
            <a:ext cx="5379165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Poloha jater a slinivky břišní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75348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4658" y="190381"/>
            <a:ext cx="107497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Játra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4583" y="980728"/>
            <a:ext cx="8101833" cy="569386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největší žláza v lidském těle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váha: 1,5 kg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poloha: pod pravým jaterním obloukem pod bránicí</a:t>
            </a:r>
          </a:p>
          <a:p>
            <a:pPr marL="285750" indent="-285750">
              <a:buFontTx/>
              <a:buChar char="-"/>
            </a:pP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funkce jater:	produkce </a:t>
            </a:r>
            <a:r>
              <a:rPr lang="cs-CZ" sz="2800" b="1" dirty="0" smtClean="0"/>
              <a:t>žluči</a:t>
            </a:r>
          </a:p>
          <a:p>
            <a:pPr lvl="1"/>
            <a:r>
              <a:rPr lang="cs-CZ" sz="2800" dirty="0" smtClean="0"/>
              <a:t>			detoxikace organismu</a:t>
            </a:r>
          </a:p>
          <a:p>
            <a:pPr lvl="1"/>
            <a:r>
              <a:rPr lang="cs-CZ" sz="2800" dirty="0" smtClean="0"/>
              <a:t>			rozklad červených krvinek</a:t>
            </a:r>
            <a:endParaRPr lang="cs-CZ" sz="2800" dirty="0"/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/>
              <a:t>ž</a:t>
            </a:r>
            <a:r>
              <a:rPr lang="cs-CZ" sz="2800" dirty="0" smtClean="0"/>
              <a:t>lučové kyseliny rozptylují tuk na drobnější krůpěje 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nadměrné solení způsobuje vznik žlučových kamenů</a:t>
            </a:r>
            <a:endParaRPr lang="cs-CZ" sz="2800" dirty="0"/>
          </a:p>
        </p:txBody>
      </p:sp>
      <p:pic>
        <p:nvPicPr>
          <p:cNvPr id="2050" name="Picture 2" descr="Soubor:Gray1087-live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2826" y="0"/>
            <a:ext cx="3931174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561881" y="261716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8506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4658" y="190381"/>
            <a:ext cx="272876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Slinivka břišní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406381"/>
            <a:ext cx="8932830" cy="526297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„pankreas“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poloha: ohbí dvanáctníku</a:t>
            </a:r>
          </a:p>
          <a:p>
            <a:pPr marL="285750" indent="-285750">
              <a:buFontTx/>
              <a:buChar char="-"/>
            </a:pP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žláza s </a:t>
            </a:r>
            <a:r>
              <a:rPr lang="cs-CZ" sz="2800" u="sng" dirty="0" smtClean="0"/>
              <a:t>dvojí funkcí</a:t>
            </a:r>
            <a:r>
              <a:rPr lang="cs-CZ" sz="2800" dirty="0" smtClean="0"/>
              <a:t> (trávicí a hormonální funkce)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dva typy buněk: </a:t>
            </a:r>
          </a:p>
          <a:p>
            <a:r>
              <a:rPr lang="cs-CZ" sz="2800" dirty="0"/>
              <a:t>	</a:t>
            </a:r>
            <a:r>
              <a:rPr lang="cs-CZ" sz="2800" b="1" u="sng" dirty="0" smtClean="0"/>
              <a:t>1. Žlázové buňky</a:t>
            </a:r>
            <a:r>
              <a:rPr lang="cs-CZ" sz="2800" b="1" dirty="0" smtClean="0"/>
              <a:t> </a:t>
            </a:r>
            <a:r>
              <a:rPr lang="cs-CZ" sz="2800" dirty="0" smtClean="0"/>
              <a:t>– tvorba pankreatické šťávy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        - ústí do dvanáctníku (</a:t>
            </a:r>
            <a:r>
              <a:rPr lang="cs-CZ" sz="2800" b="1" dirty="0" smtClean="0"/>
              <a:t>trávicí funkce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			        - obsahuje enzymy 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- lipáza (tuky), amyláza (cukry), trypsin (bílkoviny)</a:t>
            </a:r>
          </a:p>
          <a:p>
            <a:r>
              <a:rPr lang="cs-CZ" sz="2800" dirty="0"/>
              <a:t>	</a:t>
            </a:r>
            <a:r>
              <a:rPr lang="cs-CZ" sz="2800" b="1" u="sng" dirty="0" smtClean="0"/>
              <a:t>2. Buňky produkující hormony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pic>
        <p:nvPicPr>
          <p:cNvPr id="1026" name="Picture 2" descr="Soubor:Illu pancreas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9" y="63500"/>
            <a:ext cx="2985902" cy="302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89873" y="310117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447558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4658" y="190381"/>
            <a:ext cx="216084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Opakování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4658" y="980728"/>
            <a:ext cx="5221942" cy="569386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Charakterizuj polohu jater.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Jaký význam mají játra?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Význam žluči.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Co je to „pankreas“?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Jakou funkci plní slinivka břišní?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Co je to enzym?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Jaké enzymy produkuje slinivka?</a:t>
            </a:r>
          </a:p>
        </p:txBody>
      </p:sp>
    </p:spTree>
    <p:extLst>
      <p:ext uri="{BB962C8B-B14F-4D97-AF65-F5344CB8AC3E}">
        <p14:creationId xmlns:p14="http://schemas.microsoft.com/office/powerpoint/2010/main" val="216670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16632"/>
            <a:ext cx="2572179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 obrázků: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107504" y="764704"/>
            <a:ext cx="8928992" cy="5770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50" dirty="0" smtClean="0"/>
              <a:t>Obr. 1: RUIZ, Mariana. </a:t>
            </a:r>
            <a:r>
              <a:rPr lang="cs-CZ" sz="1050" i="1" dirty="0" smtClean="0"/>
              <a:t>Wikipedia.org</a:t>
            </a:r>
            <a:r>
              <a:rPr lang="cs-CZ" sz="1050" dirty="0" smtClean="0"/>
              <a:t> [online]. [cit. </a:t>
            </a:r>
            <a:r>
              <a:rPr lang="cs-CZ" sz="1050" dirty="0" smtClean="0"/>
              <a:t>27</a:t>
            </a:r>
            <a:r>
              <a:rPr lang="cs-CZ" sz="1050" dirty="0" smtClean="0"/>
              <a:t>.5.2013</a:t>
            </a:r>
            <a:r>
              <a:rPr lang="cs-CZ" sz="1050" dirty="0" smtClean="0"/>
              <a:t>]. Dostupný na WWW: </a:t>
            </a:r>
            <a:r>
              <a:rPr lang="cs-CZ" sz="1050" dirty="0" smtClean="0">
                <a:hlinkClick r:id="rId2"/>
              </a:rPr>
              <a:t>http://cs.wikipedia.org/wiki/Soubor:Digestive_system_diagram_cs.svg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27.5.2013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https://</a:t>
            </a:r>
            <a:r>
              <a:rPr lang="cs-CZ" sz="1050" dirty="0" smtClean="0">
                <a:hlinkClick r:id="rId3"/>
              </a:rPr>
              <a:t>cs.wikipedia.org/wiki/Soubor:Illu_pancrease.jpg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27</a:t>
            </a:r>
            <a:r>
              <a:rPr lang="cs-CZ" sz="1050" dirty="0" smtClean="0"/>
              <a:t>.5.2013</a:t>
            </a:r>
            <a:r>
              <a:rPr lang="cs-CZ" sz="1050" dirty="0"/>
              <a:t>]. Dostupný na WWW: https://cs.wikipedia.org/wiki/Soubor:Gray1087-liver.png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1920934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216</Words>
  <Application>Microsoft Office PowerPoint</Application>
  <PresentationFormat>Předvádění na obrazovce (4:3)</PresentationFormat>
  <Paragraphs>78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Játra, slinivka břišní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Ústní otvor, hltan, jícen</dc:title>
  <dc:creator>LukášD</dc:creator>
  <cp:lastModifiedBy>LukášD</cp:lastModifiedBy>
  <cp:revision>10</cp:revision>
  <dcterms:created xsi:type="dcterms:W3CDTF">2013-05-20T18:35:19Z</dcterms:created>
  <dcterms:modified xsi:type="dcterms:W3CDTF">2013-05-27T20:41:01Z</dcterms:modified>
</cp:coreProperties>
</file>