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3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0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898B1-B058-4268-BF6E-6911BE9C2D6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C9A24-1B4D-40B7-95AB-45E977910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5BF5A-8237-4B6A-B53C-428E47D39BB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40247-7CCB-4EC5-9346-EFAA01E99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631EC-A5FE-4E4D-88AE-8A7598BBB4C6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6E2EC-8702-40B3-815C-8945520DC3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5DCE4-ADA3-4ED4-A219-E790E2F0AA8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88662-2201-4A97-A4D5-8E313BF28C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F36FF-95C3-4C77-A818-457A6CF0501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60FAA-C11E-47E5-BA70-5E1E25B0D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D2912-3D4B-4D65-A964-07F0DEBA096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156EC-216E-4EDA-B863-818DD5658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9360-1A97-4414-A213-BFB163ADDB6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D2C0D-2C31-46A0-8BA5-3DA3C0F38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914C2-42FD-4579-86D0-008399EFF22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D3096-A769-45FA-8F2F-CA48DFBB5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4999AE-5D7F-42DA-9D15-5FD75569E3B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F31FC-DD90-4F62-8BC9-107A85C54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3AA12-6594-4D0B-AE85-B5B16FEACA3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D0F9C-BF18-4D46-8FE3-39F75FC21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9BDC3-4252-428D-BC60-192C6A2E6B90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EE79D-C884-47CB-A884-98B46A98D9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43B8739-AE84-4B43-949D-43122920A2B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B564D10-6A0B-4EE4-9D63-8059AA2DD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6/EU_location_POL.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//upload.wikimedia.org/wikipedia/commons/4/41/POL_Krak%C3%B3w_COA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hyperlink" Target="//upload.wikimedia.org/wikipedia/commons/b/be/Collage_of_views_of_Cracow.PN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lucibsb.blog.cz/1009/varsava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8280400" cy="1368425"/>
          </a:xfrm>
        </p:spPr>
        <p:txBody>
          <a:bodyPr/>
          <a:lstStyle/>
          <a:p>
            <a:r>
              <a:rPr lang="cs-CZ" smtClean="0"/>
              <a:t>Polská republika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850" y="1196975"/>
            <a:ext cx="8496300" cy="3744913"/>
          </a:xfrm>
        </p:spPr>
        <p:txBody>
          <a:bodyPr rtlCol="0">
            <a:normAutofit fontScale="9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ZŠ Salvátor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CZ.1.07/1.4.00/21.1158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výstupu: VY_32_INOVACE_CS16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oblast: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obor: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Téma: Polská republika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Předmět dle ŠVP: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Autor: Lenka Adámková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315" name="Picture 2" descr="C:\Users\Radek\Desktop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4868863"/>
            <a:ext cx="8424863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Tato prezentace je určena k seznámení žáků s Polskou republikou, její polohou, vodstvem, povrchem, zemědělstvím a průmyslem této oblasti.</a:t>
            </a:r>
            <a:br>
              <a:rPr lang="cs-CZ" dirty="0" smtClean="0"/>
            </a:br>
            <a:r>
              <a:rPr lang="cs-CZ" dirty="0" smtClean="0"/>
              <a:t>Žáci budou také seznámeni s hlavním městem Polské republiky – Varšavou, druhým největším městem Krakovem, památkou UNESCO – </a:t>
            </a:r>
            <a:r>
              <a:rPr lang="cs-CZ" dirty="0" err="1" smtClean="0"/>
              <a:t>Bělověžským</a:t>
            </a:r>
            <a:r>
              <a:rPr lang="cs-CZ" dirty="0" smtClean="0"/>
              <a:t> pralesem a bývalým koncentračním táborem v Osvětimi.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Skupina 5"/>
          <p:cNvGrpSpPr>
            <a:grpSpLocks/>
          </p:cNvGrpSpPr>
          <p:nvPr/>
        </p:nvGrpSpPr>
        <p:grpSpPr bwMode="auto">
          <a:xfrm>
            <a:off x="4427538" y="3573463"/>
            <a:ext cx="4419600" cy="3249612"/>
            <a:chOff x="4427984" y="3573016"/>
            <a:chExt cx="4419600" cy="3249652"/>
          </a:xfrm>
        </p:grpSpPr>
        <p:pic>
          <p:nvPicPr>
            <p:cNvPr id="7170" name="Picture 2" descr="http://www.army-shop.cz/img_produkty/nejvetsi/polsko16764velk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7984" y="3573016"/>
              <a:ext cx="4419600" cy="292421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pic>
        <p:sp>
          <p:nvSpPr>
            <p:cNvPr id="5" name="TextovéPole 4"/>
            <p:cNvSpPr txBox="1"/>
            <p:nvPr/>
          </p:nvSpPr>
          <p:spPr>
            <a:xfrm>
              <a:off x="7307709" y="6452776"/>
              <a:ext cx="1296987" cy="36989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Obr. 1</a:t>
              </a:r>
            </a:p>
          </p:txBody>
        </p:sp>
      </p:grpSp>
      <p:grpSp>
        <p:nvGrpSpPr>
          <p:cNvPr id="16387" name="Skupina 11"/>
          <p:cNvGrpSpPr>
            <a:grpSpLocks/>
          </p:cNvGrpSpPr>
          <p:nvPr/>
        </p:nvGrpSpPr>
        <p:grpSpPr bwMode="auto">
          <a:xfrm>
            <a:off x="6151563" y="0"/>
            <a:ext cx="2992437" cy="3438525"/>
            <a:chOff x="6151408" y="0"/>
            <a:chExt cx="2992592" cy="3438292"/>
          </a:xfrm>
        </p:grpSpPr>
        <p:pic>
          <p:nvPicPr>
            <p:cNvPr id="16390" name="Picture 6" descr="http://sklep.naszywki.com.pl/galerie/g/godlo-polski-polska_364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51408" y="0"/>
              <a:ext cx="2992592" cy="34247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1" name="TextovéPole 10"/>
            <p:cNvSpPr txBox="1">
              <a:spLocks noChangeArrowheads="1"/>
            </p:cNvSpPr>
            <p:nvPr/>
          </p:nvSpPr>
          <p:spPr bwMode="auto">
            <a:xfrm>
              <a:off x="8028384" y="3068960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7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3898776" cy="85010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Základní údaje</a:t>
            </a:r>
            <a:endParaRPr lang="cs-CZ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3384375"/>
          </a:xfrm>
        </p:spPr>
        <p:txBody>
          <a:bodyPr rtlCol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Polská republika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Hlavní město: Varšava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Nejvyšší bod: Rysy (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2499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 m n. m.)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Počet obyvatel: 38 538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447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Rozloha: 312 679 km² (69. na světě)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Jazyk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 polština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Náboženství katolické 89%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Měna: </a:t>
            </a:r>
            <a:r>
              <a:rPr lang="cs-CZ" sz="24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Złoty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913"/>
            <a:ext cx="9144000" cy="666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2632" cy="1143000"/>
          </a:xfrm>
        </p:spPr>
        <p:txBody>
          <a:bodyPr rtlCol="0"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Poloha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3970784" cy="506916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Leží ve středu Evropy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Přímořský stát (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Baltské moře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raničí s: Německem, Českem, Slovenskem Běloruskem, Ukrajinou, Litvou a Ruskem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7412" name="Skupina 5"/>
          <p:cNvGrpSpPr>
            <a:grpSpLocks/>
          </p:cNvGrpSpPr>
          <p:nvPr/>
        </p:nvGrpSpPr>
        <p:grpSpPr bwMode="auto">
          <a:xfrm>
            <a:off x="5003800" y="3573463"/>
            <a:ext cx="3948113" cy="3067050"/>
            <a:chOff x="3031472" y="2326269"/>
            <a:chExt cx="5507765" cy="4130824"/>
          </a:xfrm>
        </p:grpSpPr>
        <p:pic>
          <p:nvPicPr>
            <p:cNvPr id="17416" name="Picture 2" descr="Soubor:EU location POL.pn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031472" y="2326269"/>
              <a:ext cx="5507765" cy="41308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7" name="TextovéPole 4"/>
            <p:cNvSpPr txBox="1">
              <a:spLocks noChangeArrowheads="1"/>
            </p:cNvSpPr>
            <p:nvPr/>
          </p:nvSpPr>
          <p:spPr bwMode="auto">
            <a:xfrm>
              <a:off x="3433340" y="6011669"/>
              <a:ext cx="1440160" cy="369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</a:t>
              </a:r>
            </a:p>
          </p:txBody>
        </p:sp>
      </p:grpSp>
      <p:grpSp>
        <p:nvGrpSpPr>
          <p:cNvPr id="17413" name="Skupina 8"/>
          <p:cNvGrpSpPr>
            <a:grpSpLocks/>
          </p:cNvGrpSpPr>
          <p:nvPr/>
        </p:nvGrpSpPr>
        <p:grpSpPr bwMode="auto">
          <a:xfrm>
            <a:off x="4787900" y="260350"/>
            <a:ext cx="4211638" cy="3417888"/>
            <a:chOff x="1181217" y="2132856"/>
            <a:chExt cx="5314833" cy="4286250"/>
          </a:xfrm>
        </p:grpSpPr>
        <p:pic>
          <p:nvPicPr>
            <p:cNvPr id="17414" name="Picture 4" descr="http://foto.poland.gov.pl/cache/imgs/_w800/gallery/image/Polska_w_Europie.jpg"/>
            <p:cNvPicPr>
              <a:picLocks noChangeAspect="1" noChangeArrowheads="1"/>
            </p:cNvPicPr>
            <p:nvPr/>
          </p:nvPicPr>
          <p:blipFill>
            <a:blip r:embed="rId5" cstate="print"/>
            <a:srcRect l="18184"/>
            <a:stretch>
              <a:fillRect/>
            </a:stretch>
          </p:blipFill>
          <p:spPr bwMode="auto">
            <a:xfrm>
              <a:off x="1181217" y="2132856"/>
              <a:ext cx="5314833" cy="4286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5" name="TextovéPole 7"/>
            <p:cNvSpPr txBox="1">
              <a:spLocks noChangeArrowheads="1"/>
            </p:cNvSpPr>
            <p:nvPr/>
          </p:nvSpPr>
          <p:spPr bwMode="auto">
            <a:xfrm>
              <a:off x="5270043" y="2223173"/>
              <a:ext cx="1152129" cy="463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8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Skupina 11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1844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3" name="TextovéPole 10"/>
            <p:cNvSpPr txBox="1">
              <a:spLocks noChangeArrowheads="1"/>
            </p:cNvSpPr>
            <p:nvPr/>
          </p:nvSpPr>
          <p:spPr bwMode="auto">
            <a:xfrm>
              <a:off x="7956376" y="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29 </a:t>
              </a:r>
            </a:p>
          </p:txBody>
        </p:sp>
      </p:grpSp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5795963" y="260350"/>
            <a:ext cx="2819400" cy="922338"/>
          </a:xfrm>
        </p:spPr>
        <p:txBody>
          <a:bodyPr/>
          <a:lstStyle/>
          <a:p>
            <a:r>
              <a:rPr lang="cs-CZ" smtClean="0"/>
              <a:t>Povrch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Povrch: převážně rovinatý (Polské nížiny)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Hory utvářejí jižní hranici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8436" name="Skupina 5"/>
          <p:cNvGrpSpPr>
            <a:grpSpLocks/>
          </p:cNvGrpSpPr>
          <p:nvPr/>
        </p:nvGrpSpPr>
        <p:grpSpPr bwMode="auto">
          <a:xfrm>
            <a:off x="5219700" y="2781300"/>
            <a:ext cx="3706813" cy="3900488"/>
            <a:chOff x="3275856" y="1268760"/>
            <a:chExt cx="5362575" cy="4981575"/>
          </a:xfrm>
        </p:grpSpPr>
        <p:pic>
          <p:nvPicPr>
            <p:cNvPr id="18440" name="Picture 2" descr="http://www.kangur-mat.pl/rysunki/polska.gi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75856" y="1268760"/>
              <a:ext cx="5362575" cy="4981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1" name="TextovéPole 4"/>
            <p:cNvSpPr txBox="1">
              <a:spLocks noChangeArrowheads="1"/>
            </p:cNvSpPr>
            <p:nvPr/>
          </p:nvSpPr>
          <p:spPr bwMode="auto">
            <a:xfrm>
              <a:off x="7020272" y="5877272"/>
              <a:ext cx="15841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6</a:t>
              </a:r>
            </a:p>
          </p:txBody>
        </p:sp>
      </p:grpSp>
      <p:grpSp>
        <p:nvGrpSpPr>
          <p:cNvPr id="18437" name="Skupina 8"/>
          <p:cNvGrpSpPr>
            <a:grpSpLocks/>
          </p:cNvGrpSpPr>
          <p:nvPr/>
        </p:nvGrpSpPr>
        <p:grpSpPr bwMode="auto">
          <a:xfrm>
            <a:off x="611188" y="2924175"/>
            <a:ext cx="3960812" cy="3744913"/>
            <a:chOff x="179512" y="2204864"/>
            <a:chExt cx="4536504" cy="4464496"/>
          </a:xfrm>
        </p:grpSpPr>
        <p:pic>
          <p:nvPicPr>
            <p:cNvPr id="18438" name="Picture 4" descr="http://republika.pl/blog_tg_4030705/5409922/tr/615px-polen_topo_1_.jpg"/>
            <p:cNvPicPr>
              <a:picLocks noChangeAspect="1" noChangeArrowheads="1"/>
            </p:cNvPicPr>
            <p:nvPr/>
          </p:nvPicPr>
          <p:blipFill>
            <a:blip r:embed="rId4" cstate="print"/>
            <a:srcRect l="3674" t="3024" r="3485" b="3233"/>
            <a:stretch>
              <a:fillRect/>
            </a:stretch>
          </p:blipFill>
          <p:spPr bwMode="auto">
            <a:xfrm>
              <a:off x="179512" y="2204864"/>
              <a:ext cx="4536504" cy="44644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39" name="TextovéPole 7"/>
            <p:cNvSpPr txBox="1">
              <a:spLocks noChangeArrowheads="1"/>
            </p:cNvSpPr>
            <p:nvPr/>
          </p:nvSpPr>
          <p:spPr bwMode="auto">
            <a:xfrm>
              <a:off x="899592" y="2276872"/>
              <a:ext cx="13681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9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7" name="Skupina 14"/>
          <p:cNvGrpSpPr>
            <a:grpSpLocks/>
          </p:cNvGrpSpPr>
          <p:nvPr/>
        </p:nvGrpSpPr>
        <p:grpSpPr bwMode="auto">
          <a:xfrm>
            <a:off x="-1588" y="188913"/>
            <a:ext cx="9145588" cy="6669087"/>
            <a:chOff x="-1693" y="188640"/>
            <a:chExt cx="9145693" cy="6669360"/>
          </a:xfrm>
        </p:grpSpPr>
        <p:pic>
          <p:nvPicPr>
            <p:cNvPr id="19466" name="Picture 8" descr="http://studioopinii.pl/wp-content/uploads/2011/10/wod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-1693" y="404664"/>
              <a:ext cx="9145693" cy="6453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7" name="TextovéPole 13"/>
            <p:cNvSpPr txBox="1">
              <a:spLocks noChangeArrowheads="1"/>
            </p:cNvSpPr>
            <p:nvPr/>
          </p:nvSpPr>
          <p:spPr bwMode="auto">
            <a:xfrm>
              <a:off x="7956376" y="18864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12</a:t>
              </a:r>
            </a:p>
          </p:txBody>
        </p:sp>
      </p:grpSp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Vodstvo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Polskem protéká: Visla, Odra, Bug</a:t>
            </a:r>
          </a:p>
          <a:p>
            <a:r>
              <a:rPr lang="cs-CZ" smtClean="0"/>
              <a:t>Největší splavné řeky Visla a Odra</a:t>
            </a:r>
          </a:p>
        </p:txBody>
      </p:sp>
      <p:grpSp>
        <p:nvGrpSpPr>
          <p:cNvPr id="19460" name="Skupina 5"/>
          <p:cNvGrpSpPr>
            <a:grpSpLocks/>
          </p:cNvGrpSpPr>
          <p:nvPr/>
        </p:nvGrpSpPr>
        <p:grpSpPr bwMode="auto">
          <a:xfrm>
            <a:off x="7127875" y="2455863"/>
            <a:ext cx="2016125" cy="4402137"/>
            <a:chOff x="6876256" y="2060848"/>
            <a:chExt cx="2016224" cy="4401780"/>
          </a:xfrm>
        </p:grpSpPr>
        <p:pic>
          <p:nvPicPr>
            <p:cNvPr id="19464" name="Picture 2" descr="http://www.cisowianka.pl/pct/pressroom61@1_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876256" y="2060848"/>
              <a:ext cx="1905000" cy="43910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5" name="TextovéPole 4"/>
            <p:cNvSpPr txBox="1">
              <a:spLocks noChangeArrowheads="1"/>
            </p:cNvSpPr>
            <p:nvPr/>
          </p:nvSpPr>
          <p:spPr bwMode="auto">
            <a:xfrm>
              <a:off x="7812360" y="6093296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10</a:t>
              </a:r>
            </a:p>
          </p:txBody>
        </p:sp>
      </p:grpSp>
      <p:grpSp>
        <p:nvGrpSpPr>
          <p:cNvPr id="19461" name="Skupina 8"/>
          <p:cNvGrpSpPr>
            <a:grpSpLocks/>
          </p:cNvGrpSpPr>
          <p:nvPr/>
        </p:nvGrpSpPr>
        <p:grpSpPr bwMode="auto">
          <a:xfrm>
            <a:off x="0" y="2997200"/>
            <a:ext cx="4537075" cy="3627438"/>
            <a:chOff x="323529" y="2715938"/>
            <a:chExt cx="4536504" cy="3627738"/>
          </a:xfrm>
        </p:grpSpPr>
        <p:pic>
          <p:nvPicPr>
            <p:cNvPr id="19462" name="Picture 4" descr="http://nd04.jxs.cz/896/197/437f4de467_73942747_o2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3529" y="2715938"/>
              <a:ext cx="4536504" cy="36277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3" name="TextovéPole 7"/>
            <p:cNvSpPr txBox="1">
              <a:spLocks noChangeArrowheads="1"/>
            </p:cNvSpPr>
            <p:nvPr/>
          </p:nvSpPr>
          <p:spPr bwMode="auto">
            <a:xfrm>
              <a:off x="3491880" y="5949280"/>
              <a:ext cx="13681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11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20490" name="Picture 2" descr="http://www.agrofoto.pl/forum/uploads/1218054123/gallery_3237_408_174139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1" name="TextovéPole 4"/>
            <p:cNvSpPr txBox="1">
              <a:spLocks noChangeArrowheads="1"/>
            </p:cNvSpPr>
            <p:nvPr/>
          </p:nvSpPr>
          <p:spPr bwMode="auto">
            <a:xfrm>
              <a:off x="7524328" y="0"/>
              <a:ext cx="16196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13</a:t>
              </a:r>
            </a:p>
          </p:txBody>
        </p:sp>
      </p:grpSp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3276600" y="0"/>
            <a:ext cx="4330700" cy="1143000"/>
          </a:xfrm>
        </p:spPr>
        <p:txBody>
          <a:bodyPr/>
          <a:lstStyle/>
          <a:p>
            <a:r>
              <a:rPr lang="cs-CZ" smtClean="0"/>
              <a:t>Zemědělství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8229600" cy="1973262"/>
          </a:xfrm>
        </p:spPr>
        <p:txBody>
          <a:bodyPr/>
          <a:lstStyle/>
          <a:p>
            <a:r>
              <a:rPr lang="cs-CZ" smtClean="0"/>
              <a:t>Pěstuje se: pšenice, oves, ječmen, žito, kukuřice, brambory, cukrová řepa, zelenina, ovoce, tabák, len, konopí</a:t>
            </a:r>
          </a:p>
        </p:txBody>
      </p:sp>
      <p:grpSp>
        <p:nvGrpSpPr>
          <p:cNvPr id="20484" name="Skupina 8"/>
          <p:cNvGrpSpPr>
            <a:grpSpLocks/>
          </p:cNvGrpSpPr>
          <p:nvPr/>
        </p:nvGrpSpPr>
        <p:grpSpPr bwMode="auto">
          <a:xfrm>
            <a:off x="250825" y="3568700"/>
            <a:ext cx="4465638" cy="3254375"/>
            <a:chOff x="251520" y="3569307"/>
            <a:chExt cx="4464496" cy="3253361"/>
          </a:xfrm>
        </p:grpSpPr>
        <p:pic>
          <p:nvPicPr>
            <p:cNvPr id="20488" name="Picture 4" descr="http://t0.gstatic.com/images?q=tbn:ANd9GcTJHoukdUOBAYdXURy2V_fhyZSK6aBc7hZ8tIF8RQS936QezB-xTr6CX0SzCw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20" y="3569307"/>
              <a:ext cx="4464496" cy="29709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9" name="TextovéPole 7"/>
            <p:cNvSpPr txBox="1">
              <a:spLocks noChangeArrowheads="1"/>
            </p:cNvSpPr>
            <p:nvPr/>
          </p:nvSpPr>
          <p:spPr bwMode="auto">
            <a:xfrm>
              <a:off x="3347864" y="6453336"/>
              <a:ext cx="13681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14</a:t>
              </a:r>
            </a:p>
          </p:txBody>
        </p:sp>
      </p:grpSp>
      <p:grpSp>
        <p:nvGrpSpPr>
          <p:cNvPr id="20485" name="Skupina 11"/>
          <p:cNvGrpSpPr>
            <a:grpSpLocks/>
          </p:cNvGrpSpPr>
          <p:nvPr/>
        </p:nvGrpSpPr>
        <p:grpSpPr bwMode="auto">
          <a:xfrm>
            <a:off x="5003800" y="2708275"/>
            <a:ext cx="3960813" cy="2970213"/>
            <a:chOff x="5183560" y="2636912"/>
            <a:chExt cx="3960440" cy="2970330"/>
          </a:xfrm>
        </p:grpSpPr>
        <p:pic>
          <p:nvPicPr>
            <p:cNvPr id="20486" name="Picture 6" descr="http://d.naszemiasto.pl/k/r/ab/c7/4f83d69ae6e42_o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183560" y="2636912"/>
              <a:ext cx="3960440" cy="2970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7" name="TextovéPole 10"/>
            <p:cNvSpPr txBox="1">
              <a:spLocks noChangeArrowheads="1"/>
            </p:cNvSpPr>
            <p:nvPr/>
          </p:nvSpPr>
          <p:spPr bwMode="auto">
            <a:xfrm>
              <a:off x="8100392" y="2924944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15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Skupina 11"/>
          <p:cNvGrpSpPr>
            <a:grpSpLocks/>
          </p:cNvGrpSpPr>
          <p:nvPr/>
        </p:nvGrpSpPr>
        <p:grpSpPr bwMode="auto">
          <a:xfrm>
            <a:off x="3491880" y="3356992"/>
            <a:ext cx="5327650" cy="3132138"/>
            <a:chOff x="4572000" y="188640"/>
            <a:chExt cx="4175787" cy="3131840"/>
          </a:xfrm>
        </p:grpSpPr>
        <p:pic>
          <p:nvPicPr>
            <p:cNvPr id="21512" name="Picture 6" descr="http://www.banzaj.pl/pictures/biznes/firma_podatki_grafika/przemysl_1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72000" y="188640"/>
              <a:ext cx="4175787" cy="31318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3" name="TextovéPole 10"/>
            <p:cNvSpPr txBox="1">
              <a:spLocks noChangeArrowheads="1"/>
            </p:cNvSpPr>
            <p:nvPr/>
          </p:nvSpPr>
          <p:spPr bwMode="auto">
            <a:xfrm>
              <a:off x="4788024" y="188640"/>
              <a:ext cx="13681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17</a:t>
              </a:r>
            </a:p>
          </p:txBody>
        </p:sp>
      </p:grpSp>
      <p:grpSp>
        <p:nvGrpSpPr>
          <p:cNvPr id="21507" name="Skupina 8"/>
          <p:cNvGrpSpPr>
            <a:grpSpLocks/>
          </p:cNvGrpSpPr>
          <p:nvPr/>
        </p:nvGrpSpPr>
        <p:grpSpPr bwMode="auto">
          <a:xfrm>
            <a:off x="0" y="1520825"/>
            <a:ext cx="3381375" cy="5337175"/>
            <a:chOff x="179512" y="1268760"/>
            <a:chExt cx="3381375" cy="5337884"/>
          </a:xfrm>
        </p:grpSpPr>
        <p:pic>
          <p:nvPicPr>
            <p:cNvPr id="21510" name="Picture 4" descr="http://www.prozap.com.pl/images/stories/o-nas-w-prasie/prozap-polski-przemysl-35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79512" y="1268760"/>
              <a:ext cx="3381375" cy="4981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1" name="TextovéPole 7"/>
            <p:cNvSpPr txBox="1">
              <a:spLocks noChangeArrowheads="1"/>
            </p:cNvSpPr>
            <p:nvPr/>
          </p:nvSpPr>
          <p:spPr bwMode="auto">
            <a:xfrm>
              <a:off x="2123728" y="6237312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16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3106688" cy="113813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Průmysl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620688"/>
            <a:ext cx="5266928" cy="3312369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Strojírenský, těžební, hutní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Těžba hnědého uhlí, černého uhlí, ropy, zemního plynu, mědi, olova, stříbra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22538" name="Picture 2" descr="http://newzar.files.wordpress.com/2009/12/waw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9" name="TextovéPole 4"/>
            <p:cNvSpPr txBox="1">
              <a:spLocks noChangeArrowheads="1"/>
            </p:cNvSpPr>
            <p:nvPr/>
          </p:nvSpPr>
          <p:spPr bwMode="auto">
            <a:xfrm>
              <a:off x="7524328" y="0"/>
              <a:ext cx="16196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19</a:t>
              </a:r>
            </a:p>
          </p:txBody>
        </p:sp>
      </p:grpSp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Varšava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059488" cy="1828800"/>
          </a:xfrm>
        </p:spPr>
        <p:txBody>
          <a:bodyPr/>
          <a:lstStyle/>
          <a:p>
            <a:r>
              <a:rPr lang="cs-CZ" smtClean="0"/>
              <a:t>Hlavní město Polské republiky</a:t>
            </a:r>
          </a:p>
        </p:txBody>
      </p:sp>
      <p:grpSp>
        <p:nvGrpSpPr>
          <p:cNvPr id="22532" name="Skupina 8"/>
          <p:cNvGrpSpPr>
            <a:grpSpLocks/>
          </p:cNvGrpSpPr>
          <p:nvPr/>
        </p:nvGrpSpPr>
        <p:grpSpPr bwMode="auto">
          <a:xfrm>
            <a:off x="323850" y="3357563"/>
            <a:ext cx="4575175" cy="3167062"/>
            <a:chOff x="323528" y="3356992"/>
            <a:chExt cx="4575159" cy="3166890"/>
          </a:xfrm>
        </p:grpSpPr>
        <p:pic>
          <p:nvPicPr>
            <p:cNvPr id="22536" name="Picture 4" descr="http://pomadablog.files.wordpress.com/2012/05/warszawa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3356992"/>
              <a:ext cx="4575159" cy="31668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7" name="TextovéPole 7"/>
            <p:cNvSpPr txBox="1">
              <a:spLocks noChangeArrowheads="1"/>
            </p:cNvSpPr>
            <p:nvPr/>
          </p:nvSpPr>
          <p:spPr bwMode="auto">
            <a:xfrm>
              <a:off x="3635896" y="3429000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18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8"/>
          <p:cNvGrpSpPr>
            <a:grpSpLocks/>
          </p:cNvGrpSpPr>
          <p:nvPr/>
        </p:nvGrpSpPr>
        <p:grpSpPr bwMode="auto">
          <a:xfrm>
            <a:off x="250825" y="836613"/>
            <a:ext cx="3705225" cy="5770562"/>
            <a:chOff x="251520" y="836712"/>
            <a:chExt cx="3705225" cy="5769932"/>
          </a:xfrm>
        </p:grpSpPr>
        <p:pic>
          <p:nvPicPr>
            <p:cNvPr id="23559" name="Picture 4" descr="Soubor:POL Kraków COA.sv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20" y="836712"/>
              <a:ext cx="3705225" cy="57054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0" name="TextovéPole 7"/>
            <p:cNvSpPr txBox="1">
              <a:spLocks noChangeArrowheads="1"/>
            </p:cNvSpPr>
            <p:nvPr/>
          </p:nvSpPr>
          <p:spPr bwMode="auto">
            <a:xfrm>
              <a:off x="2915816" y="6237312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22</a:t>
              </a:r>
            </a:p>
          </p:txBody>
        </p:sp>
      </p:grpSp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106738" cy="981075"/>
          </a:xfrm>
        </p:spPr>
        <p:txBody>
          <a:bodyPr/>
          <a:lstStyle/>
          <a:p>
            <a:r>
              <a:rPr lang="cs-CZ" smtClean="0">
                <a:latin typeface="Aharoni"/>
                <a:ea typeface="Aharoni"/>
                <a:cs typeface="Aharoni"/>
              </a:rPr>
              <a:t>Krakov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836613"/>
            <a:ext cx="3538538" cy="4525962"/>
          </a:xfrm>
        </p:spPr>
        <p:txBody>
          <a:bodyPr/>
          <a:lstStyle/>
          <a:p>
            <a:r>
              <a:rPr lang="cs-CZ" b="1" smtClean="0"/>
              <a:t>Druhé největší polské město</a:t>
            </a:r>
          </a:p>
        </p:txBody>
      </p:sp>
      <p:grpSp>
        <p:nvGrpSpPr>
          <p:cNvPr id="23556" name="Skupina 5"/>
          <p:cNvGrpSpPr>
            <a:grpSpLocks/>
          </p:cNvGrpSpPr>
          <p:nvPr/>
        </p:nvGrpSpPr>
        <p:grpSpPr bwMode="auto">
          <a:xfrm>
            <a:off x="4152900" y="0"/>
            <a:ext cx="4991100" cy="6858000"/>
            <a:chOff x="4152201" y="0"/>
            <a:chExt cx="4991799" cy="6858000"/>
          </a:xfrm>
        </p:grpSpPr>
        <p:pic>
          <p:nvPicPr>
            <p:cNvPr id="23557" name="Picture 2" descr="Soubor:Collage of views of Cracow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152201" y="0"/>
              <a:ext cx="4991799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8" name="TextovéPole 4"/>
            <p:cNvSpPr txBox="1">
              <a:spLocks noChangeArrowheads="1"/>
            </p:cNvSpPr>
            <p:nvPr/>
          </p:nvSpPr>
          <p:spPr bwMode="auto">
            <a:xfrm>
              <a:off x="4211960" y="0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21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7"/>
          <p:cNvGrpSpPr>
            <a:grpSpLocks/>
          </p:cNvGrpSpPr>
          <p:nvPr/>
        </p:nvGrpSpPr>
        <p:grpSpPr bwMode="auto">
          <a:xfrm>
            <a:off x="0" y="2781300"/>
            <a:ext cx="5543550" cy="4041775"/>
            <a:chOff x="0" y="2780928"/>
            <a:chExt cx="5544108" cy="4041740"/>
          </a:xfrm>
        </p:grpSpPr>
        <p:pic>
          <p:nvPicPr>
            <p:cNvPr id="24587" name="Picture 2" descr="C:\Users\Radek\Desktop\z11430596V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780928"/>
              <a:ext cx="5544108" cy="36960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8" name="TextovéPole 6"/>
            <p:cNvSpPr txBox="1">
              <a:spLocks noChangeArrowheads="1"/>
            </p:cNvSpPr>
            <p:nvPr/>
          </p:nvSpPr>
          <p:spPr bwMode="auto">
            <a:xfrm>
              <a:off x="3995936" y="6453336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24</a:t>
              </a:r>
            </a:p>
          </p:txBody>
        </p:sp>
      </p:grpSp>
      <p:grpSp>
        <p:nvGrpSpPr>
          <p:cNvPr id="24578" name="Skupina 13"/>
          <p:cNvGrpSpPr>
            <a:grpSpLocks/>
          </p:cNvGrpSpPr>
          <p:nvPr/>
        </p:nvGrpSpPr>
        <p:grpSpPr bwMode="auto">
          <a:xfrm>
            <a:off x="0" y="0"/>
            <a:ext cx="5251450" cy="3500438"/>
            <a:chOff x="0" y="0"/>
            <a:chExt cx="5251513" cy="3501008"/>
          </a:xfrm>
        </p:grpSpPr>
        <p:pic>
          <p:nvPicPr>
            <p:cNvPr id="24585" name="Picture 6" descr="Puszcza Białowieska, Polska/Fot. Agnieszka Sadowska/Agencja Gazeta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0"/>
              <a:ext cx="5251513" cy="35010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6" name="TextovéPole 12"/>
            <p:cNvSpPr txBox="1">
              <a:spLocks noChangeArrowheads="1"/>
            </p:cNvSpPr>
            <p:nvPr/>
          </p:nvSpPr>
          <p:spPr bwMode="auto">
            <a:xfrm>
              <a:off x="0" y="0"/>
              <a:ext cx="133164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23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Bělověžský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prales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4580" name="Zástupný symbol pro obsah 2"/>
          <p:cNvSpPr>
            <a:spLocks noGrp="1"/>
          </p:cNvSpPr>
          <p:nvPr>
            <p:ph idx="1"/>
          </p:nvPr>
        </p:nvSpPr>
        <p:spPr>
          <a:xfrm>
            <a:off x="0" y="3500438"/>
            <a:ext cx="3635375" cy="865187"/>
          </a:xfrm>
        </p:spPr>
        <p:txBody>
          <a:bodyPr/>
          <a:lstStyle/>
          <a:p>
            <a:r>
              <a:rPr lang="cs-CZ" smtClean="0"/>
              <a:t>Památka UNESCO</a:t>
            </a:r>
          </a:p>
        </p:txBody>
      </p:sp>
      <p:sp>
        <p:nvSpPr>
          <p:cNvPr id="24581" name="Obdélník 4"/>
          <p:cNvSpPr>
            <a:spLocks noChangeArrowheads="1"/>
          </p:cNvSpPr>
          <p:nvPr/>
        </p:nvSpPr>
        <p:spPr bwMode="auto">
          <a:xfrm>
            <a:off x="3495675" y="3244850"/>
            <a:ext cx="21526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Puszcza Białowieska </a:t>
            </a:r>
            <a:endParaRPr lang="cs-CZ">
              <a:latin typeface="Calibri" pitchFamily="34" charset="0"/>
            </a:endParaRPr>
          </a:p>
        </p:txBody>
      </p:sp>
      <p:grpSp>
        <p:nvGrpSpPr>
          <p:cNvPr id="24582" name="Skupina 10"/>
          <p:cNvGrpSpPr>
            <a:grpSpLocks/>
          </p:cNvGrpSpPr>
          <p:nvPr/>
        </p:nvGrpSpPr>
        <p:grpSpPr bwMode="auto">
          <a:xfrm>
            <a:off x="5241925" y="0"/>
            <a:ext cx="3902075" cy="6823075"/>
            <a:chOff x="5241491" y="620688"/>
            <a:chExt cx="3902509" cy="6201980"/>
          </a:xfrm>
        </p:grpSpPr>
        <p:pic>
          <p:nvPicPr>
            <p:cNvPr id="24583" name="Picture 4" descr="Białowieski Park Narodowy jest ojczyzną żubrów / Puszcza Białowieska / Symbolem Tatr jest niedźwiedź, Bieszczad - wilk, Biebrzy - batalion, za to w Puszczy Białowieskiej niepodzielnie króluje żubr. Białowieski Park Narodowy zamieszkują również rysie, wilki, jelenie, sowy i wiele innych wspaniałych gatunków zwierząt, często zagrożonych. Także różnorodność flory jest imponująca - Puszczę Białowieską porastają rośliny rzadkie i chronione oraz masywne, wiekowe drzewa. Puszcza leży w widłach Narwi i Bugu na terenie Polski i Białorusi; otoczona jest zewsząd innymi lasami. Na terenie parku występują licznie uroczyska oraz wydmy / Fot. Shutterstock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41491" y="620688"/>
              <a:ext cx="3902509" cy="5877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4" name="TextovéPole 9"/>
            <p:cNvSpPr txBox="1">
              <a:spLocks noChangeArrowheads="1"/>
            </p:cNvSpPr>
            <p:nvPr/>
          </p:nvSpPr>
          <p:spPr bwMode="auto">
            <a:xfrm>
              <a:off x="8244408" y="6453336"/>
              <a:ext cx="89959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25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cs-CZ" smtClean="0"/>
              <a:t>Koncentrační tábor Osvětim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5603" name="Picture 2" descr="Oświęcim. Obóz koncentracyjny Auschwitz-Birkena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52475"/>
            <a:ext cx="9144000" cy="610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5604" name="Skupina 6"/>
          <p:cNvGrpSpPr>
            <a:grpSpLocks/>
          </p:cNvGrpSpPr>
          <p:nvPr/>
        </p:nvGrpSpPr>
        <p:grpSpPr bwMode="auto">
          <a:xfrm>
            <a:off x="4140200" y="3213100"/>
            <a:ext cx="4572000" cy="3286125"/>
            <a:chOff x="4139952" y="3212976"/>
            <a:chExt cx="4572000" cy="3286126"/>
          </a:xfrm>
        </p:grpSpPr>
        <p:pic>
          <p:nvPicPr>
            <p:cNvPr id="25608" name="Picture 4" descr="http://www.koncentracni-tabory.estranky.cz/img/picture/109/66935a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139952" y="3212976"/>
              <a:ext cx="4572000" cy="32861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9" name="TextovéPole 5"/>
            <p:cNvSpPr txBox="1">
              <a:spLocks noChangeArrowheads="1"/>
            </p:cNvSpPr>
            <p:nvPr/>
          </p:nvSpPr>
          <p:spPr bwMode="auto">
            <a:xfrm>
              <a:off x="7668344" y="6093296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26 </a:t>
              </a:r>
            </a:p>
          </p:txBody>
        </p:sp>
      </p:grpSp>
      <p:grpSp>
        <p:nvGrpSpPr>
          <p:cNvPr id="25605" name="Skupina 9"/>
          <p:cNvGrpSpPr>
            <a:grpSpLocks/>
          </p:cNvGrpSpPr>
          <p:nvPr/>
        </p:nvGrpSpPr>
        <p:grpSpPr bwMode="auto">
          <a:xfrm>
            <a:off x="323850" y="836613"/>
            <a:ext cx="4267200" cy="3200400"/>
            <a:chOff x="323528" y="836712"/>
            <a:chExt cx="4267200" cy="3200401"/>
          </a:xfrm>
        </p:grpSpPr>
        <p:pic>
          <p:nvPicPr>
            <p:cNvPr id="25606" name="Picture 6" descr="http://files.cestopis.webnode.cz/system_preview_detail_200001673-c5108c6068-public/35%20Koncentra%C4%8Dn%C3%AD%20t%C3%A1bor%20Osv%C4%9Btim%20-%20krematorium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3528" y="836712"/>
              <a:ext cx="4267200" cy="32004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7" name="TextovéPole 8"/>
            <p:cNvSpPr txBox="1">
              <a:spLocks noChangeArrowheads="1"/>
            </p:cNvSpPr>
            <p:nvPr/>
          </p:nvSpPr>
          <p:spPr bwMode="auto">
            <a:xfrm>
              <a:off x="3419872" y="3573016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28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26628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29" name="TextovéPole 4"/>
            <p:cNvSpPr txBox="1">
              <a:spLocks noChangeArrowheads="1"/>
            </p:cNvSpPr>
            <p:nvPr/>
          </p:nvSpPr>
          <p:spPr bwMode="auto">
            <a:xfrm>
              <a:off x="7884368" y="0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30</a:t>
              </a:r>
            </a:p>
          </p:txBody>
        </p:sp>
      </p:grpSp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908050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692150"/>
            <a:ext cx="8435975" cy="6408738"/>
          </a:xfrm>
        </p:spPr>
        <p:txBody>
          <a:bodyPr rtlCol="0">
            <a:normAutofit fontScale="32500" lnSpcReduction="2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army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shop.cz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army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shop.cz</a:t>
            </a:r>
            <a:r>
              <a:rPr lang="cs-CZ" sz="3100" i="1" dirty="0" smtClean="0">
                <a:solidFill>
                  <a:schemeClr val="bg1"/>
                </a:solidFill>
              </a:rPr>
              <a:t>/produkty/vlajky/vlajky--90-x-150cm/vlajka-</a:t>
            </a:r>
            <a:r>
              <a:rPr lang="cs-CZ" sz="3100" i="1" dirty="0" err="1" smtClean="0">
                <a:solidFill>
                  <a:schemeClr val="bg1"/>
                </a:solidFill>
              </a:rPr>
              <a:t>polsko</a:t>
            </a:r>
            <a:r>
              <a:rPr lang="cs-CZ" sz="3100" i="1" dirty="0" smtClean="0">
                <a:solidFill>
                  <a:schemeClr val="bg1"/>
                </a:solidFill>
              </a:rPr>
              <a:t>/1910.html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http://cs.wikipedia.org/wiki/Soubor:EU_location_POL.png </a:t>
            </a:r>
            <a:br>
              <a:rPr lang="cs-CZ" sz="3100" i="1" dirty="0" smtClean="0">
                <a:solidFill>
                  <a:schemeClr val="bg1"/>
                </a:solidFill>
              </a:rPr>
            </a:b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</a:t>
            </a:r>
            <a:r>
              <a:rPr lang="cs-CZ" sz="3100" i="1" dirty="0" smtClean="0">
                <a:solidFill>
                  <a:schemeClr val="bg1"/>
                </a:solidFill>
              </a:rPr>
              <a:t>.  6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kangur</a:t>
            </a:r>
            <a:r>
              <a:rPr lang="cs-CZ" sz="3100" i="1" dirty="0" smtClean="0">
                <a:solidFill>
                  <a:schemeClr val="bg1"/>
                </a:solidFill>
              </a:rPr>
              <a:t>-mat.</a:t>
            </a:r>
            <a:r>
              <a:rPr lang="cs-CZ" sz="3100" i="1" dirty="0" err="1" smtClean="0">
                <a:solidFill>
                  <a:schemeClr val="bg1"/>
                </a:solidFill>
              </a:rPr>
              <a:t>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kangur</a:t>
            </a:r>
            <a:r>
              <a:rPr lang="cs-CZ" sz="3100" i="1" dirty="0" smtClean="0">
                <a:solidFill>
                  <a:schemeClr val="bg1"/>
                </a:solidFill>
              </a:rPr>
              <a:t>-mat.</a:t>
            </a:r>
            <a:r>
              <a:rPr lang="cs-CZ" sz="3100" i="1" dirty="0" err="1" smtClean="0">
                <a:solidFill>
                  <a:schemeClr val="bg1"/>
                </a:solidFill>
              </a:rPr>
              <a:t>pl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polska.php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7 AUTOR NEUVEDEN. sklep.</a:t>
            </a:r>
            <a:r>
              <a:rPr lang="cs-CZ" sz="3100" i="1" dirty="0" err="1" smtClean="0">
                <a:solidFill>
                  <a:schemeClr val="bg1"/>
                </a:solidFill>
              </a:rPr>
              <a:t>naszywki.com.pl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http://sklep.</a:t>
            </a:r>
            <a:r>
              <a:rPr lang="cs-CZ" sz="3100" i="1" dirty="0" err="1" smtClean="0">
                <a:solidFill>
                  <a:schemeClr val="bg1"/>
                </a:solidFill>
              </a:rPr>
              <a:t>naszywki.com.pl</a:t>
            </a:r>
            <a:r>
              <a:rPr lang="cs-CZ" sz="3100" i="1" dirty="0" smtClean="0">
                <a:solidFill>
                  <a:schemeClr val="bg1"/>
                </a:solidFill>
              </a:rPr>
              <a:t>/index.</a:t>
            </a:r>
            <a:r>
              <a:rPr lang="cs-CZ" sz="3100" i="1" dirty="0" err="1" smtClean="0">
                <a:solidFill>
                  <a:schemeClr val="bg1"/>
                </a:solidFill>
              </a:rPr>
              <a:t>php</a:t>
            </a:r>
            <a:r>
              <a:rPr lang="cs-CZ" sz="3100" i="1" dirty="0" smtClean="0">
                <a:solidFill>
                  <a:schemeClr val="bg1"/>
                </a:solidFill>
              </a:rPr>
              <a:t>?p112,</a:t>
            </a:r>
            <a:r>
              <a:rPr lang="cs-CZ" sz="3100" i="1" dirty="0" err="1" smtClean="0">
                <a:solidFill>
                  <a:schemeClr val="bg1"/>
                </a:solidFill>
              </a:rPr>
              <a:t>godlo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polski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polska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8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poland.gov.pl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poland.gov.pl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Polozenie</a:t>
            </a:r>
            <a:r>
              <a:rPr lang="cs-CZ" sz="3100" i="1" dirty="0" smtClean="0">
                <a:solidFill>
                  <a:schemeClr val="bg1"/>
                </a:solidFill>
              </a:rPr>
              <a:t>,</a:t>
            </a:r>
            <a:r>
              <a:rPr lang="cs-CZ" sz="3100" i="1" dirty="0" err="1" smtClean="0">
                <a:solidFill>
                  <a:schemeClr val="bg1"/>
                </a:solidFill>
              </a:rPr>
              <a:t>geograficzne</a:t>
            </a:r>
            <a:r>
              <a:rPr lang="cs-CZ" sz="3100" i="1" dirty="0" smtClean="0">
                <a:solidFill>
                  <a:schemeClr val="bg1"/>
                </a:solidFill>
              </a:rPr>
              <a:t>,6208.html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9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berbelocik.blog.onet.pl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http://berbelocik.blog.onet.pl/1,AR3_2008-03_2008-03-01_2008-03-31,index.html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10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cisowianka.pl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cisowianka.pl</a:t>
            </a:r>
            <a:r>
              <a:rPr lang="cs-CZ" sz="3100" i="1" dirty="0" smtClean="0">
                <a:solidFill>
                  <a:schemeClr val="bg1"/>
                </a:solidFill>
              </a:rPr>
              <a:t>/pressroom.</a:t>
            </a:r>
            <a:r>
              <a:rPr lang="cs-CZ" sz="3100" i="1" dirty="0" err="1" smtClean="0">
                <a:solidFill>
                  <a:schemeClr val="bg1"/>
                </a:solidFill>
              </a:rPr>
              <a:t>php</a:t>
            </a:r>
            <a:r>
              <a:rPr lang="cs-CZ" sz="3100" i="1" dirty="0" smtClean="0">
                <a:solidFill>
                  <a:schemeClr val="bg1"/>
                </a:solidFill>
              </a:rPr>
              <a:t>?menu=2&amp;</a:t>
            </a:r>
            <a:r>
              <a:rPr lang="cs-CZ" sz="3100" i="1" dirty="0" err="1" smtClean="0">
                <a:solidFill>
                  <a:schemeClr val="bg1"/>
                </a:solidFill>
              </a:rPr>
              <a:t>tekst</a:t>
            </a:r>
            <a:r>
              <a:rPr lang="cs-CZ" sz="3100" i="1" dirty="0" smtClean="0">
                <a:solidFill>
                  <a:schemeClr val="bg1"/>
                </a:solidFill>
              </a:rPr>
              <a:t>=61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11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feel.blog.cz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http://feel.blog.cz/1102/polsko-madarsko-slovensko-mapy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12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studioopinii.pl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http://studioopinii.pl/artykul/3406-wodzie-czyli-polsce-z-pomoca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13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atvpolska.pl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atvpolska.pl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forum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viewtopic.php</a:t>
            </a:r>
            <a:r>
              <a:rPr lang="cs-CZ" sz="3100" i="1" dirty="0" smtClean="0">
                <a:solidFill>
                  <a:schemeClr val="bg1"/>
                </a:solidFill>
              </a:rPr>
              <a:t>?f=41&amp;t=34713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14 AUTOR NEUVEDEN. media.</a:t>
            </a:r>
            <a:r>
              <a:rPr lang="cs-CZ" sz="3100" i="1" dirty="0" err="1" smtClean="0">
                <a:solidFill>
                  <a:schemeClr val="bg1"/>
                </a:solidFill>
              </a:rPr>
              <a:t>browar</a:t>
            </a:r>
            <a:r>
              <a:rPr lang="cs-CZ" sz="3100" i="1" dirty="0" smtClean="0">
                <a:solidFill>
                  <a:schemeClr val="bg1"/>
                </a:solidFill>
              </a:rPr>
              <a:t>-amber.</a:t>
            </a:r>
            <a:r>
              <a:rPr lang="cs-CZ" sz="3100" i="1" dirty="0" err="1" smtClean="0">
                <a:solidFill>
                  <a:schemeClr val="bg1"/>
                </a:solidFill>
              </a:rPr>
              <a:t>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http://media.</a:t>
            </a:r>
            <a:r>
              <a:rPr lang="cs-CZ" sz="3100" i="1" dirty="0" err="1" smtClean="0">
                <a:solidFill>
                  <a:schemeClr val="bg1"/>
                </a:solidFill>
              </a:rPr>
              <a:t>browar</a:t>
            </a:r>
            <a:r>
              <a:rPr lang="cs-CZ" sz="3100" i="1" dirty="0" smtClean="0">
                <a:solidFill>
                  <a:schemeClr val="bg1"/>
                </a:solidFill>
              </a:rPr>
              <a:t>-amber.</a:t>
            </a:r>
            <a:r>
              <a:rPr lang="cs-CZ" sz="3100" i="1" dirty="0" err="1" smtClean="0">
                <a:solidFill>
                  <a:schemeClr val="bg1"/>
                </a:solidFill>
              </a:rPr>
              <a:t>pl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pr</a:t>
            </a:r>
            <a:r>
              <a:rPr lang="cs-CZ" sz="3100" i="1" dirty="0" smtClean="0">
                <a:solidFill>
                  <a:schemeClr val="bg1"/>
                </a:solidFill>
              </a:rPr>
              <a:t>/217601/</a:t>
            </a:r>
            <a:r>
              <a:rPr lang="cs-CZ" sz="3100" i="1" dirty="0" err="1" smtClean="0">
                <a:solidFill>
                  <a:schemeClr val="bg1"/>
                </a:solidFill>
              </a:rPr>
              <a:t>zawartosc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polskiego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chmielu</a:t>
            </a:r>
            <a:r>
              <a:rPr lang="cs-CZ" sz="3100" i="1" dirty="0" smtClean="0">
                <a:solidFill>
                  <a:schemeClr val="bg1"/>
                </a:solidFill>
              </a:rPr>
              <a:t>-w-</a:t>
            </a:r>
            <a:r>
              <a:rPr lang="cs-CZ" sz="3100" i="1" dirty="0" err="1" smtClean="0">
                <a:solidFill>
                  <a:schemeClr val="bg1"/>
                </a:solidFill>
              </a:rPr>
              <a:t>polskim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piwie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15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bialystok.naszemiasto.pl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http://bialystok.naszemiasto.pl/artykul/1356171,ekolodzy-chca-rozdac-podlaskim-rolnikom-czerwone-krowy-i,id,t.html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16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prozap.com.pl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prozap.com.pl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en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press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prozap</a:t>
            </a:r>
            <a:r>
              <a:rPr lang="cs-CZ" sz="3100" i="1" dirty="0" smtClean="0">
                <a:solidFill>
                  <a:schemeClr val="bg1"/>
                </a:solidFill>
              </a:rPr>
              <a:t>-in-</a:t>
            </a:r>
            <a:r>
              <a:rPr lang="cs-CZ" sz="3100" i="1" dirty="0" err="1" smtClean="0">
                <a:solidFill>
                  <a:schemeClr val="bg1"/>
                </a:solidFill>
              </a:rPr>
              <a:t>the</a:t>
            </a:r>
            <a:r>
              <a:rPr lang="cs-CZ" sz="3100" i="1" dirty="0" smtClean="0">
                <a:solidFill>
                  <a:schemeClr val="bg1"/>
                </a:solidFill>
              </a:rPr>
              <a:t>-media/237-</a:t>
            </a:r>
            <a:r>
              <a:rPr lang="cs-CZ" sz="3100" i="1" dirty="0" err="1" smtClean="0">
                <a:solidFill>
                  <a:schemeClr val="bg1"/>
                </a:solidFill>
              </a:rPr>
              <a:t>polski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przemysl.html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17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biznes.banzaj.pl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biznes.banzaj.pl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galeria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przemysl</a:t>
            </a:r>
            <a:r>
              <a:rPr lang="cs-CZ" sz="3100" i="1" dirty="0" smtClean="0">
                <a:solidFill>
                  <a:schemeClr val="bg1"/>
                </a:solidFill>
              </a:rPr>
              <a:t>-1-</a:t>
            </a:r>
            <a:r>
              <a:rPr lang="cs-CZ" sz="3100" i="1" dirty="0" err="1" smtClean="0">
                <a:solidFill>
                  <a:schemeClr val="bg1"/>
                </a:solidFill>
              </a:rPr>
              <a:t>galdok</a:t>
            </a:r>
            <a:r>
              <a:rPr lang="cs-CZ" sz="3100" i="1" dirty="0" smtClean="0">
                <a:solidFill>
                  <a:schemeClr val="bg1"/>
                </a:solidFill>
              </a:rPr>
              <a:t>-38099-401556-</a:t>
            </a:r>
            <a:r>
              <a:rPr lang="cs-CZ" sz="3100" i="1" dirty="0" err="1" smtClean="0">
                <a:solidFill>
                  <a:schemeClr val="bg1"/>
                </a:solidFill>
              </a:rPr>
              <a:t>jpg.html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18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pomadablog.wordpress.com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http://pomadablog.wordpress.com/tag/warszawa/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19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lucibsb.blog.cz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</a:t>
            </a:r>
            <a:r>
              <a:rPr lang="cs-CZ" sz="3100" i="1" dirty="0" smtClean="0">
                <a:solidFill>
                  <a:schemeClr val="bg1"/>
                </a:solidFill>
                <a:hlinkClick r:id="rId3"/>
              </a:rPr>
              <a:t>http://lucibsb.blog.cz/1009/varsava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</a:t>
            </a:r>
            <a:r>
              <a:rPr lang="cs-CZ" sz="3100" i="1" dirty="0" smtClean="0">
                <a:solidFill>
                  <a:schemeClr val="bg1"/>
                </a:solidFill>
              </a:rPr>
              <a:t>. 21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http://cs.wikipedia.org/wiki/Soubor:Collage_of_views_of_Cracow.PNG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Obr, 22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http://cs.wikipedia.org/w/index.php?title=Soubor:POL_Krak%C3%B3w_COA.svg&amp;page=1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23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polska.pl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http://polska.pl/polska/51,125333,11433744.html?i=21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24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polska.pl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http://polska.pl/polska/51,125333,11433744.html?i=19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25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polska.pl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http://polska.pl/polska/51,125333,11433744.html?i=7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26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koncentracni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tabory.estranky.cz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koncentracni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tabory.estranky.cz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27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polska.pl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http://polska.pl/polska/51,125333,11403975.html?i=0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28 AUTOR NEUVEDEN. cestopis.</a:t>
            </a:r>
            <a:r>
              <a:rPr lang="cs-CZ" sz="3100" i="1" dirty="0" err="1" smtClean="0">
                <a:solidFill>
                  <a:schemeClr val="bg1"/>
                </a:solidFill>
              </a:rPr>
              <a:t>webnode.cz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http://cestopis.</a:t>
            </a:r>
            <a:r>
              <a:rPr lang="cs-CZ" sz="3100" i="1" dirty="0" err="1" smtClean="0">
                <a:solidFill>
                  <a:schemeClr val="bg1"/>
                </a:solidFill>
              </a:rPr>
              <a:t>webnode.cz</a:t>
            </a:r>
            <a:r>
              <a:rPr lang="cs-CZ" sz="3100" i="1" dirty="0" smtClean="0">
                <a:solidFill>
                  <a:schemeClr val="bg1"/>
                </a:solidFill>
              </a:rPr>
              <a:t>/album/</a:t>
            </a:r>
            <a:r>
              <a:rPr lang="cs-CZ" sz="3100" i="1" dirty="0" err="1" smtClean="0">
                <a:solidFill>
                  <a:schemeClr val="bg1"/>
                </a:solidFill>
              </a:rPr>
              <a:t>polsko</a:t>
            </a:r>
            <a:r>
              <a:rPr lang="cs-CZ" sz="3100" i="1" dirty="0" smtClean="0">
                <a:solidFill>
                  <a:schemeClr val="bg1"/>
                </a:solidFill>
              </a:rPr>
              <a:t>-2011-</a:t>
            </a:r>
            <a:r>
              <a:rPr lang="cs-CZ" sz="3100" i="1" dirty="0" err="1" smtClean="0">
                <a:solidFill>
                  <a:schemeClr val="bg1"/>
                </a:solidFill>
              </a:rPr>
              <a:t>fotogalerie</a:t>
            </a:r>
            <a:r>
              <a:rPr lang="cs-CZ" sz="3100" i="1" dirty="0" smtClean="0">
                <a:solidFill>
                  <a:schemeClr val="bg1"/>
                </a:solidFill>
              </a:rPr>
              <a:t>/a35-</a:t>
            </a:r>
            <a:r>
              <a:rPr lang="cs-CZ" sz="3100" i="1" dirty="0" err="1" smtClean="0">
                <a:solidFill>
                  <a:schemeClr val="bg1"/>
                </a:solidFill>
              </a:rPr>
              <a:t>koncentracni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tabor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osvetim</a:t>
            </a:r>
            <a:r>
              <a:rPr lang="cs-CZ" sz="3100" i="1" dirty="0" smtClean="0">
                <a:solidFill>
                  <a:schemeClr val="bg1"/>
                </a:solidFill>
              </a:rPr>
              <a:t>-krematorium-</a:t>
            </a:r>
            <a:r>
              <a:rPr lang="cs-CZ" sz="3100" i="1" dirty="0" err="1" smtClean="0">
                <a:solidFill>
                  <a:schemeClr val="bg1"/>
                </a:solidFill>
              </a:rPr>
              <a:t>jpg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29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treking.cz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treking.cz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treky</a:t>
            </a:r>
            <a:r>
              <a:rPr lang="cs-CZ" sz="3100" i="1" dirty="0" smtClean="0">
                <a:solidFill>
                  <a:schemeClr val="bg1"/>
                </a:solidFill>
              </a:rPr>
              <a:t>/rysy.</a:t>
            </a:r>
            <a:r>
              <a:rPr lang="cs-CZ" sz="3100" i="1" dirty="0" err="1" smtClean="0">
                <a:solidFill>
                  <a:schemeClr val="bg1"/>
                </a:solidFill>
              </a:rPr>
              <a:t>htm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30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bublinkajenda.blog.cz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http://bublinkajenda.blog.cz/galerie/wroclaw-polsko-2011/mena-polska-zloty/obrazek/78957448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Použitá literatura: Chalupa Petr, Štiková Věra, Vlastivěda 5, ČESKÁ REPUBLIKA JAKO SOUČÁST EVROPY,  učebnice pro </a:t>
            </a:r>
            <a:br>
              <a:rPr lang="cs-CZ" sz="3100" i="1" dirty="0" smtClean="0">
                <a:solidFill>
                  <a:schemeClr val="bg1"/>
                </a:solidFill>
              </a:rPr>
            </a:br>
            <a:r>
              <a:rPr lang="cs-CZ" sz="3100" i="1" dirty="0" smtClean="0">
                <a:solidFill>
                  <a:schemeClr val="bg1"/>
                </a:solidFill>
              </a:rPr>
              <a:t> 5. ročník, první vydání, 2004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549275"/>
            <a:ext cx="8229600" cy="57213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Pracovní  list  č. 16  –  Polská  republika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Doplňte vynechané údaje: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ČR sousedí s Polskem na ………….………..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Hlavním městem Polska je ………….……….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Mezi větší města Polska patří ………………… , ………………….. ,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…………………… , …………………….. , …………………….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Povrch: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Území Polska tvoří hlavně ……………… , najdeme zde i mnoho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……………… . 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Hornatiny leží jen u českých hranic  –  pohoří …………………. a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u slovenských hranic  –  pohoří ………………………….  .</a:t>
            </a:r>
            <a:endParaRPr lang="cs-CZ" sz="20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323850" y="404813"/>
            <a:ext cx="8229600" cy="64531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/>
              <a:t> 5) Vodstvo: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         Všechny polské řeky tečou do ……………………. moře. Mezi nej -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         větší řeky v Polsku patří …………………. , která protéká hlavním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 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         městem Varšavou a dále pak ………………… , která pramení na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      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         území ČR a protéká důležitým polským přístavem ……………….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         Dalším velkým přístavem je ………………….  .</a:t>
            </a:r>
            <a:endParaRPr lang="cs-CZ" sz="20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20713"/>
            <a:ext cx="8074025" cy="58324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Zemědělství: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Polsko je známé pěstováním …………………. a také ………………..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( Baltské sardinky)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Průmysl: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Polsko má zásoby ……………………. ( okolí Katovic), ……………….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……………….. rudy a …………………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Kromě hutního průmyslu je zde rozvinut i průmysl ………………….,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…………………….. , ……………………. a …………………………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Vyrábějí se zde  také lodě – město Gdaňsk . </a:t>
            </a:r>
            <a:endParaRPr lang="cs-CZ" sz="2200" smtClean="0"/>
          </a:p>
          <a:p>
            <a:pPr>
              <a:lnSpc>
                <a:spcPct val="80000"/>
              </a:lnSpc>
            </a:pPr>
            <a:endParaRPr lang="cs-CZ" sz="25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307</Words>
  <Application>Microsoft Office PowerPoint</Application>
  <PresentationFormat>Předvádění na obrazovce (4:3)</PresentationFormat>
  <Paragraphs>138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Polská republika</vt:lpstr>
      <vt:lpstr>Anotace</vt:lpstr>
      <vt:lpstr>Základní údaje</vt:lpstr>
      <vt:lpstr>Poloha</vt:lpstr>
      <vt:lpstr>Povrch</vt:lpstr>
      <vt:lpstr>Vodstvo</vt:lpstr>
      <vt:lpstr>Zemědělství</vt:lpstr>
      <vt:lpstr>Průmysl</vt:lpstr>
      <vt:lpstr>Varšava</vt:lpstr>
      <vt:lpstr>Krakov</vt:lpstr>
      <vt:lpstr>Bělověžský prales</vt:lpstr>
      <vt:lpstr>Koncentrační tábor Osvětim</vt:lpstr>
      <vt:lpstr>Zdroje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Radek</dc:creator>
  <cp:lastModifiedBy>Guest</cp:lastModifiedBy>
  <cp:revision>20</cp:revision>
  <dcterms:created xsi:type="dcterms:W3CDTF">2012-11-15T14:20:46Z</dcterms:created>
  <dcterms:modified xsi:type="dcterms:W3CDTF">2013-06-25T10:48:20Z</dcterms:modified>
</cp:coreProperties>
</file>