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8" r:id="rId4"/>
    <p:sldId id="259" r:id="rId5"/>
    <p:sldId id="265" r:id="rId6"/>
    <p:sldId id="264" r:id="rId7"/>
    <p:sldId id="262" r:id="rId8"/>
    <p:sldId id="261" r:id="rId9"/>
    <p:sldId id="260" r:id="rId10"/>
    <p:sldId id="266" r:id="rId11"/>
    <p:sldId id="257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89BC8-2D0A-4BA8-B5C8-15BA4162251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A9020-5A7D-4A78-A844-366381325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67A6E6-7875-45F7-9749-29352580E5C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7B8E4-9BE3-4818-A7F3-B4622AC26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BC2C2-A6CC-4FB1-9881-44D724EFA55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6866-F31F-4243-9FD3-202709CDA5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819AA-68C4-4BD2-9EE8-3D97C8B0C10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C0CC8-7513-4C62-B407-4D808662C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506FB-8DC6-4B88-ABB2-C8567BA2271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53904-7ECB-460D-9D57-AD4CE9CBB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E8751-E644-4720-B703-E71208BCBEF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1ED2C-E55C-4B57-AF73-004683ACE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5ED2F-D0BE-4F34-BD91-5E271ECB8DD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85C8B-2CCE-4DFC-A70F-A4A499E3C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F2B6C-11B6-46AC-8E60-A469955D113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A2380-091C-413E-971C-F3E179FC4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AFF794-FE09-482B-8583-D0955CE2A1B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13CA2-1FE4-42CA-93A9-BB073F164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14D1C-A45F-493E-84B8-2A433CFFDF7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24B8F-6792-43EC-A0A4-A640221A7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94B33-1C74-4AB4-9DED-6988FBC30D6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6A116-FD1E-47AC-AC30-0BD592A19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AAEB383-1288-49FF-9C4D-6F79B426F76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00E0AF4-D55D-4F0E-A5A6-D575494D4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4/41/Flag_of_Austria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krajane.czu.cz/geografie-nab/lib/exe/fetch.php?cache=&amp;media=111.svg.pn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5/59/EU_location_AUT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8/Wolfgangsee200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2/25/Hallst%C3%A4tterse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8/81/Vienna_Panorama_at_Nigh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krajane.czu.cz/geografie-nab/lib/exe/detail.php?id=minority-rak&amp;media=111.svg.pn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8280400" cy="1368425"/>
          </a:xfrm>
        </p:spPr>
        <p:txBody>
          <a:bodyPr/>
          <a:lstStyle/>
          <a:p>
            <a:r>
              <a:rPr lang="cs-CZ" smtClean="0"/>
              <a:t>Rakouská republika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388" y="1196975"/>
            <a:ext cx="8496300" cy="3744913"/>
          </a:xfrm>
        </p:spPr>
        <p:txBody>
          <a:bodyPr rtlCol="0">
            <a:normAutofit fontScale="9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VY_32_INOVACE_CS18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Rakouská republika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797425"/>
            <a:ext cx="7631112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Tato prezentace je určena k seznámení žáků s Rakouskou republikou, její polohou, vodstvem, povrchem, zemědělstvím a průmyslem této země.</a:t>
            </a:r>
            <a:br>
              <a:rPr lang="cs-CZ" smtClean="0"/>
            </a:br>
            <a:r>
              <a:rPr lang="cs-CZ" smtClean="0"/>
              <a:t>Žáci budou také seznámeni s hlavním městem Rakouské republiky – Vídní a nejvyšším vrcholem Rakouska – Grossglocknerem.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5"/>
          <p:cNvGrpSpPr>
            <a:grpSpLocks/>
          </p:cNvGrpSpPr>
          <p:nvPr/>
        </p:nvGrpSpPr>
        <p:grpSpPr bwMode="auto">
          <a:xfrm>
            <a:off x="4284663" y="2924175"/>
            <a:ext cx="4667250" cy="3109913"/>
            <a:chOff x="4211960" y="3307756"/>
            <a:chExt cx="4667672" cy="3109837"/>
          </a:xfrm>
        </p:grpSpPr>
        <p:pic>
          <p:nvPicPr>
            <p:cNvPr id="16391" name="Picture 2" descr="Soubor:Flag of Austria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211960" y="3307756"/>
              <a:ext cx="4667672" cy="31098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2" name="TextovéPole 4"/>
            <p:cNvSpPr txBox="1">
              <a:spLocks noChangeArrowheads="1"/>
            </p:cNvSpPr>
            <p:nvPr/>
          </p:nvSpPr>
          <p:spPr bwMode="auto">
            <a:xfrm>
              <a:off x="7812360" y="5949280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</a:t>
              </a:r>
            </a:p>
          </p:txBody>
        </p:sp>
      </p:grpSp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3167062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Hlavní město: Vídeň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Rozloha: 83871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Počet obyvatel: 8 168 000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Nejvyšší bod: Grossglockner (3 798 m n. m.)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Jazyk: němčina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Měna: Euro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Státní zřízení: spolková republika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16388" name="Skupina 8"/>
          <p:cNvGrpSpPr>
            <a:grpSpLocks/>
          </p:cNvGrpSpPr>
          <p:nvPr/>
        </p:nvGrpSpPr>
        <p:grpSpPr bwMode="auto">
          <a:xfrm>
            <a:off x="1403350" y="4437063"/>
            <a:ext cx="2016125" cy="2312987"/>
            <a:chOff x="1403648" y="4437112"/>
            <a:chExt cx="2016224" cy="2313548"/>
          </a:xfrm>
        </p:grpSpPr>
        <p:pic>
          <p:nvPicPr>
            <p:cNvPr id="16389" name="Picture 4" descr="111.svg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403648" y="4437112"/>
              <a:ext cx="1869861" cy="19945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0" name="TextovéPole 7"/>
            <p:cNvSpPr txBox="1">
              <a:spLocks noChangeArrowheads="1"/>
            </p:cNvSpPr>
            <p:nvPr/>
          </p:nvSpPr>
          <p:spPr bwMode="auto">
            <a:xfrm>
              <a:off x="2411760" y="6381328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7"/>
          <p:cNvGrpSpPr>
            <a:grpSpLocks/>
          </p:cNvGrpSpPr>
          <p:nvPr/>
        </p:nvGrpSpPr>
        <p:grpSpPr bwMode="auto">
          <a:xfrm>
            <a:off x="0" y="0"/>
            <a:ext cx="9144000" cy="7289800"/>
            <a:chOff x="1259632" y="764704"/>
            <a:chExt cx="7620000" cy="6118246"/>
          </a:xfrm>
        </p:grpSpPr>
        <p:pic>
          <p:nvPicPr>
            <p:cNvPr id="17415" name="Picture 2" descr="Soubor:EU location AUT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259632" y="764704"/>
              <a:ext cx="7620000" cy="5705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6" name="TextovéPole 6"/>
            <p:cNvSpPr txBox="1">
              <a:spLocks noChangeArrowheads="1"/>
            </p:cNvSpPr>
            <p:nvPr/>
          </p:nvSpPr>
          <p:spPr bwMode="auto">
            <a:xfrm>
              <a:off x="1259632" y="6093297"/>
              <a:ext cx="2682080" cy="7896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</a:t>
              </a:r>
            </a:p>
          </p:txBody>
        </p:sp>
      </p:grpSp>
      <p:grpSp>
        <p:nvGrpSpPr>
          <p:cNvPr id="17410" name="Skupina 11"/>
          <p:cNvGrpSpPr>
            <a:grpSpLocks/>
          </p:cNvGrpSpPr>
          <p:nvPr/>
        </p:nvGrpSpPr>
        <p:grpSpPr bwMode="auto">
          <a:xfrm>
            <a:off x="5111750" y="0"/>
            <a:ext cx="4032250" cy="3394075"/>
            <a:chOff x="395536" y="3284984"/>
            <a:chExt cx="4032448" cy="3393668"/>
          </a:xfrm>
        </p:grpSpPr>
        <p:pic>
          <p:nvPicPr>
            <p:cNvPr id="8196" name="Picture 4" descr="http://t0.gstatic.com/images?q=tbn:ANd9GcQZ5Xy7RITmQXcwmm0G5Y1dfIilg3rKU_wo1Rj1weVczTvh3s-Bpecao2-O2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536" y="3284984"/>
              <a:ext cx="3997236" cy="3009504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7414" name="TextovéPole 10"/>
            <p:cNvSpPr txBox="1">
              <a:spLocks noChangeArrowheads="1"/>
            </p:cNvSpPr>
            <p:nvPr/>
          </p:nvSpPr>
          <p:spPr bwMode="auto">
            <a:xfrm>
              <a:off x="3563888" y="6309320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  <p:sp>
        <p:nvSpPr>
          <p:cNvPr id="174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175" cy="1143000"/>
          </a:xfrm>
        </p:spPr>
        <p:txBody>
          <a:bodyPr/>
          <a:lstStyle/>
          <a:p>
            <a:r>
              <a:rPr lang="cs-CZ" smtClean="0"/>
              <a:t>Poloha</a:t>
            </a:r>
          </a:p>
        </p:txBody>
      </p:sp>
      <p:sp>
        <p:nvSpPr>
          <p:cNvPr id="17412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4200"/>
          </a:xfrm>
        </p:spPr>
        <p:txBody>
          <a:bodyPr/>
          <a:lstStyle/>
          <a:p>
            <a:r>
              <a:rPr lang="cs-CZ" smtClean="0"/>
              <a:t>Vnitrozemský stát</a:t>
            </a:r>
          </a:p>
          <a:p>
            <a:r>
              <a:rPr lang="cs-CZ" smtClean="0"/>
              <a:t>Na pomezí západní a východní Evropy</a:t>
            </a:r>
          </a:p>
          <a:p>
            <a:r>
              <a:rPr lang="cs-CZ" smtClean="0"/>
              <a:t>Sousedí s: ČR, Slovenskem, Maďarskem, Slovinskem, Itálií, Švýcarskem, Německem, Lichtenštejnskem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11"/>
          <p:cNvGrpSpPr>
            <a:grpSpLocks/>
          </p:cNvGrpSpPr>
          <p:nvPr/>
        </p:nvGrpSpPr>
        <p:grpSpPr bwMode="auto">
          <a:xfrm>
            <a:off x="314325" y="188913"/>
            <a:ext cx="8578850" cy="6308725"/>
            <a:chOff x="313648" y="188640"/>
            <a:chExt cx="8578832" cy="6309320"/>
          </a:xfrm>
        </p:grpSpPr>
        <p:pic>
          <p:nvPicPr>
            <p:cNvPr id="18442" name="Picture 6" descr="http://tirolatlas.uibk.ac.at/alps/images/overview_iso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13648" y="188640"/>
              <a:ext cx="8578832" cy="6309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3" name="TextovéPole 10"/>
            <p:cNvSpPr txBox="1">
              <a:spLocks noChangeArrowheads="1"/>
            </p:cNvSpPr>
            <p:nvPr/>
          </p:nvSpPr>
          <p:spPr bwMode="auto">
            <a:xfrm>
              <a:off x="395536" y="6021288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11</a:t>
              </a:r>
            </a:p>
          </p:txBody>
        </p:sp>
      </p:grpSp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638" cy="1143000"/>
          </a:xfrm>
        </p:spPr>
        <p:txBody>
          <a:bodyPr/>
          <a:lstStyle/>
          <a:p>
            <a:r>
              <a:rPr lang="cs-CZ" smtClean="0"/>
              <a:t>Povrch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962275" cy="3989388"/>
          </a:xfrm>
        </p:spPr>
        <p:txBody>
          <a:bodyPr/>
          <a:lstStyle/>
          <a:p>
            <a:r>
              <a:rPr lang="cs-CZ" smtClean="0"/>
              <a:t>Převážně hornatý</a:t>
            </a:r>
          </a:p>
          <a:p>
            <a:r>
              <a:rPr lang="cs-CZ" smtClean="0"/>
              <a:t>Nížiny v okolí řek</a:t>
            </a:r>
          </a:p>
          <a:p>
            <a:r>
              <a:rPr lang="cs-CZ" smtClean="0"/>
              <a:t>Pohoří: Alpy, Vysoké Taury, Karavanky</a:t>
            </a:r>
          </a:p>
        </p:txBody>
      </p:sp>
      <p:grpSp>
        <p:nvGrpSpPr>
          <p:cNvPr id="18436" name="Skupina 5"/>
          <p:cNvGrpSpPr>
            <a:grpSpLocks/>
          </p:cNvGrpSpPr>
          <p:nvPr/>
        </p:nvGrpSpPr>
        <p:grpSpPr bwMode="auto">
          <a:xfrm>
            <a:off x="3492500" y="3644900"/>
            <a:ext cx="5429250" cy="2952750"/>
            <a:chOff x="3347864" y="3140968"/>
            <a:chExt cx="5429250" cy="2952751"/>
          </a:xfrm>
        </p:grpSpPr>
        <p:pic>
          <p:nvPicPr>
            <p:cNvPr id="18440" name="Picture 2" descr="http://www.treking.cz/mapy/rakousko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347864" y="3140968"/>
              <a:ext cx="5429250" cy="29527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1" name="TextovéPole 4"/>
            <p:cNvSpPr txBox="1">
              <a:spLocks noChangeArrowheads="1"/>
            </p:cNvSpPr>
            <p:nvPr/>
          </p:nvSpPr>
          <p:spPr bwMode="auto">
            <a:xfrm>
              <a:off x="7740352" y="566124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3</a:t>
              </a:r>
            </a:p>
          </p:txBody>
        </p:sp>
      </p:grpSp>
      <p:grpSp>
        <p:nvGrpSpPr>
          <p:cNvPr id="18437" name="Skupina 8"/>
          <p:cNvGrpSpPr>
            <a:grpSpLocks/>
          </p:cNvGrpSpPr>
          <p:nvPr/>
        </p:nvGrpSpPr>
        <p:grpSpPr bwMode="auto">
          <a:xfrm>
            <a:off x="3563938" y="476250"/>
            <a:ext cx="5362575" cy="2819400"/>
            <a:chOff x="3491880" y="404664"/>
            <a:chExt cx="5362575" cy="2819401"/>
          </a:xfrm>
        </p:grpSpPr>
        <p:pic>
          <p:nvPicPr>
            <p:cNvPr id="18438" name="Picture 4" descr="http://krajane.czu.cz/geografie-nab/lib/exe/fetch.php?media=a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491880" y="404664"/>
              <a:ext cx="5362575" cy="28194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9" name="TextovéPole 7"/>
            <p:cNvSpPr txBox="1">
              <a:spLocks noChangeArrowheads="1"/>
            </p:cNvSpPr>
            <p:nvPr/>
          </p:nvSpPr>
          <p:spPr bwMode="auto">
            <a:xfrm>
              <a:off x="7668344" y="278092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14"/>
          <p:cNvGrpSpPr>
            <a:grpSpLocks/>
          </p:cNvGrpSpPr>
          <p:nvPr/>
        </p:nvGrpSpPr>
        <p:grpSpPr bwMode="auto">
          <a:xfrm>
            <a:off x="0" y="2203450"/>
            <a:ext cx="6948488" cy="4654550"/>
            <a:chOff x="0" y="2202662"/>
            <a:chExt cx="6948264" cy="4655338"/>
          </a:xfrm>
        </p:grpSpPr>
        <p:pic>
          <p:nvPicPr>
            <p:cNvPr id="19467" name="Picture 8" descr="Soubor:Wolfgangsee2007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2202662"/>
              <a:ext cx="6948264" cy="46553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8" name="TextovéPole 13"/>
            <p:cNvSpPr txBox="1">
              <a:spLocks noChangeArrowheads="1"/>
            </p:cNvSpPr>
            <p:nvPr/>
          </p:nvSpPr>
          <p:spPr bwMode="auto">
            <a:xfrm>
              <a:off x="5580112" y="638132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10</a:t>
              </a:r>
            </a:p>
          </p:txBody>
        </p:sp>
      </p:grpSp>
      <p:grpSp>
        <p:nvGrpSpPr>
          <p:cNvPr id="19458" name="Skupina 11"/>
          <p:cNvGrpSpPr>
            <a:grpSpLocks/>
          </p:cNvGrpSpPr>
          <p:nvPr/>
        </p:nvGrpSpPr>
        <p:grpSpPr bwMode="auto">
          <a:xfrm>
            <a:off x="0" y="0"/>
            <a:ext cx="9144000" cy="2208213"/>
            <a:chOff x="0" y="0"/>
            <a:chExt cx="9144000" cy="2207891"/>
          </a:xfrm>
        </p:grpSpPr>
        <p:pic>
          <p:nvPicPr>
            <p:cNvPr id="19465" name="Picture 6" descr="Soubor:Hallstättersee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0" y="0"/>
              <a:ext cx="9104700" cy="22078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6" name="TextovéPole 10"/>
            <p:cNvSpPr txBox="1">
              <a:spLocks noChangeArrowheads="1"/>
            </p:cNvSpPr>
            <p:nvPr/>
          </p:nvSpPr>
          <p:spPr bwMode="auto">
            <a:xfrm>
              <a:off x="7884368" y="1772816"/>
              <a:ext cx="125963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  <p:sp>
        <p:nvSpPr>
          <p:cNvPr id="1945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Vodstvo</a:t>
            </a:r>
          </a:p>
        </p:txBody>
      </p:sp>
      <p:grpSp>
        <p:nvGrpSpPr>
          <p:cNvPr id="19461" name="Skupina 5"/>
          <p:cNvGrpSpPr>
            <a:grpSpLocks/>
          </p:cNvGrpSpPr>
          <p:nvPr/>
        </p:nvGrpSpPr>
        <p:grpSpPr bwMode="auto">
          <a:xfrm>
            <a:off x="1042988" y="1700213"/>
            <a:ext cx="4772025" cy="2376487"/>
            <a:chOff x="2571750" y="3381374"/>
            <a:chExt cx="6572250" cy="3476626"/>
          </a:xfrm>
        </p:grpSpPr>
        <p:pic>
          <p:nvPicPr>
            <p:cNvPr id="19463" name="Picture 2" descr="http://www.amslshop.de/Binnenkarten/Gewaesser-Oesterreich.gi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571750" y="3381374"/>
              <a:ext cx="6572250" cy="34766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4" name="TextovéPole 4"/>
            <p:cNvSpPr txBox="1">
              <a:spLocks noChangeArrowheads="1"/>
            </p:cNvSpPr>
            <p:nvPr/>
          </p:nvSpPr>
          <p:spPr bwMode="auto">
            <a:xfrm>
              <a:off x="8028384" y="6453336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8</a:t>
              </a: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7020272" y="2348880"/>
            <a:ext cx="2123728" cy="42473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Nejdelší řeka: </a:t>
            </a:r>
            <a:r>
              <a:rPr lang="cs-CZ" sz="28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Dunaj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řeky: Rýn, Lech, Inn,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Salzach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Jezera: Neziderské, </a:t>
            </a:r>
            <a:r>
              <a:rPr lang="cs-CZ" sz="2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Atterské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20"/>
          <p:cNvGrpSpPr>
            <a:grpSpLocks/>
          </p:cNvGrpSpPr>
          <p:nvPr/>
        </p:nvGrpSpPr>
        <p:grpSpPr bwMode="auto">
          <a:xfrm>
            <a:off x="3059113" y="188913"/>
            <a:ext cx="5878512" cy="3240087"/>
            <a:chOff x="2051720" y="188641"/>
            <a:chExt cx="6886575" cy="3240360"/>
          </a:xfrm>
        </p:grpSpPr>
        <p:pic>
          <p:nvPicPr>
            <p:cNvPr id="20490" name="Picture 6" descr="http://www.raumberg-gumpenstein.at/c/images/stories/forschung/institut4/abteilung44/44_murbodnerkalbinnen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051720" y="188641"/>
              <a:ext cx="6886575" cy="32403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91" name="TextovéPole 19"/>
            <p:cNvSpPr txBox="1">
              <a:spLocks noChangeArrowheads="1"/>
            </p:cNvSpPr>
            <p:nvPr/>
          </p:nvSpPr>
          <p:spPr bwMode="auto">
            <a:xfrm>
              <a:off x="7884368" y="2996952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</a:t>
              </a:r>
            </a:p>
          </p:txBody>
        </p:sp>
      </p:grpSp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Zemědělství</a:t>
            </a:r>
          </a:p>
        </p:txBody>
      </p:sp>
      <p:grpSp>
        <p:nvGrpSpPr>
          <p:cNvPr id="20483" name="Skupina 7"/>
          <p:cNvGrpSpPr>
            <a:grpSpLocks/>
          </p:cNvGrpSpPr>
          <p:nvPr/>
        </p:nvGrpSpPr>
        <p:grpSpPr bwMode="auto">
          <a:xfrm>
            <a:off x="250825" y="3573463"/>
            <a:ext cx="5565775" cy="3321050"/>
            <a:chOff x="251519" y="3573016"/>
            <a:chExt cx="5565637" cy="3321660"/>
          </a:xfrm>
        </p:grpSpPr>
        <p:pic>
          <p:nvPicPr>
            <p:cNvPr id="20488" name="Picture 2" descr="http://homepage.univie.ac.at/gottfried.menschik/landwirtschaft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19" y="3573016"/>
              <a:ext cx="5565637" cy="29702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9" name="TextovéPole 6"/>
            <p:cNvSpPr txBox="1">
              <a:spLocks noChangeArrowheads="1"/>
            </p:cNvSpPr>
            <p:nvPr/>
          </p:nvSpPr>
          <p:spPr bwMode="auto">
            <a:xfrm>
              <a:off x="395536" y="6525344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grpSp>
        <p:nvGrpSpPr>
          <p:cNvPr id="20484" name="Skupina 10"/>
          <p:cNvGrpSpPr>
            <a:grpSpLocks/>
          </p:cNvGrpSpPr>
          <p:nvPr/>
        </p:nvGrpSpPr>
        <p:grpSpPr bwMode="auto">
          <a:xfrm>
            <a:off x="6084888" y="3651250"/>
            <a:ext cx="3059112" cy="3171825"/>
            <a:chOff x="6084168" y="3650611"/>
            <a:chExt cx="3059832" cy="3172057"/>
          </a:xfrm>
        </p:grpSpPr>
        <p:pic>
          <p:nvPicPr>
            <p:cNvPr id="20486" name="Picture 4" descr="http://www.kominform.at/images/articles/20070207123211456_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084168" y="3650611"/>
              <a:ext cx="2857872" cy="28332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7" name="TextovéPole 9"/>
            <p:cNvSpPr txBox="1">
              <a:spLocks noChangeArrowheads="1"/>
            </p:cNvSpPr>
            <p:nvPr/>
          </p:nvSpPr>
          <p:spPr bwMode="auto">
            <a:xfrm>
              <a:off x="8100392" y="6453336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13</a:t>
              </a:r>
            </a:p>
          </p:txBody>
        </p:sp>
      </p:grp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179512" y="188640"/>
            <a:ext cx="2808312" cy="324036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Pěstování zeleniny, cukrovky, kukuřice, ječmene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Chov skotu a pastevectví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70609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Průmysl</a:t>
            </a:r>
            <a:endParaRPr lang="cs-CZ" sz="4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5"/>
            <a:ext cx="3888432" cy="266429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Dřevozpracující → papírenský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Těžba grafitu, wolframu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Energetický → hydroelektrárny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grpSp>
        <p:nvGrpSpPr>
          <p:cNvPr id="21507" name="Skupina 5"/>
          <p:cNvGrpSpPr>
            <a:grpSpLocks/>
          </p:cNvGrpSpPr>
          <p:nvPr/>
        </p:nvGrpSpPr>
        <p:grpSpPr bwMode="auto">
          <a:xfrm>
            <a:off x="4067175" y="3068638"/>
            <a:ext cx="5076825" cy="3797300"/>
            <a:chOff x="2915816" y="2564904"/>
            <a:chExt cx="6296612" cy="4307359"/>
          </a:xfrm>
        </p:grpSpPr>
        <p:pic>
          <p:nvPicPr>
            <p:cNvPr id="21514" name="Picture 2" descr="http://www.allplan.at/img/cache/eu_osterreich_demandresponse1350056621.8279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5816" y="2564904"/>
              <a:ext cx="5943600" cy="39243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5" name="TextovéPole 4"/>
            <p:cNvSpPr txBox="1">
              <a:spLocks noChangeArrowheads="1"/>
            </p:cNvSpPr>
            <p:nvPr/>
          </p:nvSpPr>
          <p:spPr bwMode="auto">
            <a:xfrm>
              <a:off x="7812359" y="6453336"/>
              <a:ext cx="1400069" cy="4189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  <p:grpSp>
        <p:nvGrpSpPr>
          <p:cNvPr id="21508" name="Skupina 8"/>
          <p:cNvGrpSpPr>
            <a:grpSpLocks/>
          </p:cNvGrpSpPr>
          <p:nvPr/>
        </p:nvGrpSpPr>
        <p:grpSpPr bwMode="auto">
          <a:xfrm>
            <a:off x="4067175" y="188913"/>
            <a:ext cx="4762500" cy="2857500"/>
            <a:chOff x="4067944" y="188640"/>
            <a:chExt cx="4762500" cy="2857500"/>
          </a:xfrm>
        </p:grpSpPr>
        <p:pic>
          <p:nvPicPr>
            <p:cNvPr id="21512" name="Picture 4" descr="http://diepresse.com/images/uploads/8/a/5/727205/oesterreichs_industrie_bdquowendeldquo_noch_konjunktur201201262020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067944" y="188640"/>
              <a:ext cx="4762500" cy="2857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3" name="TextovéPole 7"/>
            <p:cNvSpPr txBox="1">
              <a:spLocks noChangeArrowheads="1"/>
            </p:cNvSpPr>
            <p:nvPr/>
          </p:nvSpPr>
          <p:spPr bwMode="auto">
            <a:xfrm>
              <a:off x="7812360" y="2636912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16</a:t>
              </a:r>
            </a:p>
          </p:txBody>
        </p:sp>
      </p:grpSp>
      <p:grpSp>
        <p:nvGrpSpPr>
          <p:cNvPr id="21509" name="Skupina 11"/>
          <p:cNvGrpSpPr>
            <a:grpSpLocks/>
          </p:cNvGrpSpPr>
          <p:nvPr/>
        </p:nvGrpSpPr>
        <p:grpSpPr bwMode="auto">
          <a:xfrm>
            <a:off x="179388" y="3860800"/>
            <a:ext cx="3810000" cy="3033713"/>
            <a:chOff x="179512" y="3861048"/>
            <a:chExt cx="3810000" cy="3033628"/>
          </a:xfrm>
        </p:grpSpPr>
        <p:pic>
          <p:nvPicPr>
            <p:cNvPr id="21510" name="Picture 6" descr="http://www.manpower.at/sites/default/files/uploadsimages/Fotos%20APA/3195088847395538_BLD_Online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9512" y="3861048"/>
              <a:ext cx="3810000" cy="2667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1" name="TextovéPole 10"/>
            <p:cNvSpPr txBox="1">
              <a:spLocks noChangeArrowheads="1"/>
            </p:cNvSpPr>
            <p:nvPr/>
          </p:nvSpPr>
          <p:spPr bwMode="auto">
            <a:xfrm>
              <a:off x="467544" y="6525344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9"/>
          <p:cNvGrpSpPr>
            <a:grpSpLocks/>
          </p:cNvGrpSpPr>
          <p:nvPr/>
        </p:nvGrpSpPr>
        <p:grpSpPr bwMode="auto">
          <a:xfrm>
            <a:off x="0" y="0"/>
            <a:ext cx="9144000" cy="1998663"/>
            <a:chOff x="0" y="0"/>
            <a:chExt cx="9144000" cy="1998132"/>
          </a:xfrm>
        </p:grpSpPr>
        <p:pic>
          <p:nvPicPr>
            <p:cNvPr id="22538" name="Picture 4" descr="File:Vienna Panorama at Night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0"/>
              <a:ext cx="9144000" cy="1990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9" name="TextovéPole 8"/>
            <p:cNvSpPr txBox="1">
              <a:spLocks noChangeArrowheads="1"/>
            </p:cNvSpPr>
            <p:nvPr/>
          </p:nvSpPr>
          <p:spPr bwMode="auto">
            <a:xfrm>
              <a:off x="8100392" y="1628800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19</a:t>
              </a:r>
            </a:p>
          </p:txBody>
        </p:sp>
      </p:grpSp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5986462" cy="1143000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Vídeň</a:t>
            </a:r>
          </a:p>
        </p:txBody>
      </p:sp>
      <p:grpSp>
        <p:nvGrpSpPr>
          <p:cNvPr id="22532" name="Skupina 5"/>
          <p:cNvGrpSpPr>
            <a:grpSpLocks/>
          </p:cNvGrpSpPr>
          <p:nvPr/>
        </p:nvGrpSpPr>
        <p:grpSpPr bwMode="auto">
          <a:xfrm>
            <a:off x="4716463" y="2420938"/>
            <a:ext cx="4202112" cy="4545012"/>
            <a:chOff x="4716017" y="2420888"/>
            <a:chExt cx="4202409" cy="4545796"/>
          </a:xfrm>
        </p:grpSpPr>
        <p:pic>
          <p:nvPicPr>
            <p:cNvPr id="22536" name="Picture 2" descr="http://upload.wikimedia.org/wikipedia/commons/thumb/7/7c/Collage_von_Wien.jpg/290px-Collage_von_Wien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716017" y="2420888"/>
              <a:ext cx="4202409" cy="42024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7" name="TextovéPole 4"/>
            <p:cNvSpPr txBox="1">
              <a:spLocks noChangeArrowheads="1"/>
            </p:cNvSpPr>
            <p:nvPr/>
          </p:nvSpPr>
          <p:spPr bwMode="auto">
            <a:xfrm>
              <a:off x="7812360" y="6597352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18</a:t>
              </a:r>
            </a:p>
          </p:txBody>
        </p:sp>
      </p:grpSp>
      <p:grpSp>
        <p:nvGrpSpPr>
          <p:cNvPr id="22533" name="Skupina 12"/>
          <p:cNvGrpSpPr>
            <a:grpSpLocks/>
          </p:cNvGrpSpPr>
          <p:nvPr/>
        </p:nvGrpSpPr>
        <p:grpSpPr bwMode="auto">
          <a:xfrm>
            <a:off x="0" y="2205038"/>
            <a:ext cx="4624388" cy="4960937"/>
            <a:chOff x="0" y="2204864"/>
            <a:chExt cx="4624523" cy="4961294"/>
          </a:xfrm>
        </p:grpSpPr>
        <p:pic>
          <p:nvPicPr>
            <p:cNvPr id="22534" name="Picture 6" descr="http://upload.wikimedia.org/wikipedia/commons/1/1e/Karls_Kirche,_Wien_crop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0" y="2204864"/>
              <a:ext cx="4624523" cy="44055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35" name="TextovéPole 11"/>
            <p:cNvSpPr txBox="1">
              <a:spLocks noChangeArrowheads="1"/>
            </p:cNvSpPr>
            <p:nvPr/>
          </p:nvSpPr>
          <p:spPr bwMode="auto">
            <a:xfrm>
              <a:off x="539766" y="6524762"/>
              <a:ext cx="863625" cy="6413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</a:t>
              </a:r>
              <a:r>
                <a:rPr lang="cs-CZ"/>
                <a:t>2</a:t>
              </a:r>
              <a:r>
                <a:rPr lang="cs-CZ">
                  <a:latin typeface="Calibri" pitchFamily="34" charset="0"/>
                </a:rPr>
                <a:t>0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3923928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Maiandra GD" pitchFamily="34" charset="0"/>
              </a:rPr>
              <a:t>Grossglockner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Maiandra GD" pitchFamily="34" charset="0"/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749300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23555" name="Skupina 5"/>
          <p:cNvGrpSpPr>
            <a:grpSpLocks/>
          </p:cNvGrpSpPr>
          <p:nvPr/>
        </p:nvGrpSpPr>
        <p:grpSpPr bwMode="auto">
          <a:xfrm>
            <a:off x="3851275" y="3176588"/>
            <a:ext cx="5076825" cy="3681412"/>
            <a:chOff x="3822626" y="3068960"/>
            <a:chExt cx="5076776" cy="3681700"/>
          </a:xfrm>
        </p:grpSpPr>
        <p:pic>
          <p:nvPicPr>
            <p:cNvPr id="23562" name="Picture 2" descr="http://blog.europe-mountains.com/wp-content/uploads/2012/10/6578_1_grossglockner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22626" y="3068960"/>
              <a:ext cx="5076776" cy="34270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3" name="TextovéPole 4"/>
            <p:cNvSpPr txBox="1">
              <a:spLocks noChangeArrowheads="1"/>
            </p:cNvSpPr>
            <p:nvPr/>
          </p:nvSpPr>
          <p:spPr bwMode="auto">
            <a:xfrm>
              <a:off x="7884368" y="6381328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21</a:t>
              </a:r>
            </a:p>
          </p:txBody>
        </p:sp>
      </p:grpSp>
      <p:grpSp>
        <p:nvGrpSpPr>
          <p:cNvPr id="23556" name="Skupina 8"/>
          <p:cNvGrpSpPr>
            <a:grpSpLocks/>
          </p:cNvGrpSpPr>
          <p:nvPr/>
        </p:nvGrpSpPr>
        <p:grpSpPr bwMode="auto">
          <a:xfrm>
            <a:off x="349250" y="1484313"/>
            <a:ext cx="3300413" cy="5338762"/>
            <a:chOff x="349451" y="1484784"/>
            <a:chExt cx="3299815" cy="5337884"/>
          </a:xfrm>
        </p:grpSpPr>
        <p:pic>
          <p:nvPicPr>
            <p:cNvPr id="23560" name="Picture 4" descr="http://www.alpy.net/grossglockner/obr/glo_008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49451" y="1484784"/>
              <a:ext cx="3299815" cy="49621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1" name="TextovéPole 7"/>
            <p:cNvSpPr txBox="1">
              <a:spLocks noChangeArrowheads="1"/>
            </p:cNvSpPr>
            <p:nvPr/>
          </p:nvSpPr>
          <p:spPr bwMode="auto">
            <a:xfrm>
              <a:off x="2699792" y="6453336"/>
              <a:ext cx="86409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grpSp>
        <p:nvGrpSpPr>
          <p:cNvPr id="23557" name="Skupina 11"/>
          <p:cNvGrpSpPr>
            <a:grpSpLocks/>
          </p:cNvGrpSpPr>
          <p:nvPr/>
        </p:nvGrpSpPr>
        <p:grpSpPr bwMode="auto">
          <a:xfrm>
            <a:off x="3924300" y="188913"/>
            <a:ext cx="4927600" cy="2879725"/>
            <a:chOff x="3923928" y="188640"/>
            <a:chExt cx="4927476" cy="2880321"/>
          </a:xfrm>
        </p:grpSpPr>
        <p:pic>
          <p:nvPicPr>
            <p:cNvPr id="23558" name="Picture 6" descr="http://www.grossglockner.at/static/cms/grossglockner/bilder/grossglockner01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23928" y="188641"/>
              <a:ext cx="4927476" cy="2880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9" name="TextovéPole 10"/>
            <p:cNvSpPr txBox="1">
              <a:spLocks noChangeArrowheads="1"/>
            </p:cNvSpPr>
            <p:nvPr/>
          </p:nvSpPr>
          <p:spPr bwMode="auto">
            <a:xfrm>
              <a:off x="7812360" y="188640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23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24580" name="Picture 2" descr="http://www.tours.am/content_images/images/zaalbah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581" name="TextovéPole 4"/>
            <p:cNvSpPr txBox="1">
              <a:spLocks noChangeArrowheads="1"/>
            </p:cNvSpPr>
            <p:nvPr/>
          </p:nvSpPr>
          <p:spPr bwMode="auto">
            <a:xfrm>
              <a:off x="8028384" y="6381328"/>
              <a:ext cx="111561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solidFill>
                    <a:schemeClr val="bg1"/>
                  </a:solidFill>
                  <a:latin typeface="Calibri" pitchFamily="34" charset="0"/>
                </a:rPr>
                <a:t>Obr. 24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893175" cy="5876925"/>
          </a:xfrm>
        </p:spPr>
        <p:txBody>
          <a:bodyPr rtlCol="0">
            <a:normAutofit fontScale="3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http://cs.wikipedia.org/wiki/Soubor:EU_location_AUT.png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http://cs.wikipedia.org/wiki/Soubor:Flag_of_Austria.svg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3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treking.cz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treking.cz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sluzby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rakousko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strediska.htm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4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hks.re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http://krajane.</a:t>
            </a:r>
            <a:r>
              <a:rPr lang="cs-CZ" sz="3100" i="1" dirty="0" err="1" smtClean="0">
                <a:solidFill>
                  <a:schemeClr val="bg1"/>
                </a:solidFill>
              </a:rPr>
              <a:t>czu.cz</a:t>
            </a:r>
            <a:r>
              <a:rPr lang="cs-CZ" sz="3100" i="1" dirty="0" smtClean="0">
                <a:solidFill>
                  <a:schemeClr val="bg1"/>
                </a:solidFill>
              </a:rPr>
              <a:t>/geografie-</a:t>
            </a:r>
            <a:r>
              <a:rPr lang="cs-CZ" sz="3100" i="1" dirty="0" err="1" smtClean="0">
                <a:solidFill>
                  <a:schemeClr val="bg1"/>
                </a:solidFill>
              </a:rPr>
              <a:t>nab</a:t>
            </a:r>
            <a:r>
              <a:rPr lang="cs-CZ" sz="3100" i="1" dirty="0" smtClean="0">
                <a:solidFill>
                  <a:schemeClr val="bg1"/>
                </a:solidFill>
              </a:rPr>
              <a:t>/doku.</a:t>
            </a:r>
            <a:r>
              <a:rPr lang="cs-CZ" sz="3100" i="1" dirty="0" err="1" smtClean="0">
                <a:solidFill>
                  <a:schemeClr val="bg1"/>
                </a:solidFill>
              </a:rPr>
              <a:t>php</a:t>
            </a:r>
            <a:r>
              <a:rPr lang="cs-CZ" sz="3100" i="1" dirty="0" smtClean="0">
                <a:solidFill>
                  <a:schemeClr val="bg1"/>
                </a:solidFill>
              </a:rPr>
              <a:t>?id=minority-rak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5 AUTOR NEUVEDEN. krajane.</a:t>
            </a:r>
            <a:r>
              <a:rPr lang="cs-CZ" sz="3100" i="1" dirty="0" err="1" smtClean="0">
                <a:solidFill>
                  <a:schemeClr val="bg1"/>
                </a:solidFill>
              </a:rPr>
              <a:t>czu.cz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http://krajane.</a:t>
            </a:r>
            <a:r>
              <a:rPr lang="cs-CZ" sz="3100" i="1" dirty="0" err="1" smtClean="0">
                <a:solidFill>
                  <a:schemeClr val="bg1"/>
                </a:solidFill>
                <a:hlinkClick r:id="rId3"/>
              </a:rPr>
              <a:t>czu.cz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/geografie-</a:t>
            </a:r>
            <a:r>
              <a:rPr lang="cs-CZ" sz="3100" i="1" dirty="0" err="1" smtClean="0">
                <a:solidFill>
                  <a:schemeClr val="bg1"/>
                </a:solidFill>
                <a:hlinkClick r:id="rId3"/>
              </a:rPr>
              <a:t>nab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/lib/</a:t>
            </a:r>
            <a:r>
              <a:rPr lang="cs-CZ" sz="3100" i="1" dirty="0" err="1" smtClean="0">
                <a:solidFill>
                  <a:schemeClr val="bg1"/>
                </a:solidFill>
                <a:hlinkClick r:id="rId3"/>
              </a:rPr>
              <a:t>exe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/detail.</a:t>
            </a:r>
            <a:r>
              <a:rPr lang="cs-CZ" sz="3100" i="1" dirty="0" err="1" smtClean="0">
                <a:solidFill>
                  <a:schemeClr val="bg1"/>
                </a:solidFill>
                <a:hlinkClick r:id="rId3"/>
              </a:rPr>
              <a:t>php</a:t>
            </a:r>
            <a:r>
              <a:rPr lang="cs-CZ" sz="3100" i="1" dirty="0" smtClean="0">
                <a:solidFill>
                  <a:schemeClr val="bg1"/>
                </a:solidFill>
                <a:hlinkClick r:id="rId3"/>
              </a:rPr>
              <a:t>?id=minority-rak&amp;media=111.svg.png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smtClean="0">
                <a:solidFill>
                  <a:schemeClr val="bg1"/>
                </a:solidFill>
              </a:rPr>
              <a:t>Obr</a:t>
            </a:r>
            <a:r>
              <a:rPr lang="cs-CZ" sz="3100" i="1" dirty="0" smtClean="0">
                <a:solidFill>
                  <a:schemeClr val="bg1"/>
                </a:solidFill>
              </a:rPr>
              <a:t>. 7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wieninternational.at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wieninternational.at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en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content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mesto</a:t>
            </a:r>
            <a:r>
              <a:rPr lang="cs-CZ" sz="3100" i="1" dirty="0" smtClean="0">
                <a:solidFill>
                  <a:schemeClr val="bg1"/>
                </a:solidFill>
              </a:rPr>
              <a:t>-v-srdci-</a:t>
            </a:r>
            <a:r>
              <a:rPr lang="cs-CZ" sz="3100" i="1" dirty="0" err="1" smtClean="0">
                <a:solidFill>
                  <a:schemeClr val="bg1"/>
                </a:solidFill>
              </a:rPr>
              <a:t>evropy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cz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8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amslshop.de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amslshop.de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Binnenkarten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Oesterreich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Gewaesserkarten.php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9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http://cs.wikipedia.org/wiki/Soubor:Hallst%C3%A4ttersee.jpg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10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Wikipedia.cz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http://cs.wikipedia.org/wiki/Soubor:Wolfgangsee2007.jpg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Obr.11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tirolatlas.uibk.ac.at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http://tirolatlas.uibk.ac.at/alps/index.html.de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12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homepage.univie.ac.at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http://homepage.univie.ac.at/gottfried.menschik/LANDWIRTSCHAFT.htm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13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kominform.at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kominform.at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article.php</a:t>
            </a:r>
            <a:r>
              <a:rPr lang="cs-CZ" sz="3100" i="1" dirty="0" smtClean="0">
                <a:solidFill>
                  <a:schemeClr val="bg1"/>
                </a:solidFill>
              </a:rPr>
              <a:t>/20070207123211456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14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raumberg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gumpenstein.at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raumberg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gumpenstein.at</a:t>
            </a:r>
            <a:r>
              <a:rPr lang="cs-CZ" sz="3100" i="1" dirty="0" smtClean="0">
                <a:solidFill>
                  <a:schemeClr val="bg1"/>
                </a:solidFill>
              </a:rPr>
              <a:t>/c/index2.php?&amp;</a:t>
            </a:r>
            <a:r>
              <a:rPr lang="cs-CZ" sz="3100" i="1" dirty="0" err="1" smtClean="0">
                <a:solidFill>
                  <a:schemeClr val="bg1"/>
                </a:solidFill>
              </a:rPr>
              <a:t>option</a:t>
            </a:r>
            <a:r>
              <a:rPr lang="cs-CZ" sz="3100" i="1" dirty="0" smtClean="0">
                <a:solidFill>
                  <a:schemeClr val="bg1"/>
                </a:solidFill>
              </a:rPr>
              <a:t>=</a:t>
            </a:r>
            <a:r>
              <a:rPr lang="cs-CZ" sz="3100" i="1" dirty="0" err="1" smtClean="0">
                <a:solidFill>
                  <a:schemeClr val="bg1"/>
                </a:solidFill>
              </a:rPr>
              <a:t>com</a:t>
            </a:r>
            <a:r>
              <a:rPr lang="cs-CZ" sz="3100" i="1" dirty="0" smtClean="0">
                <a:solidFill>
                  <a:schemeClr val="bg1"/>
                </a:solidFill>
              </a:rPr>
              <a:t>_</a:t>
            </a:r>
            <a:r>
              <a:rPr lang="cs-CZ" sz="3100" i="1" dirty="0" err="1" smtClean="0">
                <a:solidFill>
                  <a:schemeClr val="bg1"/>
                </a:solidFill>
              </a:rPr>
              <a:t>fodok</a:t>
            </a:r>
            <a:r>
              <a:rPr lang="cs-CZ" sz="3100" i="1" dirty="0" smtClean="0">
                <a:solidFill>
                  <a:schemeClr val="bg1"/>
                </a:solidFill>
              </a:rPr>
              <a:t>&amp;no_</a:t>
            </a:r>
            <a:r>
              <a:rPr lang="cs-CZ" sz="3100" i="1" dirty="0" err="1" smtClean="0">
                <a:solidFill>
                  <a:schemeClr val="bg1"/>
                </a:solidFill>
              </a:rPr>
              <a:t>html</a:t>
            </a:r>
            <a:r>
              <a:rPr lang="cs-CZ" sz="3100" i="1" dirty="0" smtClean="0">
                <a:solidFill>
                  <a:schemeClr val="bg1"/>
                </a:solidFill>
              </a:rPr>
              <a:t>=1&amp;</a:t>
            </a:r>
            <a:r>
              <a:rPr lang="cs-CZ" sz="3100" i="1" dirty="0" err="1" smtClean="0">
                <a:solidFill>
                  <a:schemeClr val="bg1"/>
                </a:solidFill>
              </a:rPr>
              <a:t>filter</a:t>
            </a:r>
            <a:r>
              <a:rPr lang="cs-CZ" sz="3100" i="1" dirty="0" smtClean="0">
                <a:solidFill>
                  <a:schemeClr val="bg1"/>
                </a:solidFill>
              </a:rPr>
              <a:t>_</a:t>
            </a:r>
            <a:r>
              <a:rPr lang="cs-CZ" sz="3100" i="1" dirty="0" err="1" smtClean="0">
                <a:solidFill>
                  <a:schemeClr val="bg1"/>
                </a:solidFill>
              </a:rPr>
              <a:t>persnr</a:t>
            </a:r>
            <a:r>
              <a:rPr lang="cs-CZ" sz="3100" i="1" dirty="0" smtClean="0">
                <a:solidFill>
                  <a:schemeClr val="bg1"/>
                </a:solidFill>
              </a:rPr>
              <a:t>%5B%5D=715&amp;</a:t>
            </a:r>
            <a:r>
              <a:rPr lang="cs-CZ" sz="3100" i="1" dirty="0" err="1" smtClean="0">
                <a:solidFill>
                  <a:schemeClr val="bg1"/>
                </a:solidFill>
              </a:rPr>
              <a:t>job</a:t>
            </a:r>
            <a:r>
              <a:rPr lang="cs-CZ" sz="3100" i="1" dirty="0" smtClean="0">
                <a:solidFill>
                  <a:schemeClr val="bg1"/>
                </a:solidFill>
              </a:rPr>
              <a:t>=projekte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15 </a:t>
            </a:r>
            <a:r>
              <a:rPr lang="nl-NL" sz="3100" i="1" dirty="0" smtClean="0">
                <a:solidFill>
                  <a:schemeClr val="bg1"/>
                </a:solidFill>
              </a:rPr>
              <a:t>AUTOR NEUVEDEN. allplan.at [online]. [cit. 24.5.2013]. Dostupný na WWW: http://www.allplan.at/projekte-eu/energieoptimierung/demand-response-potential-in-industrie-und-gewerbe-in-oesterreich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16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diepresse.com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http://diepresse.com/home/wirtschaft/economist/727205/Oesterreichs-Industrie_Wende-ist-noch-nicht-in-Sicht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17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manpower.at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manpower.at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arbeitsmarktzone</a:t>
            </a:r>
            <a:r>
              <a:rPr lang="cs-CZ" sz="3100" i="1" dirty="0" smtClean="0">
                <a:solidFill>
                  <a:schemeClr val="bg1"/>
                </a:solidFill>
              </a:rPr>
              <a:t>/industrie-</a:t>
            </a:r>
            <a:r>
              <a:rPr lang="cs-CZ" sz="3100" i="1" dirty="0" err="1" smtClean="0">
                <a:solidFill>
                  <a:schemeClr val="bg1"/>
                </a:solidFill>
              </a:rPr>
              <a:t>stellt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wieder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personal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ein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18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Wikipedia.en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http://en.wikipedia.org/wiki/Vienna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19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Wikipedia.en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http://en.wikipedia.org/wiki/File:Vienna_Panorama_at_Night.jpg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20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Wikipedia.en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http://en.wikipedia.org/wiki/File:Karls_Kirche,_Wien_crop.jpg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21 AUTOR NEUVEDEN. blog.</a:t>
            </a:r>
            <a:r>
              <a:rPr lang="cs-CZ" sz="3100" i="1" dirty="0" err="1" smtClean="0">
                <a:solidFill>
                  <a:schemeClr val="bg1"/>
                </a:solidFill>
              </a:rPr>
              <a:t>europe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mountains.com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http://blog.</a:t>
            </a:r>
            <a:r>
              <a:rPr lang="cs-CZ" sz="3100" i="1" dirty="0" err="1" smtClean="0">
                <a:solidFill>
                  <a:schemeClr val="bg1"/>
                </a:solidFill>
              </a:rPr>
              <a:t>europe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mountains.com</a:t>
            </a:r>
            <a:r>
              <a:rPr lang="cs-CZ" sz="3100" i="1" dirty="0" smtClean="0">
                <a:solidFill>
                  <a:schemeClr val="bg1"/>
                </a:solidFill>
              </a:rPr>
              <a:t>/2012/10/top-</a:t>
            </a:r>
            <a:r>
              <a:rPr lang="cs-CZ" sz="3100" i="1" dirty="0" err="1" smtClean="0">
                <a:solidFill>
                  <a:schemeClr val="bg1"/>
                </a:solidFill>
              </a:rPr>
              <a:t>alpine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peaks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austria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22 AUTOR NEUVEDEN. alpy.</a:t>
            </a:r>
            <a:r>
              <a:rPr lang="cs-CZ" sz="3100" i="1" dirty="0" err="1" smtClean="0">
                <a:solidFill>
                  <a:schemeClr val="bg1"/>
                </a:solidFill>
              </a:rPr>
              <a:t>net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http://www.alpy.</a:t>
            </a:r>
            <a:r>
              <a:rPr lang="cs-CZ" sz="3100" i="1" dirty="0" err="1" smtClean="0">
                <a:solidFill>
                  <a:schemeClr val="bg1"/>
                </a:solidFill>
              </a:rPr>
              <a:t>net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</a:t>
            </a:r>
            <a:r>
              <a:rPr lang="cs-CZ" sz="3100" i="1" dirty="0" smtClean="0">
                <a:solidFill>
                  <a:schemeClr val="bg1"/>
                </a:solidFill>
              </a:rPr>
              <a:t>-</a:t>
            </a:r>
            <a:r>
              <a:rPr lang="cs-CZ" sz="3100" i="1" dirty="0" err="1" smtClean="0">
                <a:solidFill>
                  <a:schemeClr val="bg1"/>
                </a:solidFill>
              </a:rPr>
              <a:t>hochalpenstrasse.php</a:t>
            </a: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23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grossglockner.at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grossglockner.at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en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grossglockner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Obr. 24 AUTOR NEUVEDEN. </a:t>
            </a:r>
            <a:r>
              <a:rPr lang="cs-CZ" sz="3100" i="1" dirty="0" err="1" smtClean="0">
                <a:solidFill>
                  <a:schemeClr val="bg1"/>
                </a:solidFill>
              </a:rPr>
              <a:t>tours.am</a:t>
            </a:r>
            <a:r>
              <a:rPr lang="cs-CZ" sz="3100" i="1" dirty="0" smtClean="0">
                <a:solidFill>
                  <a:schemeClr val="bg1"/>
                </a:solidFill>
              </a:rPr>
              <a:t> [online]. [cit. 24.5.2013]. Dostupný na WWW: http://www.</a:t>
            </a:r>
            <a:r>
              <a:rPr lang="cs-CZ" sz="3100" i="1" dirty="0" err="1" smtClean="0">
                <a:solidFill>
                  <a:schemeClr val="bg1"/>
                </a:solidFill>
              </a:rPr>
              <a:t>tours.am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en</a:t>
            </a:r>
            <a:r>
              <a:rPr lang="cs-CZ" sz="3100" i="1" dirty="0" smtClean="0">
                <a:solidFill>
                  <a:schemeClr val="bg1"/>
                </a:solidFill>
              </a:rPr>
              <a:t>/</a:t>
            </a:r>
            <a:r>
              <a:rPr lang="cs-CZ" sz="3100" i="1" dirty="0" err="1" smtClean="0">
                <a:solidFill>
                  <a:schemeClr val="bg1"/>
                </a:solidFill>
              </a:rPr>
              <a:t>countries</a:t>
            </a:r>
            <a:r>
              <a:rPr lang="cs-CZ" sz="3100" i="1" dirty="0" smtClean="0">
                <a:solidFill>
                  <a:schemeClr val="bg1"/>
                </a:solidFill>
              </a:rPr>
              <a:t>/%D5%A5%D5%BE%D6%80%D5%B8%D5%BA%D5%A1/%D5%A1%D5%BE%D5%BD%D5%BF%D6%80%D5%AB%D5%A1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100" i="1" dirty="0" smtClean="0">
              <a:solidFill>
                <a:schemeClr val="bg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100" i="1" dirty="0" smtClean="0">
                <a:solidFill>
                  <a:schemeClr val="bg1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3100" i="1" dirty="0" smtClean="0">
                <a:solidFill>
                  <a:schemeClr val="bg1"/>
                </a:solidFill>
              </a:rPr>
            </a:br>
            <a:r>
              <a:rPr lang="cs-CZ" sz="3100" i="1" dirty="0" smtClean="0">
                <a:solidFill>
                  <a:schemeClr val="bg1"/>
                </a:solidFill>
              </a:rPr>
              <a:t> 5. ročník, první vydání, 2004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 Pracovní  list  č. 18  –  Rakouská  republika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Doplňte vynechané údaje: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Hlavním městem Rakouska je ….……………………..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Další větší města - …………………. , ………………….., ……………,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…………….……….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Povrch: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Většinu území pokrývají velehory …………………  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Nížinu najdeme na …………………..  země.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Vrchoviny se rozprostírají převážně na …………………  země.</a:t>
            </a:r>
            <a:endParaRPr lang="cs-CZ" sz="20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150"/>
            <a:ext cx="8218487" cy="54340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Vodstvo: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Nejvýznamnější řekou Rakouska je ……………….., využívaný i pro říční dopravu, leží na něm i hlavní město Vídeň.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Další menší řeky ……………….., …………………, ……………… 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Zemědělství: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Daří se mu hlavně v nížině na východě a v okolí Vídně.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Pěstuje se ………………… , …………………. , …………………….,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………………………….  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V podhorských oblastech se pasou ……………….. a ……………… .</a:t>
            </a: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/>
              <a:t>Průmysl: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Díky velkému množství lesů je zde rozvinut ……………………………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Těží  se zde také ………………. – </a:t>
            </a:r>
            <a:r>
              <a:rPr lang="cs-CZ" sz="2000" b="1" smtClean="0">
                <a:latin typeface="Arial" charset="0"/>
              </a:rPr>
              <a:t> </a:t>
            </a:r>
            <a:r>
              <a:rPr lang="cs-CZ" sz="2000" b="1" smtClean="0"/>
              <a:t>v Solné komoře u Salcburku.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Vodní elektrárny využívají prudce tekoucí vodu ………………………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 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b="1" smtClean="0"/>
              <a:t>……………………..  .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273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Rakouská republika</vt:lpstr>
      <vt:lpstr>Anotace</vt:lpstr>
      <vt:lpstr>Základní informace</vt:lpstr>
      <vt:lpstr>Poloha</vt:lpstr>
      <vt:lpstr>Povrch</vt:lpstr>
      <vt:lpstr>Vodstvo</vt:lpstr>
      <vt:lpstr>Zemědělství</vt:lpstr>
      <vt:lpstr>Průmysl</vt:lpstr>
      <vt:lpstr>Vídeň</vt:lpstr>
      <vt:lpstr>Grossglockner</vt:lpstr>
      <vt:lpstr>Zdroje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</dc:title>
  <dc:creator>Radek</dc:creator>
  <cp:lastModifiedBy>Guest</cp:lastModifiedBy>
  <cp:revision>25</cp:revision>
  <dcterms:created xsi:type="dcterms:W3CDTF">2012-11-22T14:51:44Z</dcterms:created>
  <dcterms:modified xsi:type="dcterms:W3CDTF">2013-06-25T10:49:30Z</dcterms:modified>
</cp:coreProperties>
</file>