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notesMasterIdLst>
    <p:notesMasterId r:id="rId13"/>
  </p:notesMasterIdLst>
  <p:sldIdLst>
    <p:sldId id="376" r:id="rId2"/>
    <p:sldId id="377" r:id="rId3"/>
    <p:sldId id="390" r:id="rId4"/>
    <p:sldId id="391" r:id="rId5"/>
    <p:sldId id="392" r:id="rId6"/>
    <p:sldId id="393" r:id="rId7"/>
    <p:sldId id="394" r:id="rId8"/>
    <p:sldId id="395" r:id="rId9"/>
    <p:sldId id="396" r:id="rId10"/>
    <p:sldId id="378" r:id="rId11"/>
    <p:sldId id="368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33CC"/>
    <a:srgbClr val="CC0000"/>
    <a:srgbClr val="FF00FF"/>
    <a:srgbClr val="FFFFCC"/>
    <a:srgbClr val="FFFF99"/>
    <a:srgbClr val="666699"/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7663" autoAdjust="0"/>
  </p:normalViewPr>
  <p:slideViewPr>
    <p:cSldViewPr>
      <p:cViewPr varScale="1">
        <p:scale>
          <a:sx n="76" d="100"/>
          <a:sy n="76" d="100"/>
        </p:scale>
        <p:origin x="-34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20" y="224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F95B8C9-3B68-4984-B2D3-39B408826727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E619785-92E8-4A17-8F88-F9879FC45C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vnoramenný trojúhelník 6"/>
          <p:cNvSpPr/>
          <p:nvPr/>
        </p:nvSpPr>
        <p:spPr>
          <a:xfrm rot="16200000">
            <a:off x="7553325" y="5254626"/>
            <a:ext cx="1893887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1863"/>
            <a:ext cx="5791200" cy="365125"/>
          </a:xfrm>
        </p:spPr>
        <p:txBody>
          <a:bodyPr tIns="0" bIns="0" anchor="t"/>
          <a:lstStyle>
            <a:lvl1pPr algn="r">
              <a:defRPr sz="1000" smtClean="0"/>
            </a:lvl1pPr>
          </a:lstStyle>
          <a:p>
            <a:pPr>
              <a:defRPr/>
            </a:pPr>
            <a:fld id="{7C8ACDD2-E321-4366-A7C1-8B4F2AEE1B80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6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49913"/>
            <a:ext cx="5791200" cy="365125"/>
          </a:xfrm>
        </p:spPr>
        <p:txBody>
          <a:bodyPr tIns="0" bIns="0"/>
          <a:lstStyle>
            <a:lvl1pPr algn="r">
              <a:defRPr sz="11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1525" y="5753100"/>
            <a:ext cx="503238" cy="365125"/>
          </a:xfrm>
        </p:spPr>
        <p:txBody>
          <a:bodyPr anchor="ctr"/>
          <a:lstStyle>
            <a:lvl1pPr algn="ctr">
              <a:defRPr sz="13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57C079F7-F472-43B4-A4EE-15753DE20C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075" y="6480175"/>
            <a:ext cx="213360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4FF1C0-0B0D-4898-935A-07B779BA766B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59263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004613-934A-41A6-99DD-8A300F3D7F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úhlý trojúhelník 8"/>
          <p:cNvSpPr/>
          <p:nvPr/>
        </p:nvSpPr>
        <p:spPr>
          <a:xfrm flipV="1">
            <a:off x="6350" y="6350"/>
            <a:ext cx="9131300" cy="6837363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ovnoramenný trojúhelník 7"/>
          <p:cNvSpPr/>
          <p:nvPr/>
        </p:nvSpPr>
        <p:spPr>
          <a:xfrm rot="5400000" flipV="1">
            <a:off x="7553325" y="309563"/>
            <a:ext cx="1893888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6" name="Přímá spojovací čára 10"/>
          <p:cNvCxnSpPr/>
          <p:nvPr/>
        </p:nvCxnSpPr>
        <p:spPr>
          <a:xfrm rot="10800000">
            <a:off x="6469063" y="9525"/>
            <a:ext cx="2673350" cy="1900238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9"/>
          <p:cNvCxnSpPr/>
          <p:nvPr/>
        </p:nvCxnSpPr>
        <p:spPr>
          <a:xfrm flipV="1"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/>
          <a:lstStyle>
            <a:lvl1pPr marL="0" algn="l">
              <a:buNone/>
              <a:defRPr sz="3600" b="1" cap="none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6425" y="6477000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C5570E-62DD-4942-8CBE-8FDAEC82FF1C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5" y="6481763"/>
            <a:ext cx="4260850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0263" y="809625"/>
            <a:ext cx="503237" cy="3000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6E45F3-1F28-4DFA-8C43-D98D43204B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97D730-8EEF-42B0-8BA1-93CC3A37141F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56A12-6599-4F90-B25F-0CD22AC413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075" y="6481763"/>
            <a:ext cx="2130425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3E18E4-73E5-4582-8958-05D6AB08F545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6085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838" y="6483350"/>
            <a:ext cx="503237" cy="301625"/>
          </a:xfrm>
        </p:spPr>
        <p:txBody>
          <a:bodyPr/>
          <a:lstStyle>
            <a:lvl1pPr algn="ctr">
              <a:defRPr smtClean="0"/>
            </a:lvl1pPr>
          </a:lstStyle>
          <a:p>
            <a:pPr>
              <a:defRPr/>
            </a:pPr>
            <a:fld id="{D45E4308-4A16-41C3-B221-40D26D4E7E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FA8984-99A8-4C87-AE53-6B93914403F0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A9A411-8AA2-4DB0-9E4B-39AEBE818A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5D394F-931D-4DAD-81CA-EB496AD9E562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A1E03B-0A6B-460D-9959-6ECF3CC178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563" y="6556375"/>
            <a:ext cx="2133600" cy="301625"/>
          </a:xfrm>
        </p:spPr>
        <p:txBody>
          <a:bodyPr/>
          <a:lstStyle>
            <a:lvl1pPr>
              <a:defRPr sz="900" smtClean="0"/>
            </a:lvl1pPr>
          </a:lstStyle>
          <a:p>
            <a:pPr>
              <a:defRPr/>
            </a:pPr>
            <a:fld id="{58D050B7-D5B1-4894-8740-C46013B4499D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063" y="6556375"/>
            <a:ext cx="51435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5" y="6556375"/>
            <a:ext cx="503238" cy="301625"/>
          </a:xfrm>
        </p:spPr>
        <p:txBody>
          <a:bodyPr/>
          <a:lstStyle>
            <a:lvl1pPr>
              <a:defRPr sz="900" smtClean="0"/>
            </a:lvl1pPr>
          </a:lstStyle>
          <a:p>
            <a:pPr>
              <a:defRPr/>
            </a:pPr>
            <a:fld id="{58971520-D795-485A-AE7E-98A33EBFEC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700" y="6556375"/>
            <a:ext cx="2101850" cy="301625"/>
          </a:xfrm>
        </p:spPr>
        <p:txBody>
          <a:bodyPr/>
          <a:lstStyle>
            <a:lvl1pPr>
              <a:defRPr sz="900" smtClean="0"/>
            </a:lvl1pPr>
          </a:lstStyle>
          <a:p>
            <a:pPr>
              <a:defRPr/>
            </a:pPr>
            <a:fld id="{98342E6D-F387-40F0-99F3-46B040478305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69988" y="6557963"/>
            <a:ext cx="4948237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6900" y="6556375"/>
            <a:ext cx="366713" cy="301625"/>
          </a:xfrm>
        </p:spPr>
        <p:txBody>
          <a:bodyPr/>
          <a:lstStyle>
            <a:lvl1pPr algn="ctr">
              <a:defRPr sz="900" smtClean="0"/>
            </a:lvl1pPr>
          </a:lstStyle>
          <a:p>
            <a:pPr>
              <a:defRPr/>
            </a:pPr>
            <a:fld id="{CF894730-1753-4855-B1F3-884E7F9B47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CB7C81-4BF4-41CC-98A2-61322D3CDD8A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EC586-51DB-4A5A-97EE-769F1AB9D1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B0403E-1ADE-4311-83BA-319118DB51AC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3EA857-91ED-462A-9338-2F8081B171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6350" y="14288"/>
            <a:ext cx="9131300" cy="6837362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9063" y="4948238"/>
            <a:ext cx="2673350" cy="1900237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8288"/>
            <a:ext cx="8229600" cy="1398587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0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882775"/>
            <a:ext cx="82296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075" y="6481763"/>
            <a:ext cx="2133600" cy="3016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C16EA752-73CC-4A7C-BC73-1C242EC2DB53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763"/>
            <a:ext cx="4259263" cy="3016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838" y="6481763"/>
            <a:ext cx="503237" cy="3016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529F51CB-4140-4079-BF5B-918C5F1870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84" r:id="rId1"/>
    <p:sldLayoutId id="2147483985" r:id="rId2"/>
    <p:sldLayoutId id="2147483986" r:id="rId3"/>
    <p:sldLayoutId id="2147483987" r:id="rId4"/>
    <p:sldLayoutId id="2147483988" r:id="rId5"/>
    <p:sldLayoutId id="2147483983" r:id="rId6"/>
    <p:sldLayoutId id="2147483982" r:id="rId7"/>
    <p:sldLayoutId id="2147483989" r:id="rId8"/>
    <p:sldLayoutId id="2147483990" r:id="rId9"/>
    <p:sldLayoutId id="2147483981" r:id="rId10"/>
    <p:sldLayoutId id="2147483980" r:id="rId11"/>
  </p:sldLayoutIdLst>
  <p:transition spd="med">
    <p:newsflash/>
  </p:transition>
  <p:timing>
    <p:tnLst>
      <p:par>
        <p:cTn id="1" dur="indefinite" restart="never" nodeType="tmRoot"/>
      </p:par>
    </p:tnLst>
  </p:timing>
  <p:txStyles>
    <p:titleStyle>
      <a:lvl1pPr marL="484188" indent="-484188" algn="l" rtl="0" fontAlgn="base">
        <a:spcBef>
          <a:spcPct val="0"/>
        </a:spcBef>
        <a:spcAft>
          <a:spcPct val="0"/>
        </a:spcAft>
        <a:defRPr sz="4200" kern="1200">
          <a:ln w="6350">
            <a:solidFill>
              <a:schemeClr val="accent1">
                <a:shade val="43000"/>
              </a:schemeClr>
            </a:solidFill>
          </a:ln>
          <a:solidFill>
            <a:srgbClr val="FF5C9C"/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marL="4841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2pPr>
      <a:lvl3pPr marL="4841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3pPr>
      <a:lvl4pPr marL="4841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4pPr>
      <a:lvl5pPr marL="4841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5pPr>
      <a:lvl6pPr marL="9413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6pPr>
      <a:lvl7pPr marL="13985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7pPr>
      <a:lvl8pPr marL="18557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8pPr>
      <a:lvl9pPr marL="23129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9pPr>
    </p:titleStyle>
    <p:bodyStyle>
      <a:lvl1pPr marL="447675" indent="-382588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325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Verdana" pitchFamily="34" charset="0"/>
        <a:buChar char="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49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0955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09550" algn="l" rtl="0" fontAlgn="base">
        <a:spcBef>
          <a:spcPct val="20000"/>
        </a:spcBef>
        <a:spcAft>
          <a:spcPct val="0"/>
        </a:spcAft>
        <a:buClr>
          <a:srgbClr val="FF90B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artkeramika.cz/admin/images/big/961.jpg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755576" y="332656"/>
            <a:ext cx="7772400" cy="5112568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97500" lnSpcReduction="10000"/>
          </a:bodyPr>
          <a:lstStyle/>
          <a:p>
            <a:pPr marL="484632" fontAlgn="auto">
              <a:spcAft>
                <a:spcPts val="0"/>
              </a:spcAft>
              <a:defRPr/>
            </a:pPr>
            <a:r>
              <a:rPr lang="cs-CZ" sz="4200" u="sng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cs-CZ" sz="4200" u="sng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cs-CZ" sz="4200" u="sng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cs-CZ" sz="4200" u="sng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cs-CZ" sz="1400" u="sng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cs-CZ" sz="1400" u="sng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cs-CZ" sz="140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cs-CZ" sz="140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cs-CZ" sz="14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cs-CZ" sz="14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cs-CZ" sz="14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cs-CZ" sz="14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cs-CZ" sz="14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cs-CZ" sz="14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cs-CZ" sz="14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cs-CZ" sz="14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cs-CZ" sz="14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cs-CZ" sz="14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cs-CZ" sz="14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cs-CZ" sz="14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cs-CZ" sz="14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cs-CZ" sz="14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cs-CZ" sz="14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cs-CZ" sz="14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cs-CZ" sz="14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cs-CZ" sz="14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cs-CZ" sz="14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cs-CZ" sz="14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cs-CZ" sz="14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cs-CZ" sz="14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cs-CZ" sz="14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cs-CZ" sz="14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cs-CZ" sz="14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cs-CZ" sz="14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cs-CZ" sz="14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cs-CZ" sz="14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cs-CZ" sz="14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cs-CZ" sz="14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endParaRPr lang="cs-CZ" sz="140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3568" y="1058253"/>
            <a:ext cx="7848872" cy="5663089"/>
          </a:xfrm>
          <a:prstGeom prst="rect">
            <a:avLst/>
          </a:prstGeom>
          <a:solidFill>
            <a:schemeClr val="tx1">
              <a:lumMod val="65000"/>
            </a:schemeClr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anchor="ctr">
            <a:spAutoFit/>
          </a:bodyPr>
          <a:lstStyle/>
          <a:p>
            <a:r>
              <a:rPr lang="cs-CZ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 Gothic" pitchFamily="34" charset="0"/>
              </a:rPr>
              <a:t>                             DUM Č.5 </a:t>
            </a:r>
          </a:p>
          <a:p>
            <a:r>
              <a:rPr lang="cs-CZ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 Gothic" pitchFamily="34" charset="0"/>
              </a:rPr>
              <a:t>  </a:t>
            </a:r>
            <a:r>
              <a:rPr lang="cs-CZ" sz="30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Franklin Gothic Heavy"/>
              </a:rPr>
              <a:t>VÝTVARNÉ VYJADŘOVÁNÍ OD NEJSTARŠÍCH DOB  </a:t>
            </a:r>
          </a:p>
          <a:p>
            <a:endParaRPr lang="cs-CZ">
              <a:effectLst>
                <a:outerShdw blurRad="38100" dist="38100" dir="2700000" algn="tl">
                  <a:srgbClr val="000000"/>
                </a:outerShdw>
              </a:effectLst>
              <a:latin typeface="Century Gothic" pitchFamily="34" charset="0"/>
            </a:endParaRPr>
          </a:p>
          <a:p>
            <a:r>
              <a:rPr lang="cs-CZ">
                <a:effectLst>
                  <a:outerShdw blurRad="38100" dist="38100" dir="2700000" algn="tl">
                    <a:srgbClr val="000000"/>
                  </a:outerShdw>
                </a:effectLst>
                <a:latin typeface="Century Gothic" pitchFamily="34" charset="0"/>
              </a:rPr>
              <a:t>   Název školy:                 ZŠ Salvátor, Valašské Meziříčí</a:t>
            </a:r>
          </a:p>
          <a:p>
            <a:r>
              <a:rPr lang="cs-CZ">
                <a:effectLst>
                  <a:outerShdw blurRad="38100" dist="38100" dir="2700000" algn="tl">
                    <a:srgbClr val="000000"/>
                  </a:outerShdw>
                </a:effectLst>
                <a:latin typeface="Century Gothic" pitchFamily="34" charset="0"/>
              </a:rPr>
              <a:t>   Číslo  projektu:             CZ.1.07/1.4.00/21.1158</a:t>
            </a:r>
          </a:p>
          <a:p>
            <a:r>
              <a:rPr lang="cs-CZ">
                <a:effectLst>
                  <a:outerShdw blurRad="38100" dist="38100" dir="2700000" algn="tl">
                    <a:srgbClr val="000000"/>
                  </a:outerShdw>
                </a:effectLst>
                <a:latin typeface="Century Gothic" pitchFamily="34" charset="0"/>
              </a:rPr>
              <a:t>   Název výstupu:            VY_32_INOVACE_VI.3</a:t>
            </a:r>
          </a:p>
          <a:p>
            <a:r>
              <a:rPr lang="cs-CZ">
                <a:effectLst>
                  <a:outerShdw blurRad="38100" dist="38100" dir="2700000" algn="tl">
                    <a:srgbClr val="000000"/>
                  </a:outerShdw>
                </a:effectLst>
                <a:latin typeface="Century Gothic" pitchFamily="34" charset="0"/>
              </a:rPr>
              <a:t>   Vzdělávací oblast:      Člověk a kultura </a:t>
            </a:r>
          </a:p>
          <a:p>
            <a:r>
              <a:rPr lang="cs-CZ">
                <a:effectLst>
                  <a:outerShdw blurRad="38100" dist="38100" dir="2700000" algn="tl">
                    <a:srgbClr val="000000"/>
                  </a:outerShdw>
                </a:effectLst>
                <a:latin typeface="Century Gothic" pitchFamily="34" charset="0"/>
              </a:rPr>
              <a:t>   Vzdělávací obor:         Výtvarná  výchova</a:t>
            </a:r>
          </a:p>
          <a:p>
            <a:r>
              <a:rPr lang="cs-CZ">
                <a:effectLst>
                  <a:outerShdw blurRad="38100" dist="38100" dir="2700000" algn="tl">
                    <a:srgbClr val="000000"/>
                  </a:outerShdw>
                </a:effectLst>
                <a:latin typeface="Century Gothic" pitchFamily="34" charset="0"/>
              </a:rPr>
              <a:t>   Téma:                            Výtvarné vyjadřování od  nejstarších dob-</a:t>
            </a:r>
          </a:p>
          <a:p>
            <a:r>
              <a:rPr lang="cs-CZ">
                <a:effectLst>
                  <a:outerShdw blurRad="38100" dist="38100" dir="2700000" algn="tl">
                    <a:srgbClr val="000000"/>
                  </a:outerShdw>
                </a:effectLst>
                <a:latin typeface="Century Gothic" pitchFamily="34" charset="0"/>
              </a:rPr>
              <a:t>                                          nádoba denní potřeby                                      </a:t>
            </a:r>
          </a:p>
          <a:p>
            <a:r>
              <a:rPr lang="cs-CZ">
                <a:effectLst>
                  <a:outerShdw blurRad="38100" dist="38100" dir="2700000" algn="tl">
                    <a:srgbClr val="000000"/>
                  </a:outerShdw>
                </a:effectLst>
                <a:latin typeface="Century Gothic" pitchFamily="34" charset="0"/>
              </a:rPr>
              <a:t>   Datum:                          2011</a:t>
            </a:r>
          </a:p>
          <a:p>
            <a:r>
              <a:rPr lang="cs-CZ">
                <a:effectLst>
                  <a:outerShdw blurRad="38100" dist="38100" dir="2700000" algn="tl">
                    <a:srgbClr val="000000"/>
                  </a:outerShdw>
                </a:effectLst>
                <a:latin typeface="Century Gothic" pitchFamily="34" charset="0"/>
              </a:rPr>
              <a:t>   Ročník:                          druhý stupeň ZŠ </a:t>
            </a:r>
          </a:p>
          <a:p>
            <a:r>
              <a:rPr lang="cs-CZ">
                <a:effectLst>
                  <a:outerShdw blurRad="38100" dist="38100" dir="2700000" algn="tl">
                    <a:srgbClr val="000000"/>
                  </a:outerShdw>
                </a:effectLst>
                <a:latin typeface="Century Gothic" pitchFamily="34" charset="0"/>
              </a:rPr>
              <a:t>   </a:t>
            </a:r>
          </a:p>
          <a:p>
            <a:r>
              <a:rPr lang="cs-CZ">
                <a:effectLst>
                  <a:outerShdw blurRad="38100" dist="38100" dir="2700000" algn="tl">
                    <a:srgbClr val="000000"/>
                  </a:outerShdw>
                </a:effectLst>
                <a:latin typeface="Century Gothic" pitchFamily="34" charset="0"/>
              </a:rPr>
              <a:t>   Metodický materiál:    Určeno pro zkvalitnění výuky a motivaci</a:t>
            </a:r>
          </a:p>
          <a:p>
            <a:r>
              <a:rPr lang="cs-CZ">
                <a:effectLst>
                  <a:outerShdw blurRad="38100" dist="38100" dir="2700000" algn="tl">
                    <a:srgbClr val="000000"/>
                  </a:outerShdw>
                </a:effectLst>
                <a:latin typeface="Century Gothic" pitchFamily="34" charset="0"/>
              </a:rPr>
              <a:t>                                          v hodinách výtvarné výchovy, jako </a:t>
            </a:r>
          </a:p>
          <a:p>
            <a:r>
              <a:rPr lang="cs-CZ">
                <a:effectLst>
                  <a:outerShdw blurRad="38100" dist="38100" dir="2700000" algn="tl">
                    <a:srgbClr val="000000"/>
                  </a:outerShdw>
                </a:effectLst>
                <a:latin typeface="Century Gothic" pitchFamily="34" charset="0"/>
              </a:rPr>
              <a:t>                                          materiál k hledání stop v dějinách </a:t>
            </a:r>
          </a:p>
          <a:p>
            <a:r>
              <a:rPr lang="cs-CZ">
                <a:effectLst>
                  <a:outerShdw blurRad="38100" dist="38100" dir="2700000" algn="tl">
                    <a:srgbClr val="000000"/>
                  </a:outerShdw>
                </a:effectLst>
                <a:latin typeface="Century Gothic" pitchFamily="34" charset="0"/>
              </a:rPr>
              <a:t>                                          výtvarného vyjadřování . </a:t>
            </a:r>
          </a:p>
          <a:p>
            <a:r>
              <a:rPr lang="cs-CZ">
                <a:effectLst>
                  <a:outerShdw blurRad="38100" dist="38100" dir="2700000" algn="tl">
                    <a:srgbClr val="000000"/>
                  </a:outerShdw>
                </a:effectLst>
                <a:latin typeface="Century Gothic" pitchFamily="34" charset="0"/>
              </a:rPr>
              <a:t>   Jméno:                          Mgr. Ludmila  Cahová</a:t>
            </a:r>
          </a:p>
          <a:p>
            <a:endParaRPr lang="cs-CZ" sz="1600">
              <a:effectLst>
                <a:outerShdw blurRad="38100" dist="38100" dir="2700000" algn="tl">
                  <a:srgbClr val="000000"/>
                </a:outerShdw>
              </a:effectLst>
              <a:latin typeface="Century Gothic" pitchFamily="34" charset="0"/>
            </a:endParaRPr>
          </a:p>
        </p:txBody>
      </p:sp>
      <p:pic>
        <p:nvPicPr>
          <p:cNvPr id="14341" name="Obrázek 2" descr="OPVK_hor_zakladni_logolink_RGB_cz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404813"/>
            <a:ext cx="784860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540544" y="332657"/>
            <a:ext cx="5831656" cy="1512168"/>
          </a:xfrm>
        </p:spPr>
        <p:txBody>
          <a:bodyPr>
            <a:normAutofit fontScale="90000"/>
          </a:bodyPr>
          <a:lstStyle/>
          <a:p>
            <a:pPr marL="484632" indent="0"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                 </a:t>
            </a:r>
            <a:r>
              <a:rPr lang="cs-CZ" sz="6000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Anotace</a:t>
            </a:r>
            <a:endParaRPr lang="cs-CZ" sz="6000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5" name="Zástupný symbol pro obsah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3200" b="1" dirty="0" smtClean="0"/>
              <a:t>Výukový materiál má vést k zamyšlení nad vývojem ručně vyráběných předmětů od nejstarších dob, dovedností vyrobit nádobu denní potřeby</a:t>
            </a:r>
            <a:r>
              <a:rPr lang="cs-CZ" sz="4000" b="1" dirty="0" smtClean="0"/>
              <a:t>.</a:t>
            </a:r>
            <a:endParaRPr lang="cs-CZ" sz="4000" b="1" dirty="0"/>
          </a:p>
        </p:txBody>
      </p:sp>
    </p:spTree>
  </p:cSld>
  <p:clrMapOvr>
    <a:masterClrMapping/>
  </p:clrMapOvr>
  <p:transition spd="med">
    <p:newsfla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4391025" y="333375"/>
            <a:ext cx="4752975" cy="590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/>
              <a:t>Tvarová rozmanitost užitkové keramiky a porcelánu je velmi bohatá. V zásadě lze provést děleni na tvary geometrické a tvary inspirované živou přirodou (rostlinné, zoomorfni, antropomorfni). Kulovité a polokulovité tvary (obr. 212)</a:t>
            </a:r>
          </a:p>
          <a:p>
            <a:pPr eaLnBrk="0" hangingPunct="0"/>
            <a:r>
              <a:rPr lang="cs-CZ" b="1"/>
              <a:t>  </a:t>
            </a:r>
          </a:p>
          <a:p>
            <a:pPr eaLnBrk="0" hangingPunct="0"/>
            <a:r>
              <a:rPr lang="cs-CZ" b="1"/>
              <a:t>se vyskytuji v keramice od nejstaršich dob. Patři mezi tzv. měkké formy. Čistě kulovitý tvar je nestabilni, působi dynamicky - neklidně. Z výrobniho hlediska tyto tvary nečini obtiže, naopak v kožovitém stavu a při páleni jsou maximálně odolné proti deformaci. Jejich největši výhodou je, že zachovávaji teplotu nápojů a pokrmů, neboť maji největši obsah při nejmenšim povrchu. Na vypouklých plochách vyniká lesk a čistota glazur. Kulovité tvary jsou typické pro činský porcelán a také funkcionalistické výrobky z třicátých let. </a:t>
            </a:r>
          </a:p>
        </p:txBody>
      </p:sp>
      <p:pic>
        <p:nvPicPr>
          <p:cNvPr id="16386" name="Picture 4" descr="obraze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76250"/>
            <a:ext cx="4038600" cy="211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6" descr="obraze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4005263"/>
            <a:ext cx="4033838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newsflash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5148263" y="1844675"/>
            <a:ext cx="3995737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cs-CZ">
                <a:hlinkClick r:id="rId2"/>
              </a:rPr>
              <a:t>  </a:t>
            </a:r>
            <a:endParaRPr lang="cs-CZ" sz="11500"/>
          </a:p>
          <a:p>
            <a:pPr eaLnBrk="0" hangingPunct="0"/>
            <a:r>
              <a:rPr lang="cs-CZ"/>
              <a:t>Působi klidně, stabilně až těžkopádně. Tato skutečnost do značné miry závisi na poměru základny k výšce. Vysoké a štihlé nádoby jsou sice elegantni, ovšem nestabilni. Nizké a široké tvary nejsou vratké, ale působi přiliš hmotně. </a:t>
            </a:r>
          </a:p>
          <a:p>
            <a:pPr eaLnBrk="0" hangingPunct="0"/>
            <a:r>
              <a:rPr lang="cs-CZ"/>
              <a:t>           </a:t>
            </a:r>
          </a:p>
        </p:txBody>
      </p:sp>
      <p:pic>
        <p:nvPicPr>
          <p:cNvPr id="17410" name="Picture 3" descr="obraze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3429000"/>
            <a:ext cx="3133725" cy="15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5" descr="velky_obrazek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765175"/>
            <a:ext cx="4191000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Obdélník 7"/>
          <p:cNvSpPr>
            <a:spLocks noChangeArrowheads="1"/>
          </p:cNvSpPr>
          <p:nvPr/>
        </p:nvSpPr>
        <p:spPr bwMode="auto">
          <a:xfrm>
            <a:off x="250825" y="2708275"/>
            <a:ext cx="4572000" cy="29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300" b="1"/>
              <a:t>Tvary porcelánových šálků Válcovité tvary</a:t>
            </a:r>
          </a:p>
        </p:txBody>
      </p:sp>
      <p:sp>
        <p:nvSpPr>
          <p:cNvPr id="17413" name="Obdélník 8"/>
          <p:cNvSpPr>
            <a:spLocks noChangeArrowheads="1"/>
          </p:cNvSpPr>
          <p:nvPr/>
        </p:nvSpPr>
        <p:spPr bwMode="auto">
          <a:xfrm>
            <a:off x="250825" y="5084763"/>
            <a:ext cx="4572000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cs-CZ" sz="1300" b="1"/>
              <a:t>Tvrdost a těžkopádnost lze eliminovat prohnutim obrysové linie, odsazenim okraje nebo žlábkovánim tvaru (kanelura) -</a:t>
            </a:r>
          </a:p>
        </p:txBody>
      </p:sp>
    </p:spTree>
  </p:cSld>
  <p:clrMapOvr>
    <a:masterClrMapping/>
  </p:clrMapOvr>
  <p:transition spd="med">
    <p:newsfla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 descr="obraze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765175"/>
            <a:ext cx="5040312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Picture 4" descr="obraze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4292600"/>
            <a:ext cx="3240087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Obdélník 5"/>
          <p:cNvSpPr>
            <a:spLocks noChangeArrowheads="1"/>
          </p:cNvSpPr>
          <p:nvPr/>
        </p:nvSpPr>
        <p:spPr bwMode="auto">
          <a:xfrm>
            <a:off x="4356100" y="3213100"/>
            <a:ext cx="4572000" cy="203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cs typeface="Arial" charset="0"/>
              </a:rPr>
              <a:t>Vydouvánim stěn vnitřnim tlakem vzniká konvexni válec. Protlačuje-li se hmota dovnitř, jedná se o tvar konkávni. Válcovité tvary jsou funkčni a jejich výroby nečini potiže. Setkáváme se s nimi v produkci porcelánu v klasicismu i současnosti. </a:t>
            </a:r>
          </a:p>
        </p:txBody>
      </p:sp>
    </p:spTree>
  </p:cSld>
  <p:clrMapOvr>
    <a:masterClrMapping/>
  </p:clrMapOvr>
  <p:transition spd="med">
    <p:newsflash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obraze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60350"/>
            <a:ext cx="3086100" cy="237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Obdélník 4"/>
          <p:cNvSpPr>
            <a:spLocks noChangeArrowheads="1"/>
          </p:cNvSpPr>
          <p:nvPr/>
        </p:nvSpPr>
        <p:spPr bwMode="auto">
          <a:xfrm>
            <a:off x="323850" y="5876925"/>
            <a:ext cx="2312988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300" b="1">
                <a:cs typeface="Arial" charset="0"/>
              </a:rPr>
              <a:t>Kuželovité otevřené tvary </a:t>
            </a:r>
          </a:p>
        </p:txBody>
      </p:sp>
      <p:pic>
        <p:nvPicPr>
          <p:cNvPr id="19459" name="Picture 4" descr="obraze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005263"/>
            <a:ext cx="3667125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Obdélník 6"/>
          <p:cNvSpPr>
            <a:spLocks noChangeArrowheads="1"/>
          </p:cNvSpPr>
          <p:nvPr/>
        </p:nvSpPr>
        <p:spPr bwMode="auto">
          <a:xfrm>
            <a:off x="4284663" y="188913"/>
            <a:ext cx="457200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cs typeface="Arial" charset="0"/>
              </a:rPr>
              <a:t>Nádoba má užši základnu a směrem k okraji se rozšiřuje. Zhoršuje to stabilitu nádob, ale usnadňuje vyléváni, to je důležité hlavně u šálků. Výrobky působi elegantně, lze je snadno vytvářet v jednoduchých formách, poněkud vice však podléhaji deformacim. Pro vzhled, funkčnost a možnou deformaci je rozhodujici velikost zešikmeni (kuželovitosti). Tyto tvary se vyskytovaly již v pravěku, kdy se použivaly jako zásobnice. </a:t>
            </a:r>
          </a:p>
        </p:txBody>
      </p:sp>
      <p:pic>
        <p:nvPicPr>
          <p:cNvPr id="19461" name="Picture 6" descr="obrazek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3800" y="3933825"/>
            <a:ext cx="3743325" cy="203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2" name="Obdélník 9"/>
          <p:cNvSpPr>
            <a:spLocks noChangeArrowheads="1"/>
          </p:cNvSpPr>
          <p:nvPr/>
        </p:nvSpPr>
        <p:spPr bwMode="auto">
          <a:xfrm>
            <a:off x="4932363" y="6092825"/>
            <a:ext cx="2238375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300" b="1">
                <a:cs typeface="Arial" charset="0"/>
              </a:rPr>
              <a:t>Kuželovité zavřené tvary </a:t>
            </a:r>
          </a:p>
        </p:txBody>
      </p:sp>
    </p:spTree>
  </p:cSld>
  <p:clrMapOvr>
    <a:masterClrMapping/>
  </p:clrMapOvr>
  <p:transition spd="med">
    <p:newsflash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obrázek 1" descr="obraze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0"/>
            <a:ext cx="2414587" cy="267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obrázek 2" descr="obraze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2852738"/>
            <a:ext cx="2438400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obrázek 3" descr="obrazek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4213" y="5000625"/>
            <a:ext cx="2486025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Rectangle 15"/>
          <p:cNvSpPr>
            <a:spLocks noChangeArrowheads="1"/>
          </p:cNvSpPr>
          <p:nvPr/>
        </p:nvSpPr>
        <p:spPr bwMode="auto">
          <a:xfrm>
            <a:off x="3563938" y="188913"/>
            <a:ext cx="5256212" cy="203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ea typeface="Times New Roman" pitchFamily="18" charset="0"/>
                <a:cs typeface="Arial" charset="0"/>
              </a:rPr>
              <a:t>Vzhledem k protikónickému tvaru je k jejich vytvářeni potřeba forem složených z několika dilů. Kuželovité zavřené tvary se často vyráběly v obdobi romantismu, kdy napodobovaly středověké tvary cinových korbelů. </a:t>
            </a:r>
          </a:p>
          <a:p>
            <a:pPr eaLnBrk="0" hangingPunct="0"/>
            <a:endParaRPr lang="cs-CZ">
              <a:ea typeface="Times New Roman" pitchFamily="18" charset="0"/>
              <a:cs typeface="Arial" charset="0"/>
            </a:endParaRPr>
          </a:p>
        </p:txBody>
      </p:sp>
      <p:sp>
        <p:nvSpPr>
          <p:cNvPr id="20485" name="Rectangle 16"/>
          <p:cNvSpPr>
            <a:spLocks noChangeArrowheads="1"/>
          </p:cNvSpPr>
          <p:nvPr/>
        </p:nvSpPr>
        <p:spPr bwMode="auto">
          <a:xfrm>
            <a:off x="3492500" y="2276475"/>
            <a:ext cx="5472113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ea typeface="Times New Roman" pitchFamily="18" charset="0"/>
                <a:cs typeface="Arial" charset="0"/>
              </a:rPr>
              <a:t>Jsou odvozeny od krychle, kvádru nebo vicebokých hranolů. Patři mezi tzv. tvrdé formy a pro zpracováni měkké porcelánové hmoty nejsou charakteristické. Přesto se použivaly i v dobách, kdy keramika dosahovala vynikajici tvarové úrovně (např. činské hranaté konvičky na čaj, šestiboké nebo osmiboké vázy, habánské čtyřhranné nádoby s cinovými vičky apod.). Hranaté tvary (obr. 217) </a:t>
            </a:r>
          </a:p>
          <a:p>
            <a:pPr eaLnBrk="0" hangingPunct="0"/>
            <a:endParaRPr lang="cs-CZ">
              <a:ea typeface="Times New Roman" pitchFamily="18" charset="0"/>
              <a:cs typeface="Arial" charset="0"/>
            </a:endParaRPr>
          </a:p>
        </p:txBody>
      </p:sp>
      <p:sp>
        <p:nvSpPr>
          <p:cNvPr id="20486" name="Rectangle 17"/>
          <p:cNvSpPr>
            <a:spLocks noChangeArrowheads="1"/>
          </p:cNvSpPr>
          <p:nvPr/>
        </p:nvSpPr>
        <p:spPr bwMode="auto">
          <a:xfrm rot="10800000" flipV="1">
            <a:off x="3348038" y="5445125"/>
            <a:ext cx="59769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ea typeface="Times New Roman" pitchFamily="18" charset="0"/>
                <a:cs typeface="Arial" charset="0"/>
              </a:rPr>
              <a:t>Tvrdost tvaru lze změkčit zaoblenim hran, vydouvánim ploch nebo přechodem z hranaté do oblé plochy.</a:t>
            </a:r>
          </a:p>
          <a:p>
            <a:pPr eaLnBrk="0" hangingPunct="0"/>
            <a:endParaRPr lang="cs-CZ">
              <a:ea typeface="Times New Roman" pitchFamily="18" charset="0"/>
              <a:cs typeface="Arial" charset="0"/>
            </a:endParaRPr>
          </a:p>
        </p:txBody>
      </p:sp>
    </p:spTree>
  </p:cSld>
  <p:clrMapOvr>
    <a:masterClrMapping/>
  </p:clrMapOvr>
  <p:transition spd="med">
    <p:newsfla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Obdélník 3"/>
          <p:cNvSpPr>
            <a:spLocks noChangeArrowheads="1"/>
          </p:cNvSpPr>
          <p:nvPr/>
        </p:nvSpPr>
        <p:spPr bwMode="auto">
          <a:xfrm>
            <a:off x="4140200" y="1196975"/>
            <a:ext cx="45720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ea typeface="Times New Roman" pitchFamily="18" charset="0"/>
                <a:cs typeface="Arial" charset="0"/>
              </a:rPr>
              <a:t>Z technologického hlediska nejsou hranaté formy přiliš vhodné - snadno se borti (propadávaji) při sušeni a páleni. Ostré hrany jsou náchylné ke snadnému poškozeni při manipulaci s hotovým výrobkem. </a:t>
            </a:r>
          </a:p>
        </p:txBody>
      </p:sp>
      <p:pic>
        <p:nvPicPr>
          <p:cNvPr id="21506" name="Picture 2" descr="obraze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620713"/>
            <a:ext cx="2619375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Obdélník 6"/>
          <p:cNvSpPr>
            <a:spLocks noChangeArrowheads="1"/>
          </p:cNvSpPr>
          <p:nvPr/>
        </p:nvSpPr>
        <p:spPr bwMode="auto">
          <a:xfrm>
            <a:off x="4140200" y="3644900"/>
            <a:ext cx="45720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cs typeface="Arial" charset="0"/>
              </a:rPr>
              <a:t>Pocházeji pravděpodobně z Egypta. Od dob starých Řeků patři ke klasickým a často opakovaným tvarům. Na našem územi tvoři plynulou řadu nádob od přichodu Slovanů po současné lidové džbánkařstvi.</a:t>
            </a:r>
          </a:p>
        </p:txBody>
      </p:sp>
      <p:pic>
        <p:nvPicPr>
          <p:cNvPr id="21508" name="Picture 6" descr="obraze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3860800"/>
            <a:ext cx="3028950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Obdélník 8"/>
          <p:cNvSpPr>
            <a:spLocks noChangeArrowheads="1"/>
          </p:cNvSpPr>
          <p:nvPr/>
        </p:nvSpPr>
        <p:spPr bwMode="auto">
          <a:xfrm>
            <a:off x="755650" y="3357563"/>
            <a:ext cx="1206500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300" b="1">
                <a:ea typeface="Times New Roman" pitchFamily="18" charset="0"/>
                <a:cs typeface="Arial" charset="0"/>
              </a:rPr>
              <a:t>Vejčité tvary </a:t>
            </a:r>
          </a:p>
        </p:txBody>
      </p:sp>
    </p:spTree>
  </p:cSld>
  <p:clrMapOvr>
    <a:masterClrMapping/>
  </p:clrMapOvr>
  <p:transition spd="med">
    <p:newsflash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obraze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620713"/>
            <a:ext cx="2581275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Obdélník 4"/>
          <p:cNvSpPr>
            <a:spLocks noChangeArrowheads="1"/>
          </p:cNvSpPr>
          <p:nvPr/>
        </p:nvSpPr>
        <p:spPr bwMode="auto">
          <a:xfrm>
            <a:off x="468313" y="2636838"/>
            <a:ext cx="1420812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300" b="1">
                <a:cs typeface="Arial" charset="0"/>
              </a:rPr>
              <a:t>Zvonovité tvary</a:t>
            </a:r>
          </a:p>
        </p:txBody>
      </p:sp>
      <p:sp>
        <p:nvSpPr>
          <p:cNvPr id="22531" name="Obdélník 5"/>
          <p:cNvSpPr>
            <a:spLocks noChangeArrowheads="1"/>
          </p:cNvSpPr>
          <p:nvPr/>
        </p:nvSpPr>
        <p:spPr bwMode="auto">
          <a:xfrm>
            <a:off x="4284663" y="1341438"/>
            <a:ext cx="4572000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cs typeface="Arial" charset="0"/>
              </a:rPr>
              <a:t>Jsou charakteristické měkkou obrysovou křivkou (tzv. esovkou), která je typická pro tvarováni keramiky. Nejznámějšim výrobkem jsou rokokové a empirové šálky. Působi velmi elegantně, dobře se vytáčeji a jsou funkčni - pokud ovšem nejsou deformovány přebujelou plastickou výzdobou, jak tomu často bylo v době měšťanského rokoka. </a:t>
            </a:r>
          </a:p>
        </p:txBody>
      </p:sp>
      <p:pic>
        <p:nvPicPr>
          <p:cNvPr id="22532" name="Picture 4" descr="obraze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3141663"/>
            <a:ext cx="3400425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Obdélník 6"/>
          <p:cNvSpPr>
            <a:spLocks noChangeArrowheads="1"/>
          </p:cNvSpPr>
          <p:nvPr/>
        </p:nvSpPr>
        <p:spPr bwMode="auto">
          <a:xfrm>
            <a:off x="468313" y="5084763"/>
            <a:ext cx="4572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900" i="1">
                <a:latin typeface="Century Gothic" pitchFamily="34" charset="0"/>
              </a:rPr>
              <a:t>Výsledná citace:</a:t>
            </a:r>
            <a:endParaRPr lang="cs-CZ" sz="900">
              <a:latin typeface="Century Gothic" pitchFamily="34" charset="0"/>
            </a:endParaRPr>
          </a:p>
          <a:p>
            <a:r>
              <a:rPr lang="cs-CZ" sz="900">
                <a:latin typeface="Century Gothic" pitchFamily="34" charset="0"/>
              </a:rPr>
              <a:t>ŠPÍS, J.. </a:t>
            </a:r>
            <a:r>
              <a:rPr lang="cs-CZ" sz="900" i="1">
                <a:latin typeface="Century Gothic" pitchFamily="34" charset="0"/>
              </a:rPr>
              <a:t>Klasifikace tvarů keramických a porcelánových nádob</a:t>
            </a:r>
            <a:r>
              <a:rPr lang="cs-CZ" sz="900">
                <a:latin typeface="Century Gothic" pitchFamily="34" charset="0"/>
              </a:rPr>
              <a:t> [online]. [cit. 26.6.2013]. Dostupný na WWW: http://www.artkeramika.cz/index.php?clid=613&amp;id=52 </a:t>
            </a:r>
          </a:p>
        </p:txBody>
      </p:sp>
    </p:spTree>
  </p:cSld>
  <p:clrMapOvr>
    <a:masterClrMapping/>
  </p:clrMapOvr>
  <p:transition spd="med">
    <p:newsfla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C:\Documents and Settings\ucitel\Plocha\Nová složka (3)\Paleolit - nádoby - talíř - příloha č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513" y="115888"/>
            <a:ext cx="4664075" cy="667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newsflash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Documents and Settings\ucitel\Plocha\S7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483768" y="1412776"/>
            <a:ext cx="4136779" cy="3941911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sp>
        <p:nvSpPr>
          <p:cNvPr id="4" name="Obdélník 3"/>
          <p:cNvSpPr/>
          <p:nvPr/>
        </p:nvSpPr>
        <p:spPr>
          <a:xfrm>
            <a:off x="251520" y="2204864"/>
            <a:ext cx="8640960" cy="3046988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Ve výukovém materiálu byly použity fotografie a obrázky – /zdroj uveden pod kopiemi/, přednášky dějin umění –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z vlastních zdrojů, bylo čerpáno z knihy Dějiny umění Aloise Bauera - bez přímé citace a texty z Bible. Výukové listy byly zhotoveny autorsky v grafickém programu.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 </a:t>
            </a:r>
            <a:endParaRPr lang="cs-CZ" sz="24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4589</TotalTime>
  <Words>596</Words>
  <Application>Microsoft Office PowerPoint</Application>
  <PresentationFormat>Předvádění na obrazovce (4:3)</PresentationFormat>
  <Paragraphs>43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Šablona návrhu</vt:lpstr>
      </vt:variant>
      <vt:variant>
        <vt:i4>8</vt:i4>
      </vt:variant>
      <vt:variant>
        <vt:lpstr>Nadpisy snímků</vt:lpstr>
      </vt:variant>
      <vt:variant>
        <vt:i4>11</vt:i4>
      </vt:variant>
    </vt:vector>
  </HeadingPairs>
  <TitlesOfParts>
    <vt:vector size="26" baseType="lpstr">
      <vt:lpstr>Century Gothic</vt:lpstr>
      <vt:lpstr>Arial</vt:lpstr>
      <vt:lpstr>Wingdings 2</vt:lpstr>
      <vt:lpstr>Verdana</vt:lpstr>
      <vt:lpstr>Calibri</vt:lpstr>
      <vt:lpstr>Franklin Gothic Heavy</vt:lpstr>
      <vt:lpstr>Times New Roman</vt:lpstr>
      <vt:lpstr>Talent</vt:lpstr>
      <vt:lpstr>Talent</vt:lpstr>
      <vt:lpstr>Talent</vt:lpstr>
      <vt:lpstr>Talent</vt:lpstr>
      <vt:lpstr>Talent</vt:lpstr>
      <vt:lpstr>Talent</vt:lpstr>
      <vt:lpstr>Talent</vt:lpstr>
      <vt:lpstr>Talent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Výukový  materiál</dc:title>
  <dc:creator>ZŠ Salvátor</dc:creator>
  <cp:lastModifiedBy>SlamovaLi</cp:lastModifiedBy>
  <cp:revision>436</cp:revision>
  <dcterms:created xsi:type="dcterms:W3CDTF">2011-07-15T08:45:18Z</dcterms:created>
  <dcterms:modified xsi:type="dcterms:W3CDTF">2013-06-27T07:24:26Z</dcterms:modified>
</cp:coreProperties>
</file>