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B07696-1481-48B4-B61D-B672ABBC12BE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D66CF7-5165-4325-832D-976E8541A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1580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D0DB1-31B9-495C-8996-D656F2CA72A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755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AD2C58D8-BACC-4198-8DD6-5F643745DDE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282EADF4-2DB4-49EE-8F8F-9CFC7C7DE0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C58D8-BACC-4198-8DD6-5F643745DDE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EADF4-2DB4-49EE-8F8F-9CFC7C7DE0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C58D8-BACC-4198-8DD6-5F643745DDE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EADF4-2DB4-49EE-8F8F-9CFC7C7DE0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C58D8-BACC-4198-8DD6-5F643745DDE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EADF4-2DB4-49EE-8F8F-9CFC7C7DE05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C58D8-BACC-4198-8DD6-5F643745DDE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EADF4-2DB4-49EE-8F8F-9CFC7C7DE05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C58D8-BACC-4198-8DD6-5F643745DDE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EADF4-2DB4-49EE-8F8F-9CFC7C7DE0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C58D8-BACC-4198-8DD6-5F643745DDE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EADF4-2DB4-49EE-8F8F-9CFC7C7DE0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AD2C58D8-BACC-4198-8DD6-5F643745DDE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282EADF4-2DB4-49EE-8F8F-9CFC7C7DE0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AD2C58D8-BACC-4198-8DD6-5F643745DDE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282EADF4-2DB4-49EE-8F8F-9CFC7C7DE0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C58D8-BACC-4198-8DD6-5F643745DDE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EADF4-2DB4-49EE-8F8F-9CFC7C7DE0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C58D8-BACC-4198-8DD6-5F643745DDE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EADF4-2DB4-49EE-8F8F-9CFC7C7DE0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D2C58D8-BACC-4198-8DD6-5F643745DDE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282EADF4-2DB4-49EE-8F8F-9CFC7C7DE05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87624" y="4509120"/>
            <a:ext cx="712879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prstClr val="black"/>
                </a:solidFill>
              </a:rPr>
              <a:t>Název DUM:  </a:t>
            </a:r>
            <a:r>
              <a:rPr lang="cs-CZ" sz="1400" dirty="0" smtClean="0">
                <a:solidFill>
                  <a:prstClr val="black"/>
                </a:solidFill>
              </a:rPr>
              <a:t>VY_32_INOVACE_VII_2_06: </a:t>
            </a:r>
            <a:r>
              <a:rPr lang="cs-CZ" sz="1400" dirty="0" err="1" smtClean="0">
                <a:solidFill>
                  <a:prstClr val="black"/>
                </a:solidFill>
              </a:rPr>
              <a:t>this</a:t>
            </a:r>
            <a:r>
              <a:rPr lang="cs-CZ" sz="1400" dirty="0" smtClean="0">
                <a:solidFill>
                  <a:prstClr val="black"/>
                </a:solidFill>
              </a:rPr>
              <a:t>, these, </a:t>
            </a:r>
            <a:r>
              <a:rPr lang="cs-CZ" sz="1400" dirty="0" err="1" smtClean="0">
                <a:solidFill>
                  <a:prstClr val="black"/>
                </a:solidFill>
              </a:rPr>
              <a:t>that</a:t>
            </a:r>
            <a:r>
              <a:rPr lang="cs-CZ" sz="1400" dirty="0" smtClean="0">
                <a:solidFill>
                  <a:prstClr val="black"/>
                </a:solidFill>
              </a:rPr>
              <a:t>, </a:t>
            </a:r>
            <a:r>
              <a:rPr lang="cs-CZ" sz="1400" dirty="0" err="1" smtClean="0">
                <a:solidFill>
                  <a:prstClr val="black"/>
                </a:solidFill>
              </a:rPr>
              <a:t>those</a:t>
            </a:r>
            <a:r>
              <a:rPr lang="cs-CZ" sz="1400" dirty="0" smtClean="0">
                <a:solidFill>
                  <a:prstClr val="black"/>
                </a:solidFill>
              </a:rPr>
              <a:t>, prezentace</a:t>
            </a:r>
          </a:p>
          <a:p>
            <a:endParaRPr lang="cs-CZ" sz="1400" b="1" dirty="0" smtClean="0">
              <a:solidFill>
                <a:prstClr val="black"/>
              </a:solidFill>
            </a:endParaRPr>
          </a:p>
          <a:p>
            <a:r>
              <a:rPr lang="cs-CZ" sz="1400" b="1" dirty="0" smtClean="0">
                <a:solidFill>
                  <a:prstClr val="black"/>
                </a:solidFill>
              </a:rPr>
              <a:t>Šablona číslo:  </a:t>
            </a:r>
            <a:r>
              <a:rPr lang="cs-CZ" sz="1400" dirty="0" smtClean="0">
                <a:solidFill>
                  <a:prstClr val="black"/>
                </a:solidFill>
              </a:rPr>
              <a:t>VII</a:t>
            </a:r>
            <a:r>
              <a:rPr lang="cs-CZ" sz="1400" b="1" dirty="0" smtClean="0">
                <a:solidFill>
                  <a:prstClr val="black"/>
                </a:solidFill>
              </a:rPr>
              <a:t>           Sada číslo: </a:t>
            </a:r>
            <a:r>
              <a:rPr lang="cs-CZ" sz="1400" dirty="0" smtClean="0">
                <a:solidFill>
                  <a:prstClr val="black"/>
                </a:solidFill>
              </a:rPr>
              <a:t>2</a:t>
            </a:r>
            <a:r>
              <a:rPr lang="cs-CZ" sz="1400" b="1" dirty="0" smtClean="0">
                <a:solidFill>
                  <a:prstClr val="black"/>
                </a:solidFill>
              </a:rPr>
              <a:t>            Pořadové číslo DUM:</a:t>
            </a:r>
            <a:r>
              <a:rPr lang="cs-CZ" sz="1400" dirty="0" smtClean="0">
                <a:solidFill>
                  <a:prstClr val="black"/>
                </a:solidFill>
              </a:rPr>
              <a:t> 06</a:t>
            </a:r>
            <a:r>
              <a:rPr lang="cs-CZ" sz="1400" b="1" dirty="0" smtClean="0">
                <a:solidFill>
                  <a:prstClr val="black"/>
                </a:solidFill>
              </a:rPr>
              <a:t>   </a:t>
            </a:r>
            <a:endParaRPr lang="cs-CZ" sz="1400" dirty="0" smtClean="0">
              <a:solidFill>
                <a:prstClr val="black"/>
              </a:solidFill>
            </a:endParaRPr>
          </a:p>
          <a:p>
            <a:endParaRPr lang="cs-CZ" b="1" dirty="0" smtClean="0">
              <a:solidFill>
                <a:prstClr val="black"/>
              </a:solidFill>
            </a:endParaRPr>
          </a:p>
          <a:p>
            <a:r>
              <a:rPr lang="cs-CZ" sz="1400" b="1" dirty="0" smtClean="0">
                <a:solidFill>
                  <a:prstClr val="black"/>
                </a:solidFill>
              </a:rPr>
              <a:t>Autor: </a:t>
            </a:r>
            <a:r>
              <a:rPr lang="cs-CZ" sz="1400" dirty="0" smtClean="0">
                <a:solidFill>
                  <a:prstClr val="black"/>
                </a:solidFill>
              </a:rPr>
              <a:t>Mgr. Radmila Smolíková</a:t>
            </a:r>
            <a:endParaRPr lang="cs-CZ" sz="1400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04664"/>
            <a:ext cx="6078537" cy="1487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48238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seznámení se zájmeny </a:t>
            </a:r>
            <a:r>
              <a:rPr lang="cs-CZ" sz="1600" dirty="0" err="1" smtClean="0"/>
              <a:t>this</a:t>
            </a:r>
            <a:r>
              <a:rPr lang="cs-CZ" sz="1600" dirty="0" smtClean="0"/>
              <a:t>, these, </a:t>
            </a:r>
            <a:r>
              <a:rPr lang="cs-CZ" sz="1600" dirty="0" err="1" smtClean="0"/>
              <a:t>that</a:t>
            </a:r>
            <a:r>
              <a:rPr lang="cs-CZ" sz="1600" dirty="0" smtClean="0"/>
              <a:t>, </a:t>
            </a:r>
            <a:r>
              <a:rPr lang="cs-CZ" sz="1600" dirty="0" err="1" smtClean="0"/>
              <a:t>those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</a:t>
            </a:r>
            <a:r>
              <a:rPr lang="cs-CZ" sz="1600" dirty="0" smtClean="0"/>
              <a:t>ovládají </a:t>
            </a:r>
            <a:r>
              <a:rPr lang="cs-CZ" sz="1600" dirty="0" smtClean="0"/>
              <a:t>použití </a:t>
            </a:r>
            <a:r>
              <a:rPr lang="cs-CZ" sz="1600" dirty="0" err="1" smtClean="0"/>
              <a:t>this</a:t>
            </a:r>
            <a:r>
              <a:rPr lang="cs-CZ" sz="1600" dirty="0" smtClean="0"/>
              <a:t>, these, </a:t>
            </a:r>
            <a:r>
              <a:rPr lang="cs-CZ" sz="1600" dirty="0" err="1" smtClean="0"/>
              <a:t>that</a:t>
            </a:r>
            <a:r>
              <a:rPr lang="cs-CZ" sz="1600" dirty="0" smtClean="0"/>
              <a:t>, </a:t>
            </a:r>
            <a:r>
              <a:rPr lang="cs-CZ" sz="1600" dirty="0" err="1" smtClean="0"/>
              <a:t>those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</a:t>
            </a:r>
            <a:r>
              <a:rPr lang="cs-CZ" sz="1600" dirty="0" smtClean="0"/>
              <a:t> 11-12 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err="1" smtClean="0"/>
              <a:t>this</a:t>
            </a:r>
            <a:r>
              <a:rPr lang="cs-CZ" sz="1600" dirty="0" smtClean="0"/>
              <a:t>, </a:t>
            </a:r>
            <a:r>
              <a:rPr lang="cs-CZ" sz="1600" dirty="0" err="1" smtClean="0"/>
              <a:t>these,that</a:t>
            </a:r>
            <a:r>
              <a:rPr lang="cs-CZ" sz="1600" dirty="0" smtClean="0"/>
              <a:t>, </a:t>
            </a:r>
            <a:r>
              <a:rPr lang="cs-CZ" sz="1600" dirty="0" err="1" smtClean="0"/>
              <a:t>those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tabule, sešit, psací potřeby</a:t>
            </a:r>
          </a:p>
          <a:p>
            <a:endParaRPr lang="cs-CZ" sz="1600" b="1" dirty="0"/>
          </a:p>
          <a:p>
            <a:r>
              <a:rPr lang="cs-CZ" sz="1600" b="1" dirty="0" smtClean="0"/>
              <a:t>Potřebný čas pro výuku DUM:</a:t>
            </a:r>
            <a:r>
              <a:rPr lang="cs-CZ" sz="1600" dirty="0" smtClean="0"/>
              <a:t> 30 minut</a:t>
            </a:r>
            <a:endParaRPr lang="cs-CZ" sz="1600" b="1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látku na interaktivní tabuli, při procvičování se žáci aktivně zapojují. Závěrečné shrnující cvičení realizují žáci ústně i písemně do sešitů. Kontrolní překlad je promítán na interaktivní tabuli.</a:t>
            </a:r>
            <a:endParaRPr lang="cs-CZ" sz="1600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78477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800" dirty="0" smtClean="0"/>
              <a:t>PROJECT - </a:t>
            </a:r>
            <a:r>
              <a:rPr lang="cs-CZ" sz="1800" dirty="0" err="1" smtClean="0"/>
              <a:t>Students</a:t>
            </a:r>
            <a:r>
              <a:rPr lang="cs-CZ" sz="1800" dirty="0" smtClean="0"/>
              <a:t>´ </a:t>
            </a:r>
            <a:r>
              <a:rPr lang="cs-CZ" sz="1800" dirty="0" err="1" smtClean="0"/>
              <a:t>Book</a:t>
            </a:r>
            <a:r>
              <a:rPr lang="cs-CZ" sz="1800" dirty="0" smtClean="0"/>
              <a:t> 2, Tom </a:t>
            </a:r>
            <a:r>
              <a:rPr lang="cs-CZ" sz="1800" dirty="0" err="1" smtClean="0"/>
              <a:t>Hutchinson</a:t>
            </a:r>
            <a:r>
              <a:rPr lang="cs-CZ" sz="1800" dirty="0" smtClean="0"/>
              <a:t>, Oxford University </a:t>
            </a:r>
            <a:r>
              <a:rPr lang="cs-CZ" sz="1800" dirty="0" err="1" smtClean="0"/>
              <a:t>Press</a:t>
            </a:r>
            <a:r>
              <a:rPr lang="cs-CZ" sz="1800" dirty="0" smtClean="0"/>
              <a:t> 1999</a:t>
            </a:r>
          </a:p>
          <a:p>
            <a:pPr marL="0" indent="0">
              <a:buNone/>
            </a:pPr>
            <a:r>
              <a:rPr lang="cs-CZ" sz="1800" dirty="0" smtClean="0"/>
              <a:t>PROJECT – pracovní sešit 2, Tom </a:t>
            </a:r>
            <a:r>
              <a:rPr lang="cs-CZ" sz="1800" dirty="0" err="1" smtClean="0"/>
              <a:t>Hutchinson</a:t>
            </a:r>
            <a:r>
              <a:rPr lang="cs-CZ" sz="1800" dirty="0" smtClean="0"/>
              <a:t>, Oxford University </a:t>
            </a:r>
            <a:r>
              <a:rPr lang="cs-CZ" sz="1800" dirty="0" err="1" smtClean="0"/>
              <a:t>Press</a:t>
            </a:r>
            <a:r>
              <a:rPr lang="cs-CZ" sz="1800" dirty="0" smtClean="0"/>
              <a:t> 1999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85041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t</a:t>
            </a:r>
            <a:r>
              <a:rPr lang="cs-CZ" dirty="0" err="1" smtClean="0"/>
              <a:t>his</a:t>
            </a:r>
            <a:r>
              <a:rPr lang="cs-CZ" dirty="0" smtClean="0"/>
              <a:t> /</a:t>
            </a:r>
            <a:r>
              <a:rPr lang="cs-CZ" dirty="0" err="1" smtClean="0"/>
              <a:t>that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Zájmeno </a:t>
            </a:r>
            <a:r>
              <a:rPr lang="cs-CZ" b="1" u="sng" dirty="0" smtClean="0">
                <a:solidFill>
                  <a:srgbClr val="FF0000"/>
                </a:solidFill>
              </a:rPr>
              <a:t>„</a:t>
            </a:r>
            <a:r>
              <a:rPr lang="cs-CZ" b="1" u="sng" dirty="0" err="1" smtClean="0">
                <a:solidFill>
                  <a:srgbClr val="FF0000"/>
                </a:solidFill>
              </a:rPr>
              <a:t>this</a:t>
            </a:r>
            <a:r>
              <a:rPr lang="cs-CZ" b="1" u="sng" dirty="0" smtClean="0">
                <a:solidFill>
                  <a:srgbClr val="FF0000"/>
                </a:solidFill>
              </a:rPr>
              <a:t>“ </a:t>
            </a:r>
            <a:r>
              <a:rPr lang="cs-CZ" u="sng" dirty="0" smtClean="0"/>
              <a:t>spojujeme s jednotným číslem.</a:t>
            </a:r>
          </a:p>
          <a:p>
            <a:pPr marL="0" indent="0">
              <a:buNone/>
            </a:pPr>
            <a:r>
              <a:rPr lang="cs-CZ" u="sng" dirty="0" smtClean="0"/>
              <a:t>Užíváme jej pro označení lidí a věcí, které jsou </a:t>
            </a:r>
            <a:r>
              <a:rPr lang="cs-CZ" b="1" u="sng" dirty="0" smtClean="0"/>
              <a:t>blízko nás</a:t>
            </a:r>
            <a:r>
              <a:rPr lang="cs-CZ" u="sng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Příklad: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pen</a:t>
            </a:r>
            <a:r>
              <a:rPr lang="cs-CZ" dirty="0" smtClean="0"/>
              <a:t>, </a:t>
            </a:r>
            <a:r>
              <a:rPr lang="cs-CZ" dirty="0" err="1" smtClean="0"/>
              <a:t>this</a:t>
            </a:r>
            <a:r>
              <a:rPr lang="cs-CZ" dirty="0" smtClean="0"/>
              <a:t> dog,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/>
              <a:t>.</a:t>
            </a:r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Zájmeno </a:t>
            </a:r>
            <a:r>
              <a:rPr lang="cs-CZ" b="1" u="sng" dirty="0" smtClean="0">
                <a:solidFill>
                  <a:srgbClr val="FF0000"/>
                </a:solidFill>
              </a:rPr>
              <a:t>„</a:t>
            </a:r>
            <a:r>
              <a:rPr lang="cs-CZ" b="1" u="sng" dirty="0" err="1" smtClean="0">
                <a:solidFill>
                  <a:srgbClr val="FF0000"/>
                </a:solidFill>
              </a:rPr>
              <a:t>that</a:t>
            </a:r>
            <a:r>
              <a:rPr lang="cs-CZ" b="1" u="sng" dirty="0" smtClean="0">
                <a:solidFill>
                  <a:srgbClr val="FF0000"/>
                </a:solidFill>
              </a:rPr>
              <a:t>“ </a:t>
            </a:r>
            <a:r>
              <a:rPr lang="cs-CZ" u="sng" dirty="0" smtClean="0"/>
              <a:t>spojujeme s jednotným číslem.</a:t>
            </a:r>
          </a:p>
          <a:p>
            <a:pPr marL="0" indent="0">
              <a:buNone/>
            </a:pPr>
            <a:r>
              <a:rPr lang="cs-CZ" u="sng" dirty="0" smtClean="0"/>
              <a:t>Užíváme jej pro označení lidí a věcí, které jsou </a:t>
            </a:r>
            <a:r>
              <a:rPr lang="cs-CZ" b="1" u="sng" dirty="0" smtClean="0"/>
              <a:t>dál od nás</a:t>
            </a:r>
            <a:r>
              <a:rPr lang="cs-CZ" u="sng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Příklad: </a:t>
            </a:r>
            <a:r>
              <a:rPr lang="cs-CZ" dirty="0" err="1" smtClean="0"/>
              <a:t>that</a:t>
            </a:r>
            <a:r>
              <a:rPr lang="cs-CZ" dirty="0" smtClean="0"/>
              <a:t> dog, </a:t>
            </a:r>
            <a:r>
              <a:rPr lang="cs-CZ" dirty="0" err="1" smtClean="0"/>
              <a:t>that</a:t>
            </a:r>
            <a:r>
              <a:rPr lang="cs-CZ" dirty="0"/>
              <a:t> </a:t>
            </a:r>
            <a:r>
              <a:rPr lang="cs-CZ" dirty="0" err="1" smtClean="0"/>
              <a:t>pen</a:t>
            </a:r>
            <a:r>
              <a:rPr lang="cs-CZ" dirty="0" smtClean="0"/>
              <a:t>,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97128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kus </a:t>
            </a:r>
            <a:r>
              <a:rPr lang="cs-CZ" dirty="0" smtClean="0"/>
              <a:t>překládat: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Toto je moje taška.</a:t>
            </a:r>
          </a:p>
          <a:p>
            <a:pPr marL="0" indent="0">
              <a:buNone/>
            </a:pPr>
            <a:r>
              <a:rPr lang="cs-CZ" dirty="0" smtClean="0"/>
              <a:t>Tamten chlapec je z USA.</a:t>
            </a:r>
          </a:p>
          <a:p>
            <a:pPr marL="0" indent="0">
              <a:buNone/>
            </a:pPr>
            <a:r>
              <a:rPr lang="cs-CZ" dirty="0" smtClean="0"/>
              <a:t>Toto auto je nové.</a:t>
            </a:r>
          </a:p>
          <a:p>
            <a:pPr marL="0" indent="0">
              <a:buNone/>
            </a:pPr>
            <a:r>
              <a:rPr lang="cs-CZ" dirty="0" smtClean="0"/>
              <a:t>Tamto auto je staré.</a:t>
            </a:r>
          </a:p>
          <a:p>
            <a:pPr marL="0" indent="0">
              <a:buNone/>
            </a:pPr>
            <a:r>
              <a:rPr lang="cs-CZ" dirty="0" smtClean="0"/>
              <a:t>Tato kniha je pro tebe.</a:t>
            </a:r>
          </a:p>
          <a:p>
            <a:pPr marL="0" indent="0">
              <a:buNone/>
            </a:pPr>
            <a:r>
              <a:rPr lang="cs-CZ" dirty="0" smtClean="0"/>
              <a:t>Tamto je moje mamka.</a:t>
            </a:r>
          </a:p>
          <a:p>
            <a:pPr marL="0" indent="0">
              <a:buNone/>
            </a:pPr>
            <a:r>
              <a:rPr lang="cs-CZ" dirty="0" smtClean="0"/>
              <a:t>Toto je můj taťka.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bag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That</a:t>
            </a:r>
            <a:r>
              <a:rPr lang="cs-CZ" dirty="0" smtClean="0"/>
              <a:t> boy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        </a:t>
            </a:r>
            <a:r>
              <a:rPr lang="cs-CZ" dirty="0" err="1" smtClean="0"/>
              <a:t>the</a:t>
            </a:r>
            <a:r>
              <a:rPr lang="cs-CZ" dirty="0" smtClean="0"/>
              <a:t> USA.</a:t>
            </a:r>
          </a:p>
          <a:p>
            <a:pPr marL="0" indent="0">
              <a:buNone/>
            </a:pPr>
            <a:r>
              <a:rPr lang="cs-CZ" dirty="0" err="1" smtClean="0"/>
              <a:t>This</a:t>
            </a:r>
            <a:r>
              <a:rPr lang="cs-CZ" dirty="0" smtClean="0"/>
              <a:t> car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That</a:t>
            </a:r>
            <a:r>
              <a:rPr lang="cs-CZ" dirty="0" smtClean="0"/>
              <a:t> car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mum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dad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07882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2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hese/</a:t>
            </a:r>
            <a:r>
              <a:rPr lang="cs-CZ" dirty="0" err="1" smtClean="0"/>
              <a:t>those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u="sng" dirty="0" smtClean="0"/>
              <a:t>Zájmeno </a:t>
            </a:r>
            <a:r>
              <a:rPr lang="cs-CZ" b="1" u="sng" dirty="0" smtClean="0">
                <a:solidFill>
                  <a:srgbClr val="FF0000"/>
                </a:solidFill>
              </a:rPr>
              <a:t>„these“ </a:t>
            </a:r>
            <a:r>
              <a:rPr lang="cs-CZ" u="sng" dirty="0" smtClean="0"/>
              <a:t>spojujeme s množným číslem.</a:t>
            </a:r>
          </a:p>
          <a:p>
            <a:pPr marL="0" indent="0">
              <a:buNone/>
            </a:pPr>
            <a:r>
              <a:rPr lang="cs-CZ" u="sng" dirty="0" smtClean="0"/>
              <a:t>Užíváme jej pro označení lidí a věcí, které jsou </a:t>
            </a:r>
            <a:r>
              <a:rPr lang="cs-CZ" b="1" u="sng" dirty="0" smtClean="0"/>
              <a:t>blízko nás</a:t>
            </a:r>
            <a:r>
              <a:rPr lang="cs-CZ" u="sng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Příklad: these </a:t>
            </a:r>
            <a:r>
              <a:rPr lang="cs-CZ" dirty="0" err="1" smtClean="0"/>
              <a:t>flowers</a:t>
            </a:r>
            <a:r>
              <a:rPr lang="cs-CZ" dirty="0" smtClean="0"/>
              <a:t>, these </a:t>
            </a:r>
            <a:r>
              <a:rPr lang="cs-CZ" dirty="0" err="1" smtClean="0"/>
              <a:t>chairs</a:t>
            </a:r>
            <a:r>
              <a:rPr lang="cs-CZ" dirty="0" smtClean="0"/>
              <a:t>.</a:t>
            </a:r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Zájmeno </a:t>
            </a:r>
            <a:r>
              <a:rPr lang="cs-CZ" b="1" u="sng" dirty="0" smtClean="0">
                <a:solidFill>
                  <a:srgbClr val="FF0000"/>
                </a:solidFill>
              </a:rPr>
              <a:t>„</a:t>
            </a:r>
            <a:r>
              <a:rPr lang="cs-CZ" b="1" u="sng" dirty="0" err="1" smtClean="0">
                <a:solidFill>
                  <a:srgbClr val="FF0000"/>
                </a:solidFill>
              </a:rPr>
              <a:t>those</a:t>
            </a:r>
            <a:r>
              <a:rPr lang="cs-CZ" b="1" u="sng" dirty="0" smtClean="0">
                <a:solidFill>
                  <a:srgbClr val="FF0000"/>
                </a:solidFill>
              </a:rPr>
              <a:t>“ </a:t>
            </a:r>
            <a:r>
              <a:rPr lang="cs-CZ" u="sng" dirty="0" smtClean="0"/>
              <a:t>spojujeme s množným číslem.</a:t>
            </a:r>
          </a:p>
          <a:p>
            <a:pPr marL="0" indent="0">
              <a:buNone/>
            </a:pPr>
            <a:r>
              <a:rPr lang="cs-CZ" u="sng" dirty="0" smtClean="0"/>
              <a:t>Užíváme jej pro označení lidí a věcí, které jsou </a:t>
            </a:r>
            <a:r>
              <a:rPr lang="cs-CZ" b="1" u="sng" dirty="0" smtClean="0"/>
              <a:t>od</a:t>
            </a:r>
            <a:r>
              <a:rPr lang="cs-CZ" u="sng" dirty="0" smtClean="0"/>
              <a:t> </a:t>
            </a:r>
            <a:r>
              <a:rPr lang="cs-CZ" b="1" u="sng" dirty="0" smtClean="0"/>
              <a:t>nás dál</a:t>
            </a:r>
            <a:r>
              <a:rPr lang="cs-CZ" u="sng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Příklad: </a:t>
            </a:r>
            <a:r>
              <a:rPr lang="cs-CZ" dirty="0" err="1" smtClean="0"/>
              <a:t>those</a:t>
            </a:r>
            <a:r>
              <a:rPr lang="cs-CZ" dirty="0" smtClean="0"/>
              <a:t> </a:t>
            </a:r>
            <a:r>
              <a:rPr lang="cs-CZ" dirty="0" err="1" smtClean="0"/>
              <a:t>cats</a:t>
            </a:r>
            <a:r>
              <a:rPr lang="cs-CZ" dirty="0" smtClean="0"/>
              <a:t>, </a:t>
            </a:r>
            <a:r>
              <a:rPr lang="cs-CZ" dirty="0" err="1" smtClean="0"/>
              <a:t>those</a:t>
            </a:r>
            <a:r>
              <a:rPr lang="cs-CZ" dirty="0" smtClean="0"/>
              <a:t> </a:t>
            </a:r>
            <a:r>
              <a:rPr lang="cs-CZ" dirty="0" err="1" smtClean="0"/>
              <a:t>pupils</a:t>
            </a:r>
            <a:r>
              <a:rPr lang="cs-CZ" dirty="0" smtClean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301856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kus si </a:t>
            </a:r>
            <a:r>
              <a:rPr lang="cs-CZ" dirty="0" smtClean="0"/>
              <a:t>přeložit: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Tito chlapci jsou z naší školy.</a:t>
            </a:r>
          </a:p>
          <a:p>
            <a:pPr marL="0" indent="0">
              <a:buNone/>
            </a:pPr>
            <a:r>
              <a:rPr lang="cs-CZ" dirty="0" smtClean="0"/>
              <a:t>Tamty květiny jsou velmi pěkné.</a:t>
            </a:r>
          </a:p>
          <a:p>
            <a:pPr marL="0" indent="0">
              <a:buNone/>
            </a:pPr>
            <a:r>
              <a:rPr lang="cs-CZ" dirty="0" smtClean="0"/>
              <a:t>Tamty budovy nejsou staré.</a:t>
            </a:r>
          </a:p>
          <a:p>
            <a:pPr marL="0" indent="0">
              <a:buNone/>
            </a:pPr>
            <a:r>
              <a:rPr lang="cs-CZ" dirty="0" smtClean="0"/>
              <a:t>Tyto lavice jsou nové.</a:t>
            </a:r>
          </a:p>
          <a:p>
            <a:pPr marL="0" indent="0">
              <a:buNone/>
            </a:pPr>
            <a:r>
              <a:rPr lang="cs-CZ" dirty="0" smtClean="0"/>
              <a:t>Tamty opice jsou velké.</a:t>
            </a:r>
          </a:p>
          <a:p>
            <a:pPr marL="0" indent="0">
              <a:buNone/>
            </a:pPr>
            <a:r>
              <a:rPr lang="cs-CZ" dirty="0" smtClean="0"/>
              <a:t>Toto jsou tvoje knihy.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These </a:t>
            </a:r>
            <a:r>
              <a:rPr lang="cs-CZ" dirty="0" err="1" smtClean="0"/>
              <a:t>boys</a:t>
            </a:r>
            <a:r>
              <a:rPr lang="cs-CZ" dirty="0" smtClean="0"/>
              <a:t> are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Those</a:t>
            </a:r>
            <a:r>
              <a:rPr lang="cs-CZ" dirty="0" smtClean="0"/>
              <a:t> </a:t>
            </a:r>
            <a:r>
              <a:rPr lang="cs-CZ" dirty="0" err="1" smtClean="0"/>
              <a:t>flowers</a:t>
            </a:r>
            <a:r>
              <a:rPr lang="cs-CZ" dirty="0" smtClean="0"/>
              <a:t> are very nice.</a:t>
            </a:r>
          </a:p>
          <a:p>
            <a:pPr marL="0" indent="0">
              <a:buNone/>
            </a:pPr>
            <a:r>
              <a:rPr lang="cs-CZ" dirty="0" err="1" smtClean="0"/>
              <a:t>Those</a:t>
            </a:r>
            <a:r>
              <a:rPr lang="cs-CZ" dirty="0" smtClean="0"/>
              <a:t> </a:t>
            </a:r>
            <a:r>
              <a:rPr lang="cs-CZ" dirty="0" err="1" smtClean="0"/>
              <a:t>buildings</a:t>
            </a:r>
            <a:r>
              <a:rPr lang="cs-CZ" dirty="0" smtClean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These </a:t>
            </a:r>
            <a:r>
              <a:rPr lang="cs-CZ" dirty="0" err="1" smtClean="0"/>
              <a:t>desks</a:t>
            </a:r>
            <a:r>
              <a:rPr lang="cs-CZ" dirty="0" smtClean="0"/>
              <a:t> are </a:t>
            </a:r>
            <a:r>
              <a:rPr lang="cs-CZ" dirty="0" err="1" smtClean="0"/>
              <a:t>new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Those</a:t>
            </a:r>
            <a:r>
              <a:rPr lang="cs-CZ" dirty="0" smtClean="0"/>
              <a:t> </a:t>
            </a:r>
            <a:r>
              <a:rPr lang="cs-CZ" dirty="0" err="1" smtClean="0"/>
              <a:t>monkeys</a:t>
            </a:r>
            <a:r>
              <a:rPr lang="cs-CZ" dirty="0" smtClean="0"/>
              <a:t> are big.</a:t>
            </a:r>
          </a:p>
          <a:p>
            <a:pPr marL="0" indent="0">
              <a:buNone/>
            </a:pPr>
            <a:r>
              <a:rPr lang="cs-CZ" dirty="0" smtClean="0"/>
              <a:t>These are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239265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kusíme složitější překlad: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Petře, je toto tvůj pes?</a:t>
            </a:r>
          </a:p>
          <a:p>
            <a:pPr marL="0" indent="0">
              <a:buNone/>
            </a:pPr>
            <a:r>
              <a:rPr lang="cs-CZ" b="1" dirty="0" smtClean="0"/>
              <a:t>Peter,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this</a:t>
            </a:r>
            <a:r>
              <a:rPr lang="cs-CZ" b="1" dirty="0" smtClean="0"/>
              <a:t> </a:t>
            </a:r>
            <a:r>
              <a:rPr lang="cs-CZ" b="1" dirty="0" err="1" smtClean="0"/>
              <a:t>your</a:t>
            </a:r>
            <a:r>
              <a:rPr lang="cs-CZ" b="1" dirty="0" smtClean="0"/>
              <a:t> dog?</a:t>
            </a:r>
          </a:p>
          <a:p>
            <a:pPr marL="0" indent="0">
              <a:buNone/>
            </a:pPr>
            <a:r>
              <a:rPr lang="cs-CZ" dirty="0" smtClean="0"/>
              <a:t>Jsou tamti chlapci vaši kamarádi?</a:t>
            </a:r>
          </a:p>
          <a:p>
            <a:pPr marL="0" indent="0">
              <a:buNone/>
            </a:pPr>
            <a:r>
              <a:rPr lang="cs-CZ" b="1" dirty="0" smtClean="0"/>
              <a:t>Are </a:t>
            </a:r>
            <a:r>
              <a:rPr lang="cs-CZ" b="1" dirty="0" err="1" smtClean="0"/>
              <a:t>those</a:t>
            </a:r>
            <a:r>
              <a:rPr lang="cs-CZ" b="1" dirty="0" smtClean="0"/>
              <a:t> </a:t>
            </a:r>
            <a:r>
              <a:rPr lang="cs-CZ" b="1" dirty="0" err="1" smtClean="0"/>
              <a:t>boys</a:t>
            </a:r>
            <a:r>
              <a:rPr lang="cs-CZ" b="1" dirty="0"/>
              <a:t>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friends</a:t>
            </a:r>
            <a:r>
              <a:rPr lang="cs-CZ" b="1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Kdo je tamten muž?</a:t>
            </a:r>
          </a:p>
          <a:p>
            <a:pPr marL="0" indent="0">
              <a:buNone/>
            </a:pPr>
            <a:r>
              <a:rPr lang="cs-CZ" b="1" dirty="0" err="1" smtClean="0"/>
              <a:t>Who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that</a:t>
            </a:r>
            <a:r>
              <a:rPr lang="cs-CZ" b="1" dirty="0" smtClean="0"/>
              <a:t> man?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Jsou toto tvoje boty?</a:t>
            </a:r>
          </a:p>
          <a:p>
            <a:pPr marL="0" indent="0">
              <a:buNone/>
            </a:pPr>
            <a:r>
              <a:rPr lang="cs-CZ" b="1" dirty="0" smtClean="0"/>
              <a:t>Are these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shoes</a:t>
            </a:r>
            <a:r>
              <a:rPr lang="cs-CZ" b="1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Tento domácí úkol je složitý.</a:t>
            </a:r>
          </a:p>
          <a:p>
            <a:pPr marL="0" indent="0">
              <a:buNone/>
            </a:pPr>
            <a:r>
              <a:rPr lang="cs-CZ" b="1" dirty="0" err="1" smtClean="0"/>
              <a:t>This</a:t>
            </a:r>
            <a:r>
              <a:rPr lang="cs-CZ" b="1" dirty="0" smtClean="0"/>
              <a:t> </a:t>
            </a:r>
            <a:r>
              <a:rPr lang="cs-CZ" b="1" dirty="0" err="1" smtClean="0"/>
              <a:t>homework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difficult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Je toto tvůj bratr?</a:t>
            </a:r>
          </a:p>
          <a:p>
            <a:pPr marL="0" indent="0">
              <a:buNone/>
            </a:pP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this</a:t>
            </a:r>
            <a:r>
              <a:rPr lang="cs-CZ" b="1" dirty="0" smtClean="0"/>
              <a:t>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brother</a:t>
            </a:r>
            <a:r>
              <a:rPr lang="cs-CZ" b="1" dirty="0" smtClean="0"/>
              <a:t>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106922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95</TotalTime>
  <Words>451</Words>
  <Application>Microsoft Office PowerPoint</Application>
  <PresentationFormat>Předvádění na obrazovce (4:3)</PresentationFormat>
  <Paragraphs>83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Špendlík</vt:lpstr>
      <vt:lpstr>Prezentace aplikace PowerPoint</vt:lpstr>
      <vt:lpstr>Prezentace aplikace PowerPoint</vt:lpstr>
      <vt:lpstr>zdroje</vt:lpstr>
      <vt:lpstr>this /that</vt:lpstr>
      <vt:lpstr>zkus překládat:</vt:lpstr>
      <vt:lpstr>these/those</vt:lpstr>
      <vt:lpstr>zkus si přeložit:</vt:lpstr>
      <vt:lpstr>zkusíme složitější překlad: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smolikovar</dc:creator>
  <cp:lastModifiedBy>smolikovar</cp:lastModifiedBy>
  <cp:revision>10</cp:revision>
  <dcterms:created xsi:type="dcterms:W3CDTF">2013-06-26T08:47:34Z</dcterms:created>
  <dcterms:modified xsi:type="dcterms:W3CDTF">2013-06-26T10:53:19Z</dcterms:modified>
</cp:coreProperties>
</file>