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61" r:id="rId2"/>
    <p:sldId id="262" r:id="rId3"/>
    <p:sldId id="256" r:id="rId4"/>
    <p:sldId id="257" r:id="rId5"/>
    <p:sldId id="270" r:id="rId6"/>
    <p:sldId id="272" r:id="rId7"/>
    <p:sldId id="258" r:id="rId8"/>
    <p:sldId id="273" r:id="rId9"/>
    <p:sldId id="275" r:id="rId10"/>
    <p:sldId id="267" r:id="rId11"/>
    <p:sldId id="271" r:id="rId12"/>
    <p:sldId id="268" r:id="rId13"/>
    <p:sldId id="274" r:id="rId14"/>
    <p:sldId id="259" r:id="rId15"/>
    <p:sldId id="260" r:id="rId16"/>
    <p:sldId id="263" r:id="rId17"/>
    <p:sldId id="264" r:id="rId18"/>
    <p:sldId id="269" r:id="rId19"/>
    <p:sldId id="265" r:id="rId20"/>
    <p:sldId id="266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66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0D1CEA-386D-45A8-BAA6-AB0AE42611C6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AAEC6D-A6E6-4123-B849-CD1001F100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62978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>
                <a:ea typeface="Calibri" pitchFamily="34" charset="0"/>
                <a:cs typeface="Calibri" pitchFamily="34" charset="0"/>
              </a:rPr>
              <a:t>Černé_uhlí_1: © Tom Ryba, 2012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Hnědé_uhlí_1: © Tom Ryba, 2012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AAEC6D-A6E6-4123-B849-CD1001F10070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062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Plyn_1: © Tom Ryba, 2012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AAEC6D-A6E6-4123-B849-CD1001F10070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46026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Http://cs.wikipedia.org. </a:t>
            </a:r>
            <a:r>
              <a:rPr lang="cs-CZ" sz="1200" i="1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Wikipedie, otevřená encyklopedie</a:t>
            </a:r>
            <a:r>
              <a:rPr lang="cs-CZ" sz="12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 [online]. 25.9.2004 [cit. 2012-11-23]. Dostupné z: http://upload.wikimedia.org/wikipedia/commons/f/f2/Turbiny_wiatrowe_ubt.jpeg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AAEC6D-A6E6-4123-B849-CD1001F10070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3797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Http://cs.wikipedia.org. </a:t>
            </a:r>
            <a:r>
              <a:rPr lang="cs-CZ" sz="1200" i="1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Wikipedie, otevřená encyklopedie</a:t>
            </a:r>
            <a:r>
              <a:rPr lang="cs-CZ" sz="12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 [online]. 14.5.2011 [cit. 2012-11-23]. Dostupné z: http://upload.wikimedia.org/wikipedia/commons/3/31/Str%C3%A1%C5%BE_panely.jpg</a:t>
            </a:r>
            <a:endParaRPr lang="cs-CZ" sz="12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AAEC6D-A6E6-4123-B849-CD1001F10070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55719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Les: © Tom Ryba, 2007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Polena: © Tom Ryba, 2010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AAEC6D-A6E6-4123-B849-CD1001F10070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10101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Http://cs.wikipedia.org. </a:t>
            </a:r>
            <a:r>
              <a:rPr lang="cs-CZ" sz="1200" i="1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Wikipedie, otevřená encyklopedie</a:t>
            </a:r>
            <a:r>
              <a:rPr lang="cs-CZ" sz="12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 [online]. 30.12.2005 [cit. 2012-11-23]. Dostupné z: http://upload.wikimedia.org/wikipedia/commons/7/78/1972_Iceland_Geysir-2.jpg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AAEC6D-A6E6-4123-B849-CD1001F10070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83246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DB28D-B63E-4CF7-977A-BF73ABDE8A43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C7277-E94F-4B53-ACE7-E016FD7D77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488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/>
      </p:transition>
    </mc:Choice>
    <mc:Fallback xmlns="">
      <p:transition spd="slow">
        <p:cover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DB28D-B63E-4CF7-977A-BF73ABDE8A43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C7277-E94F-4B53-ACE7-E016FD7D77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189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/>
      </p:transition>
    </mc:Choice>
    <mc:Fallback xmlns="">
      <p:transition spd="slow">
        <p:cover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DB28D-B63E-4CF7-977A-BF73ABDE8A43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C7277-E94F-4B53-ACE7-E016FD7D77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6178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/>
      </p:transition>
    </mc:Choice>
    <mc:Fallback xmlns="">
      <p:transition spd="slow">
        <p:cover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DB28D-B63E-4CF7-977A-BF73ABDE8A43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C7277-E94F-4B53-ACE7-E016FD7D77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8164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/>
      </p:transition>
    </mc:Choice>
    <mc:Fallback xmlns="">
      <p:transition spd="slow">
        <p:cover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DB28D-B63E-4CF7-977A-BF73ABDE8A43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C7277-E94F-4B53-ACE7-E016FD7D77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5620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/>
      </p:transition>
    </mc:Choice>
    <mc:Fallback xmlns="">
      <p:transition spd="slow">
        <p:cover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DB28D-B63E-4CF7-977A-BF73ABDE8A43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C7277-E94F-4B53-ACE7-E016FD7D77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8957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/>
      </p:transition>
    </mc:Choice>
    <mc:Fallback xmlns="">
      <p:transition spd="slow">
        <p:cover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DB28D-B63E-4CF7-977A-BF73ABDE8A43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C7277-E94F-4B53-ACE7-E016FD7D77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7276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/>
      </p:transition>
    </mc:Choice>
    <mc:Fallback xmlns="">
      <p:transition spd="slow">
        <p:cover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DB28D-B63E-4CF7-977A-BF73ABDE8A43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C7277-E94F-4B53-ACE7-E016FD7D77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2659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/>
      </p:transition>
    </mc:Choice>
    <mc:Fallback xmlns="">
      <p:transition spd="slow">
        <p:cover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DB28D-B63E-4CF7-977A-BF73ABDE8A43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C7277-E94F-4B53-ACE7-E016FD7D77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7333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/>
      </p:transition>
    </mc:Choice>
    <mc:Fallback xmlns="">
      <p:transition spd="slow">
        <p:cover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DB28D-B63E-4CF7-977A-BF73ABDE8A43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C7277-E94F-4B53-ACE7-E016FD7D77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6349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/>
      </p:transition>
    </mc:Choice>
    <mc:Fallback xmlns="">
      <p:transition spd="slow">
        <p:cover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DB28D-B63E-4CF7-977A-BF73ABDE8A43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2C7277-E94F-4B53-ACE7-E016FD7D77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522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/>
      </p:transition>
    </mc:Choice>
    <mc:Fallback xmlns="">
      <p:transition spd="slow">
        <p:cover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6DB28D-B63E-4CF7-977A-BF73ABDE8A43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2C7277-E94F-4B53-ACE7-E016FD7D77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95312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250">
        <p:cover/>
      </p:transition>
    </mc:Choice>
    <mc:Fallback xmlns="">
      <p:transition spd="slow">
        <p:cover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7693558"/>
              </p:ext>
            </p:extLst>
          </p:nvPr>
        </p:nvGraphicFramePr>
        <p:xfrm>
          <a:off x="1647825" y="404813"/>
          <a:ext cx="5849938" cy="2232023"/>
        </p:xfrm>
        <a:graphic>
          <a:graphicData uri="http://schemas.openxmlformats.org/drawingml/2006/table">
            <a:tbl>
              <a:tblPr firstRow="1" firstCol="1" bandRow="1"/>
              <a:tblGrid>
                <a:gridCol w="1779367"/>
                <a:gridCol w="4070571"/>
              </a:tblGrid>
              <a:tr h="467862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Tomáš Ryba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VY_52_Inovace_Chemie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Vyčerpatelné a nevyčerpatelné zdroje energie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9.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23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11/2012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4" marR="68584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79" name="Obrázek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488" y="5516563"/>
            <a:ext cx="5407025" cy="1049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80" name="Obrázek 5" descr="znak škol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550" y="2924175"/>
            <a:ext cx="2628900" cy="199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4279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600" b="1" i="1" u="sng" smtClean="0">
                <a:latin typeface="Calibri" pitchFamily="34" charset="0"/>
                <a:ea typeface="Calibri" pitchFamily="34" charset="0"/>
                <a:cs typeface="Calibri" pitchFamily="34" charset="0"/>
              </a:rPr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žák rozliší vyčerpatelné a nevyčerpatelné zdroje energie</a:t>
            </a:r>
          </a:p>
          <a:p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žák vyjmenuje a přiřadí jednotlivé zdroje energie</a:t>
            </a:r>
          </a:p>
          <a:p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žák popíše výhody a nevýhody jednotlivých zdrojů energie</a:t>
            </a:r>
          </a:p>
        </p:txBody>
      </p:sp>
    </p:spTree>
    <p:extLst>
      <p:ext uri="{BB962C8B-B14F-4D97-AF65-F5344CB8AC3E}">
        <p14:creationId xmlns:p14="http://schemas.microsoft.com/office/powerpoint/2010/main" val="2876702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340768"/>
            <a:ext cx="7772400" cy="3312367"/>
          </a:xfrm>
        </p:spPr>
        <p:txBody>
          <a:bodyPr>
            <a:normAutofit/>
          </a:bodyPr>
          <a:lstStyle/>
          <a:p>
            <a:r>
              <a:rPr lang="cs-CZ" sz="6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VYČERPATELNÉ A NEVYČERPATELNÉ ZDROJE ENERGIE</a:t>
            </a:r>
            <a:endParaRPr lang="cs-CZ" sz="60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82615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/>
          <a:lstStyle/>
          <a:p>
            <a:r>
              <a:rPr lang="cs-CZ" b="1" u="sng" dirty="0" smtClean="0"/>
              <a:t>člověk je</a:t>
            </a:r>
            <a:r>
              <a:rPr lang="cs-CZ" dirty="0" smtClean="0"/>
              <a:t> od počátku svého vývoje </a:t>
            </a:r>
            <a:r>
              <a:rPr lang="cs-CZ" b="1" u="sng" dirty="0" smtClean="0"/>
              <a:t>spojen se zdroji energie</a:t>
            </a:r>
          </a:p>
          <a:p>
            <a:r>
              <a:rPr lang="cs-CZ" i="1" u="sng" dirty="0" smtClean="0"/>
              <a:t>nejdříve využíval energii svých svalů</a:t>
            </a:r>
            <a:r>
              <a:rPr lang="cs-CZ" dirty="0" smtClean="0"/>
              <a:t>, </a:t>
            </a:r>
            <a:r>
              <a:rPr lang="cs-CZ" i="1" u="sng" dirty="0" smtClean="0"/>
              <a:t>později energii uvolňující spalováním přírodních paliv</a:t>
            </a:r>
          </a:p>
          <a:p>
            <a:r>
              <a:rPr lang="cs-CZ" dirty="0" smtClean="0"/>
              <a:t>s rozvojem techniky dokázal využívat energii spojenou s pohybem zvířat, vody a vzduchu na Zemi a v současné době i energii ukrytou v jádrech atomů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0554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331640" y="882298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Černé uhlí</a:t>
            </a:r>
            <a:endParaRPr lang="cs-CZ" sz="2800" b="1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76256" y="4437112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Hnědé uhlí</a:t>
            </a:r>
            <a:endParaRPr lang="cs-CZ" sz="2800" b="1" i="1" dirty="0"/>
          </a:p>
        </p:txBody>
      </p:sp>
      <p:pic>
        <p:nvPicPr>
          <p:cNvPr id="6" name="Picture 4" descr="C:\Users\Tom\Desktop\DUM\fotky\DSC_002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4994" y="3356992"/>
            <a:ext cx="5688632" cy="33698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4" descr="C:\Users\Tom\Desktop\DUM\fotky\DSC_0034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9310" y="116632"/>
            <a:ext cx="4083050" cy="3457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00350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20688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Zemní plyn</a:t>
            </a:r>
            <a:endParaRPr lang="cs-CZ" sz="2800" b="1" i="1" dirty="0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3506" y="1484784"/>
            <a:ext cx="6802450" cy="4536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40662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r>
              <a:rPr lang="cs-CZ" b="1" u="sng" dirty="0" smtClean="0"/>
              <a:t>spotřeba</a:t>
            </a:r>
            <a:r>
              <a:rPr lang="cs-CZ" dirty="0" smtClean="0"/>
              <a:t> energie pořád </a:t>
            </a:r>
            <a:r>
              <a:rPr lang="cs-CZ" b="1" u="sng" dirty="0" smtClean="0"/>
              <a:t>narůstá</a:t>
            </a:r>
          </a:p>
          <a:p>
            <a:r>
              <a:rPr lang="cs-CZ" i="1" dirty="0" smtClean="0"/>
              <a:t>většina současných zdrojů je neobnovitelná </a:t>
            </a:r>
            <a:r>
              <a:rPr lang="cs-CZ" dirty="0" smtClean="0"/>
              <a:t>(zásoby jsou konečné)</a:t>
            </a:r>
          </a:p>
          <a:p>
            <a:r>
              <a:rPr lang="cs-CZ" i="1" dirty="0" smtClean="0"/>
              <a:t>pozornost se obrací k obnovitelným zdrojům</a:t>
            </a:r>
            <a:r>
              <a:rPr lang="cs-CZ" dirty="0" smtClean="0"/>
              <a:t>, které nepřináší tolik problémů se životním prostředím</a:t>
            </a:r>
          </a:p>
          <a:p>
            <a:r>
              <a:rPr lang="cs-CZ" dirty="0" smtClean="0"/>
              <a:t>hlavní obnovitelné zdroje energie: </a:t>
            </a:r>
            <a:r>
              <a:rPr lang="cs-CZ" b="1" i="1" dirty="0" smtClean="0"/>
              <a:t>voda, vítr, slunce, biopaliva</a:t>
            </a:r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val="2379490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20688"/>
            <a:ext cx="18722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Větrná elektrárna</a:t>
            </a:r>
            <a:endParaRPr lang="cs-CZ" sz="2800" b="1" i="1" dirty="0"/>
          </a:p>
        </p:txBody>
      </p:sp>
      <p:pic>
        <p:nvPicPr>
          <p:cNvPr id="12290" name="Picture 2" descr="http://upload.wikimedia.org/wikipedia/commons/f/f2/Turbiny_wiatrowe_ubt.jpe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00808"/>
            <a:ext cx="7920880" cy="4699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2830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48680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Solární energie</a:t>
            </a:r>
            <a:endParaRPr lang="cs-CZ" sz="2800" b="1" i="1" dirty="0"/>
          </a:p>
        </p:txBody>
      </p:sp>
      <p:pic>
        <p:nvPicPr>
          <p:cNvPr id="1026" name="Picture 2" descr="http://upload.wikimedia.org/wikipedia/commons/3/31/Str%C3%A1%C5%BE_panely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071900"/>
            <a:ext cx="8304667" cy="5533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7738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r>
              <a:rPr lang="cs-CZ" dirty="0" smtClean="0"/>
              <a:t>největším zdrojem energie (zatím omezeně využívaným) je </a:t>
            </a:r>
            <a:r>
              <a:rPr lang="cs-CZ" b="1" i="1" dirty="0" smtClean="0"/>
              <a:t>sluneční záření</a:t>
            </a:r>
          </a:p>
          <a:p>
            <a:r>
              <a:rPr lang="cs-CZ" b="1" i="1" dirty="0" smtClean="0"/>
              <a:t>rostlinné a živočišné produkty</a:t>
            </a:r>
            <a:r>
              <a:rPr lang="cs-CZ" dirty="0" smtClean="0"/>
              <a:t> jsou využívány od dávnověku (např. dřevo, sláma, suchý trus dobytka)</a:t>
            </a:r>
          </a:p>
          <a:p>
            <a:r>
              <a:rPr lang="cs-CZ" b="1" i="1" dirty="0" smtClean="0"/>
              <a:t>bioplyn</a:t>
            </a:r>
            <a:r>
              <a:rPr lang="cs-CZ" dirty="0" smtClean="0"/>
              <a:t> jako palivo se získává enzymatickým rozkladem zemědělským a městským odpadem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35092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20688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Dřevo</a:t>
            </a:r>
            <a:endParaRPr lang="cs-CZ" sz="2800" b="1" i="1" dirty="0"/>
          </a:p>
        </p:txBody>
      </p:sp>
      <p:pic>
        <p:nvPicPr>
          <p:cNvPr id="4" name="Picture 1" descr="C:\Users\Tom\Desktop\DUM\fotky\DSC_005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0971" y="182152"/>
            <a:ext cx="4398963" cy="6570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4" descr="C:\Users\Tom\Desktop\DUM\fotky\P110010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916832"/>
            <a:ext cx="4703763" cy="3529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39525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r>
              <a:rPr lang="cs-CZ" dirty="0" smtClean="0"/>
              <a:t>jako paliva se také využívají </a:t>
            </a:r>
            <a:r>
              <a:rPr lang="cs-CZ" b="1" i="1" dirty="0" err="1" smtClean="0"/>
              <a:t>ethanol</a:t>
            </a:r>
            <a:r>
              <a:rPr lang="cs-CZ" dirty="0" smtClean="0"/>
              <a:t> a </a:t>
            </a:r>
            <a:r>
              <a:rPr lang="cs-CZ" b="1" i="1" dirty="0" smtClean="0"/>
              <a:t>přírodní oleje</a:t>
            </a:r>
            <a:r>
              <a:rPr lang="cs-CZ" dirty="0" smtClean="0"/>
              <a:t> získané z rostlin a jejich semen (</a:t>
            </a:r>
            <a:r>
              <a:rPr lang="cs-CZ" i="1" dirty="0" smtClean="0"/>
              <a:t>bionafta</a:t>
            </a:r>
            <a:r>
              <a:rPr lang="cs-CZ" dirty="0" smtClean="0"/>
              <a:t>)</a:t>
            </a:r>
          </a:p>
          <a:p>
            <a:r>
              <a:rPr lang="cs-CZ" dirty="0" smtClean="0"/>
              <a:t>v malé míře se využívá </a:t>
            </a:r>
            <a:r>
              <a:rPr lang="cs-CZ" b="1" i="1" dirty="0" smtClean="0"/>
              <a:t>geotermální energie </a:t>
            </a:r>
            <a:r>
              <a:rPr lang="cs-CZ" dirty="0" smtClean="0"/>
              <a:t>(teplo z horkých vřídel a hlubinných vrtů)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9689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20688"/>
            <a:ext cx="21602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Geotermální energie</a:t>
            </a:r>
            <a:endParaRPr lang="cs-CZ" sz="2800" b="1" i="1" dirty="0"/>
          </a:p>
        </p:txBody>
      </p:sp>
      <p:pic>
        <p:nvPicPr>
          <p:cNvPr id="1026" name="Picture 2" descr="http://upload.wikimedia.org/wikipedia/commons/7/78/1972_Iceland_Geysir-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56016"/>
            <a:ext cx="4810125" cy="6734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4642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3600" b="1" u="sng" dirty="0" smtClean="0"/>
              <a:t>Neobnovitelné zdroje energie</a:t>
            </a:r>
            <a:endParaRPr lang="cs-CZ" sz="3600" b="1" u="sng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8234968"/>
              </p:ext>
            </p:extLst>
          </p:nvPr>
        </p:nvGraphicFramePr>
        <p:xfrm>
          <a:off x="457200" y="1341438"/>
          <a:ext cx="8229600" cy="4851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26568"/>
                <a:gridCol w="3744416"/>
                <a:gridCol w="245861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Zdroj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Problémy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Výhody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Uhlí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přeprava; problémy při těžbě; zábor půdy a její</a:t>
                      </a:r>
                      <a:r>
                        <a:rPr lang="cs-CZ" baseline="0" dirty="0" smtClean="0"/>
                        <a:t> ničení; při spalování vznik SO</a:t>
                      </a:r>
                      <a:r>
                        <a:rPr lang="cs-CZ" baseline="-25000" dirty="0" smtClean="0"/>
                        <a:t>2</a:t>
                      </a:r>
                      <a:r>
                        <a:rPr lang="cs-CZ" baseline="0" dirty="0" smtClean="0"/>
                        <a:t> a CO</a:t>
                      </a:r>
                      <a:r>
                        <a:rPr lang="cs-CZ" baseline="-25000" dirty="0" smtClean="0"/>
                        <a:t>2</a:t>
                      </a:r>
                      <a:r>
                        <a:rPr lang="cs-CZ" baseline="0" dirty="0" smtClean="0"/>
                        <a:t>; únik popílku s obsahem jedovatých látek; ukládání popílku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značné zásoba; nenáročné skladování; možnost přímého využití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Ropa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přeprava</a:t>
                      </a:r>
                      <a:r>
                        <a:rPr lang="cs-CZ" baseline="0" dirty="0" smtClean="0"/>
                        <a:t> a skladování spojené s rizikem úniku a poškozením životního prostředí; nebezpečí vzniku požáru; při hoření vznik SO</a:t>
                      </a:r>
                      <a:r>
                        <a:rPr lang="cs-CZ" baseline="-25000" dirty="0" smtClean="0"/>
                        <a:t>2</a:t>
                      </a:r>
                      <a:r>
                        <a:rPr lang="cs-CZ" baseline="0" dirty="0" smtClean="0"/>
                        <a:t> a CO</a:t>
                      </a:r>
                      <a:r>
                        <a:rPr lang="cs-CZ" baseline="-25000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dostupný zdroj;</a:t>
                      </a:r>
                      <a:r>
                        <a:rPr lang="cs-CZ" baseline="0" dirty="0" smtClean="0"/>
                        <a:t> možnost přímého využití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Zemní plyn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nebezpečí požáru; havárie plynovodů; vznik některých jedovatých</a:t>
                      </a:r>
                      <a:r>
                        <a:rPr lang="cs-CZ" baseline="0" dirty="0" smtClean="0"/>
                        <a:t> plynů při spalování (např. SO</a:t>
                      </a:r>
                      <a:r>
                        <a:rPr lang="cs-CZ" baseline="-25000" dirty="0" smtClean="0"/>
                        <a:t>2</a:t>
                      </a:r>
                      <a:r>
                        <a:rPr lang="cs-CZ" baseline="0" dirty="0" smtClean="0"/>
                        <a:t>)</a:t>
                      </a:r>
                      <a:endParaRPr lang="cs-CZ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nejčistší dostupný energetický zdroj; přímé využití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Jaderná energie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práce s radioaktivním</a:t>
                      </a:r>
                      <a:r>
                        <a:rPr lang="cs-CZ" baseline="0" dirty="0" smtClean="0"/>
                        <a:t> materiálem; ukládání radioaktivních materiálů a odpadů; riziko nehod s vlivem na obyvatelstvo a životní prostředí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 normálního provozu velice čistý zdroj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63322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3600" b="1" u="sng" dirty="0" smtClean="0"/>
              <a:t>Obnovitelné zdroje energie</a:t>
            </a:r>
            <a:endParaRPr lang="cs-CZ" sz="3600" b="1" u="sng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004878"/>
              </p:ext>
            </p:extLst>
          </p:nvPr>
        </p:nvGraphicFramePr>
        <p:xfrm>
          <a:off x="457200" y="1341438"/>
          <a:ext cx="8229600" cy="2661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26568"/>
                <a:gridCol w="3744416"/>
                <a:gridCol w="245861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Zdroj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Problémy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Výhody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Vodní toky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protržení hráze přehrady; narušení biologické rovnováhy v krajině</a:t>
                      </a:r>
                      <a:endParaRPr lang="cs-CZ" dirty="0"/>
                    </a:p>
                  </a:txBody>
                  <a:tcPr/>
                </a:tc>
                <a:tc rowSpan="4">
                  <a:txBody>
                    <a:bodyPr/>
                    <a:lstStyle/>
                    <a:p>
                      <a:r>
                        <a:rPr lang="cs-CZ" dirty="0" smtClean="0"/>
                        <a:t>nevznikají škodliviny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Sluneční záření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vysoké pořizovací náklady slunečních kolektorů; ohřev na malou teplotu</a:t>
                      </a:r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Rostlinné</a:t>
                      </a:r>
                      <a:r>
                        <a:rPr lang="cs-CZ" b="1" baseline="0" dirty="0" smtClean="0"/>
                        <a:t>, živočišné produkty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užití</a:t>
                      </a:r>
                      <a:r>
                        <a:rPr lang="cs-CZ" baseline="0" dirty="0" smtClean="0"/>
                        <a:t> půdy pro jiné než zemědělské účely</a:t>
                      </a:r>
                      <a:endParaRPr lang="cs-CZ" baseline="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Geotermální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ohřev na malou teplotu</a:t>
                      </a:r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85659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smtClean="0">
                <a:latin typeface="Calibri" pitchFamily="34" charset="0"/>
                <a:ea typeface="Calibri" pitchFamily="34" charset="0"/>
                <a:cs typeface="Calibri" pitchFamily="34" charset="0"/>
              </a:rPr>
              <a:t>Otázky a odpovědi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Tx/>
              <a:buNone/>
            </a:pPr>
            <a:r>
              <a:rPr lang="cs-CZ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1. Kterou energií využíval člověk jako první?</a:t>
            </a:r>
          </a:p>
          <a:p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energii svalů</a:t>
            </a:r>
          </a:p>
          <a:p>
            <a:pPr marL="0" indent="0">
              <a:buFontTx/>
              <a:buNone/>
            </a:pPr>
            <a:r>
              <a:rPr lang="cs-CZ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2. Co patří mezi vyčerpatelné zdroje energie?</a:t>
            </a:r>
          </a:p>
          <a:p>
            <a:r>
              <a:rPr lang="cs-CZ" b="1" dirty="0">
                <a:solidFill>
                  <a:srgbClr val="FF0000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uhlí, ropa, zemní plyn, …</a:t>
            </a:r>
          </a:p>
          <a:p>
            <a:pPr marL="0" indent="0">
              <a:buFontTx/>
              <a:buNone/>
            </a:pPr>
            <a:r>
              <a:rPr lang="cs-CZ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3. Co patří mezi obnovitelné zdroje energie?</a:t>
            </a:r>
          </a:p>
          <a:p>
            <a:r>
              <a:rPr lang="cs-CZ" b="1" dirty="0">
                <a:solidFill>
                  <a:srgbClr val="FF0000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voda, vítr, slunce, …</a:t>
            </a:r>
          </a:p>
        </p:txBody>
      </p:sp>
    </p:spTree>
    <p:extLst>
      <p:ext uri="{BB962C8B-B14F-4D97-AF65-F5344CB8AC3E}">
        <p14:creationId xmlns:p14="http://schemas.microsoft.com/office/powerpoint/2010/main" val="3528771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smtClean="0">
                <a:latin typeface="Calibri" pitchFamily="34" charset="0"/>
                <a:ea typeface="Calibri" pitchFamily="34" charset="0"/>
                <a:cs typeface="Calibri" pitchFamily="34" charset="0"/>
              </a:rPr>
              <a:t>Otázky a odpovědi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8888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cs-CZ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4. Spotřeba energie roste nebo klesá?</a:t>
            </a:r>
          </a:p>
          <a:p>
            <a:r>
              <a:rPr lang="cs-CZ" b="1" dirty="0">
                <a:solidFill>
                  <a:srgbClr val="FF0000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roste</a:t>
            </a:r>
          </a:p>
          <a:p>
            <a:pPr marL="0" indent="0">
              <a:buFontTx/>
              <a:buNone/>
            </a:pPr>
            <a:r>
              <a:rPr lang="cs-CZ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5. Jakou mají výhodu obnovitelné zdroje energií?</a:t>
            </a:r>
          </a:p>
          <a:p>
            <a:r>
              <a:rPr lang="cs-CZ" b="1" dirty="0">
                <a:solidFill>
                  <a:srgbClr val="FF0000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nevznikají škodlivé látky</a:t>
            </a:r>
          </a:p>
          <a:p>
            <a:pPr marL="0" indent="0">
              <a:buFontTx/>
              <a:buNone/>
            </a:pPr>
            <a:r>
              <a:rPr lang="cs-CZ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6. Který z neobnovitelných zdrojů je nejčistší?</a:t>
            </a:r>
          </a:p>
          <a:p>
            <a:r>
              <a:rPr lang="cs-CZ" b="1" dirty="0">
                <a:solidFill>
                  <a:srgbClr val="FF0000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zemní plyn</a:t>
            </a:r>
          </a:p>
        </p:txBody>
      </p:sp>
    </p:spTree>
    <p:extLst>
      <p:ext uri="{BB962C8B-B14F-4D97-AF65-F5344CB8AC3E}">
        <p14:creationId xmlns:p14="http://schemas.microsoft.com/office/powerpoint/2010/main" val="2340125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smtClean="0">
                <a:latin typeface="Calibri" pitchFamily="34" charset="0"/>
                <a:ea typeface="Calibri" pitchFamily="34" charset="0"/>
                <a:cs typeface="Calibri" pitchFamily="34" charset="0"/>
              </a:rPr>
              <a:t>Otázky a odpovědi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8888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cs-CZ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7. Co je největším zdrojem energie?</a:t>
            </a:r>
          </a:p>
          <a:p>
            <a:r>
              <a:rPr lang="cs-CZ" b="1" dirty="0">
                <a:solidFill>
                  <a:srgbClr val="FF0000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sluneční záření</a:t>
            </a:r>
          </a:p>
          <a:p>
            <a:pPr marL="0" indent="0">
              <a:buFontTx/>
              <a:buNone/>
            </a:pPr>
            <a:r>
              <a:rPr lang="cs-CZ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8. Co vzniká enzymatickým rozkladem zemědělských odpadů?</a:t>
            </a:r>
          </a:p>
          <a:p>
            <a:r>
              <a:rPr lang="cs-CZ" b="1" dirty="0">
                <a:solidFill>
                  <a:srgbClr val="FF0000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bioplyn</a:t>
            </a:r>
          </a:p>
          <a:p>
            <a:pPr marL="0" indent="0">
              <a:buFontTx/>
              <a:buNone/>
            </a:pPr>
            <a:r>
              <a:rPr lang="cs-CZ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9. Která energie se získává z horkých vřídel?</a:t>
            </a:r>
          </a:p>
          <a:p>
            <a:r>
              <a:rPr lang="cs-CZ" b="1" dirty="0">
                <a:solidFill>
                  <a:srgbClr val="FF0000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geotermální energie</a:t>
            </a:r>
          </a:p>
        </p:txBody>
      </p:sp>
    </p:spTree>
    <p:extLst>
      <p:ext uri="{BB962C8B-B14F-4D97-AF65-F5344CB8AC3E}">
        <p14:creationId xmlns:p14="http://schemas.microsoft.com/office/powerpoint/2010/main" val="555263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200" b="1" i="1" u="sng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Použité zdroje</a:t>
            </a:r>
          </a:p>
        </p:txBody>
      </p:sp>
      <p:sp>
        <p:nvSpPr>
          <p:cNvPr id="12291" name="Zástupný symbol pro obsah 3"/>
          <p:cNvSpPr>
            <a:spLocks noGrp="1"/>
          </p:cNvSpPr>
          <p:nvPr>
            <p:ph idx="1"/>
          </p:nvPr>
        </p:nvSpPr>
        <p:spPr>
          <a:xfrm>
            <a:off x="457200" y="1341438"/>
            <a:ext cx="8229600" cy="4895874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BENEŠ, Pavel, Václav PUMPR a Jiří BANÝR. </a:t>
            </a:r>
            <a:r>
              <a:rPr lang="cs-CZ" sz="2400" i="1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Základy chemie pro 2. stupeň základní školy, nižší ročníky víceletých gymnázií a střední školy: Základy chemie 2.</a:t>
            </a:r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 1. vyd. Praha: Fortuna, 1995, 96 s. ISBN 80-716-8205-5.</a:t>
            </a:r>
          </a:p>
          <a:p>
            <a:pPr>
              <a:spcBef>
                <a:spcPts val="0"/>
              </a:spcBef>
              <a:defRPr/>
            </a:pPr>
            <a:r>
              <a:rPr lang="cs-CZ" sz="2400" dirty="0">
                <a:ea typeface="Calibri" pitchFamily="34" charset="0"/>
                <a:cs typeface="Calibri" pitchFamily="34" charset="0"/>
              </a:rPr>
              <a:t>Černé_uhlí_1: © Tom Ryba, 2012</a:t>
            </a:r>
          </a:p>
          <a:p>
            <a:pPr>
              <a:spcBef>
                <a:spcPts val="0"/>
              </a:spcBef>
              <a:defRPr/>
            </a:pPr>
            <a:r>
              <a:rPr lang="cs-CZ" sz="2400" dirty="0"/>
              <a:t>Hnědé_uhlí_1: © Tom Ryba, 2012</a:t>
            </a:r>
          </a:p>
          <a:p>
            <a:pPr>
              <a:spcBef>
                <a:spcPct val="0"/>
              </a:spcBef>
            </a:pPr>
            <a:r>
              <a:rPr lang="cs-CZ" sz="2400" dirty="0" smtClean="0"/>
              <a:t>Plyn_1: © Tom Ryba, 2012</a:t>
            </a:r>
          </a:p>
          <a:p>
            <a:pPr>
              <a:spcBef>
                <a:spcPct val="0"/>
              </a:spcBef>
            </a:pPr>
            <a:r>
              <a:rPr lang="cs-CZ" sz="2400" dirty="0">
                <a:latin typeface="Calibri" pitchFamily="34" charset="0"/>
                <a:ea typeface="Calibri" pitchFamily="34" charset="0"/>
                <a:cs typeface="Calibri" pitchFamily="34" charset="0"/>
              </a:rPr>
              <a:t>Http://cs.wikipedia.org. </a:t>
            </a:r>
            <a:r>
              <a:rPr lang="cs-CZ" sz="2400" i="1" dirty="0">
                <a:latin typeface="Calibri" pitchFamily="34" charset="0"/>
                <a:ea typeface="Calibri" pitchFamily="34" charset="0"/>
                <a:cs typeface="Calibri" pitchFamily="34" charset="0"/>
              </a:rPr>
              <a:t>Wikipedie, otevřená encyklopedie</a:t>
            </a:r>
            <a:r>
              <a:rPr lang="cs-CZ" sz="2400" dirty="0">
                <a:latin typeface="Calibri" pitchFamily="34" charset="0"/>
                <a:ea typeface="Calibri" pitchFamily="34" charset="0"/>
                <a:cs typeface="Calibri" pitchFamily="34" charset="0"/>
              </a:rPr>
              <a:t> [online]. 25.9.2004 [cit. 2012-11-23]. Dostupné z: http://</a:t>
            </a:r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upload.wikimedia.org/wikipedia/commons/f/f2/Turbiny_wiatrowe_ubt.jpeg</a:t>
            </a:r>
            <a:endParaRPr lang="cs-CZ" sz="2400" dirty="0">
              <a:latin typeface="Calibri" pitchFamily="34" charset="0"/>
              <a:ea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2656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>
              <a:spcBef>
                <a:spcPts val="0"/>
              </a:spcBef>
              <a:defRPr/>
            </a:pPr>
            <a:r>
              <a:rPr lang="cs-CZ" sz="2400" dirty="0">
                <a:latin typeface="Calibri" pitchFamily="34" charset="0"/>
                <a:ea typeface="Calibri" pitchFamily="34" charset="0"/>
                <a:cs typeface="Calibri" pitchFamily="34" charset="0"/>
              </a:rPr>
              <a:t>Http://cs.wikipedia.org. </a:t>
            </a:r>
            <a:r>
              <a:rPr lang="cs-CZ" sz="2400" i="1" dirty="0">
                <a:latin typeface="Calibri" pitchFamily="34" charset="0"/>
                <a:ea typeface="Calibri" pitchFamily="34" charset="0"/>
                <a:cs typeface="Calibri" pitchFamily="34" charset="0"/>
              </a:rPr>
              <a:t>Wikipedie, otevřená encyklopedie</a:t>
            </a:r>
            <a:r>
              <a:rPr lang="cs-CZ" sz="2400" dirty="0">
                <a:latin typeface="Calibri" pitchFamily="34" charset="0"/>
                <a:ea typeface="Calibri" pitchFamily="34" charset="0"/>
                <a:cs typeface="Calibri" pitchFamily="34" charset="0"/>
              </a:rPr>
              <a:t> [online]. </a:t>
            </a:r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14.5.2011 </a:t>
            </a:r>
            <a:r>
              <a:rPr lang="cs-CZ" sz="2400" dirty="0">
                <a:latin typeface="Calibri" pitchFamily="34" charset="0"/>
                <a:ea typeface="Calibri" pitchFamily="34" charset="0"/>
                <a:cs typeface="Calibri" pitchFamily="34" charset="0"/>
              </a:rPr>
              <a:t>[cit. 2012-11-23]. Dostupné z: http://upload.wikimedia.org/wikipedia/commons/3/31/Str%C3%A1%C5%BE_panely.jpg</a:t>
            </a:r>
            <a:endParaRPr lang="cs-CZ" sz="2400" dirty="0" smtClean="0"/>
          </a:p>
          <a:p>
            <a:pPr>
              <a:spcBef>
                <a:spcPts val="0"/>
              </a:spcBef>
              <a:defRPr/>
            </a:pPr>
            <a:r>
              <a:rPr lang="cs-CZ" sz="2400" dirty="0" smtClean="0"/>
              <a:t>Les</a:t>
            </a:r>
            <a:r>
              <a:rPr lang="cs-CZ" sz="2400" dirty="0"/>
              <a:t>: © Tom Ryba, 2007</a:t>
            </a:r>
          </a:p>
          <a:p>
            <a:pPr>
              <a:spcBef>
                <a:spcPts val="0"/>
              </a:spcBef>
              <a:defRPr/>
            </a:pPr>
            <a:r>
              <a:rPr lang="cs-CZ" sz="2400" dirty="0"/>
              <a:t>Polena: © Tom Ryba, </a:t>
            </a:r>
            <a:r>
              <a:rPr lang="cs-CZ" sz="2400" dirty="0" smtClean="0"/>
              <a:t>2010</a:t>
            </a:r>
          </a:p>
          <a:p>
            <a:pPr>
              <a:spcBef>
                <a:spcPts val="0"/>
              </a:spcBef>
              <a:defRPr/>
            </a:pPr>
            <a:r>
              <a:rPr lang="cs-CZ" sz="2400" dirty="0">
                <a:latin typeface="Calibri" pitchFamily="34" charset="0"/>
                <a:ea typeface="Calibri" pitchFamily="34" charset="0"/>
                <a:cs typeface="Calibri" pitchFamily="34" charset="0"/>
              </a:rPr>
              <a:t>Http://cs.wikipedia.org. </a:t>
            </a:r>
            <a:r>
              <a:rPr lang="cs-CZ" sz="2400" i="1" dirty="0">
                <a:latin typeface="Calibri" pitchFamily="34" charset="0"/>
                <a:ea typeface="Calibri" pitchFamily="34" charset="0"/>
                <a:cs typeface="Calibri" pitchFamily="34" charset="0"/>
              </a:rPr>
              <a:t>Wikipedie, otevřená encyklopedie</a:t>
            </a:r>
            <a:r>
              <a:rPr lang="cs-CZ" sz="2400" dirty="0">
                <a:latin typeface="Calibri" pitchFamily="34" charset="0"/>
                <a:ea typeface="Calibri" pitchFamily="34" charset="0"/>
                <a:cs typeface="Calibri" pitchFamily="34" charset="0"/>
              </a:rPr>
              <a:t> [online]. 30.12.2005 [cit. 2012-11-23]. Dostupné z: http://</a:t>
            </a:r>
            <a:r>
              <a:rPr lang="cs-CZ" sz="2400" dirty="0" smtClean="0">
                <a:latin typeface="Calibri" pitchFamily="34" charset="0"/>
                <a:ea typeface="Calibri" pitchFamily="34" charset="0"/>
                <a:cs typeface="Calibri" pitchFamily="34" charset="0"/>
              </a:rPr>
              <a:t>upload.wikimedia.org/wikipedia/commons/7/78/1972_Iceland_Geysir-2.jpg</a:t>
            </a:r>
          </a:p>
          <a:p>
            <a:endParaRPr lang="cs-CZ" sz="2400" dirty="0" smtClean="0">
              <a:latin typeface="Calibri" pitchFamily="34" charset="0"/>
              <a:ea typeface="Calibri" pitchFamily="34" charset="0"/>
              <a:cs typeface="Calibri" pitchFamily="34" charset="0"/>
            </a:endParaRPr>
          </a:p>
        </p:txBody>
      </p:sp>
      <p:sp>
        <p:nvSpPr>
          <p:cNvPr id="13315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pPr algn="l"/>
            <a:r>
              <a:rPr lang="cs-CZ" sz="3200" b="1" i="1" u="sng" smtClean="0">
                <a:latin typeface="Calibri" pitchFamily="34" charset="0"/>
                <a:ea typeface="Calibri" pitchFamily="34" charset="0"/>
                <a:cs typeface="Calibri" pitchFamily="34" charset="0"/>
              </a:rPr>
              <a:t>Použité zdroje</a:t>
            </a:r>
          </a:p>
        </p:txBody>
      </p:sp>
    </p:spTree>
    <p:extLst>
      <p:ext uri="{BB962C8B-B14F-4D97-AF65-F5344CB8AC3E}">
        <p14:creationId xmlns:p14="http://schemas.microsoft.com/office/powerpoint/2010/main" val="2723923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805</Words>
  <Application>Microsoft Office PowerPoint</Application>
  <PresentationFormat>Předvádění na obrazovce (4:3)</PresentationFormat>
  <Paragraphs>115</Paragraphs>
  <Slides>20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Prezentace aplikace PowerPoint</vt:lpstr>
      <vt:lpstr>Anotace</vt:lpstr>
      <vt:lpstr>VYČERPATELNÉ A NEVYČERPATELNÉ ZDROJE ENERGIE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Neobnovitelné zdroje energie</vt:lpstr>
      <vt:lpstr>Obnovitelné zdroje energie</vt:lpstr>
      <vt:lpstr>Otázky a odpovědi</vt:lpstr>
      <vt:lpstr>Otázky a odpovědi</vt:lpstr>
      <vt:lpstr>Otázky a odpovědi</vt:lpstr>
      <vt:lpstr>Použité zdroje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VYČERPATELNÉ A NEVYČERPATELNÉ ZDROJE ENERGIE</dc:title>
  <dc:creator>Tom</dc:creator>
  <cp:lastModifiedBy>Tom</cp:lastModifiedBy>
  <cp:revision>26</cp:revision>
  <dcterms:created xsi:type="dcterms:W3CDTF">2012-11-25T08:49:12Z</dcterms:created>
  <dcterms:modified xsi:type="dcterms:W3CDTF">2012-12-03T20:33:20Z</dcterms:modified>
</cp:coreProperties>
</file>