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4"/>
  </p:notesMasterIdLst>
  <p:sldIdLst>
    <p:sldId id="256" r:id="rId2"/>
    <p:sldId id="257" r:id="rId3"/>
    <p:sldId id="280" r:id="rId4"/>
    <p:sldId id="281" r:id="rId5"/>
    <p:sldId id="287" r:id="rId6"/>
    <p:sldId id="288" r:id="rId7"/>
    <p:sldId id="289" r:id="rId8"/>
    <p:sldId id="290" r:id="rId9"/>
    <p:sldId id="291" r:id="rId10"/>
    <p:sldId id="292" r:id="rId11"/>
    <p:sldId id="293" r:id="rId12"/>
    <p:sldId id="273" r:id="rId13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1883" autoAdjust="0"/>
  </p:normalViewPr>
  <p:slideViewPr>
    <p:cSldViewPr>
      <p:cViewPr varScale="1">
        <p:scale>
          <a:sx n="89" d="100"/>
          <a:sy n="89" d="100"/>
        </p:scale>
        <p:origin x="-62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6" d="100"/>
          <a:sy n="86" d="100"/>
        </p:scale>
        <p:origin x="-1686" y="-7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VY_32_INOVACE_03_</a:t>
          </a:r>
          <a:r>
            <a:rPr lang="cs-CZ" sz="2000" dirty="0" smtClean="0"/>
            <a:t>Knížka Ferdy Mravence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a MŠ Čestlice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Vondráková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4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4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4"/>
      <dgm:spPr/>
    </dgm:pt>
    <dgm:pt modelId="{A52A0455-90FF-4808-ABD0-F02540D31D5A}" type="pres">
      <dgm:prSet presAssocID="{D1B46980-6531-4606-95E6-44980827E919}" presName="circle2" presStyleLbl="node1" presStyleIdx="1" presStyleCnt="4"/>
      <dgm:spPr/>
    </dgm:pt>
    <dgm:pt modelId="{6140AFEC-043D-4C43-A2F9-D0F5331DF3A3}" type="pres">
      <dgm:prSet presAssocID="{D1B46980-6531-4606-95E6-44980827E919}" presName="rect2" presStyleLbl="alignAcc1" presStyleIdx="1" presStyleCnt="4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4"/>
      <dgm:spPr/>
    </dgm:pt>
    <dgm:pt modelId="{313FC574-E1CD-4FB4-B054-0B805CE0447D}" type="pres">
      <dgm:prSet presAssocID="{B651F6E3-6281-48DB-9319-2AEAFDAE7572}" presName="circle3" presStyleLbl="node1" presStyleIdx="2" presStyleCnt="4" custLinFactNeighborX="-205" custLinFactNeighborY="-643"/>
      <dgm:spPr/>
    </dgm:pt>
    <dgm:pt modelId="{619D679B-A015-4ECF-8348-D1034C574F40}" type="pres">
      <dgm:prSet presAssocID="{B651F6E3-6281-48DB-9319-2AEAFDAE7572}" presName="rect3" presStyleLbl="alignAcc1" presStyleIdx="2" presStyleCnt="4"/>
      <dgm:spPr/>
      <dgm:t>
        <a:bodyPr/>
        <a:lstStyle/>
        <a:p>
          <a:endParaRPr lang="cs-CZ"/>
        </a:p>
      </dgm:t>
    </dgm:pt>
    <dgm:pt modelId="{C8C537B1-8044-41C5-AE22-0E64CD2630A5}" type="pres">
      <dgm:prSet presAssocID="{4C35D32F-0EAB-4CD7-82EE-45574DC2A586}" presName="vertSpace4" presStyleLbl="node1" presStyleIdx="2" presStyleCnt="4"/>
      <dgm:spPr/>
    </dgm:pt>
    <dgm:pt modelId="{BB53C6A9-16DD-471B-8B13-13709B88D67D}" type="pres">
      <dgm:prSet presAssocID="{4C35D32F-0EAB-4CD7-82EE-45574DC2A586}" presName="circle4" presStyleLbl="node1" presStyleIdx="3" presStyleCnt="4"/>
      <dgm:spPr/>
    </dgm:pt>
    <dgm:pt modelId="{D4D0189B-FA76-4A66-8423-699B3222F075}" type="pres">
      <dgm:prSet presAssocID="{4C35D32F-0EAB-4CD7-82EE-45574DC2A586}" presName="rect4" presStyleLbl="alignAcc1" presStyleIdx="3" presStyleCnt="4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B64CB1-2FBE-40F4-AB96-58659A2D157A}" type="pres">
      <dgm:prSet presAssocID="{4C35D32F-0EAB-4CD7-82EE-45574DC2A586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97F8D9F-A855-45AB-8596-7B315D1210EA}" type="presOf" srcId="{4C35D32F-0EAB-4CD7-82EE-45574DC2A586}" destId="{05B64CB1-2FBE-40F4-AB96-58659A2D157A}" srcOrd="1" destOrd="0" presId="urn:microsoft.com/office/officeart/2005/8/layout/target3"/>
    <dgm:cxn modelId="{0872A68D-E0E0-4EF3-AF70-EAA1849E0B7D}" type="presOf" srcId="{B651F6E3-6281-48DB-9319-2AEAFDAE7572}" destId="{619D679B-A015-4ECF-8348-D1034C574F40}" srcOrd="0" destOrd="0" presId="urn:microsoft.com/office/officeart/2005/8/layout/target3"/>
    <dgm:cxn modelId="{1C903A4B-A2D7-49A5-AA5F-F42F55B462CA}" type="presOf" srcId="{757F3AB3-0718-4624-B441-E567A8F0AB56}" destId="{333A1088-737F-45CB-B68E-254E46348037}" srcOrd="0" destOrd="0" presId="urn:microsoft.com/office/officeart/2005/8/layout/target3"/>
    <dgm:cxn modelId="{F3410A12-B7A5-40E0-8079-67813C19DC38}" type="presOf" srcId="{B651F6E3-6281-48DB-9319-2AEAFDAE7572}" destId="{6BB5E863-4638-4E1D-BFDE-399D028AC4ED}" srcOrd="1" destOrd="0" presId="urn:microsoft.com/office/officeart/2005/8/layout/target3"/>
    <dgm:cxn modelId="{2221FB34-310D-4638-ACAE-9ACC709E4926}" srcId="{757F3AB3-0718-4624-B441-E567A8F0AB56}" destId="{4C35D32F-0EAB-4CD7-82EE-45574DC2A586}" srcOrd="3" destOrd="0" parTransId="{A15F02C0-547C-48B3-9D05-E7F145EBF3C4}" sibTransId="{8C5711BF-38F0-4590-B6BC-B3119A33CA2E}"/>
    <dgm:cxn modelId="{8B030C24-C278-46DB-A662-47138399AAE4}" type="presOf" srcId="{4C35D32F-0EAB-4CD7-82EE-45574DC2A586}" destId="{D4D0189B-FA76-4A66-8423-699B3222F075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68863E84-67A7-4E34-B6FC-A2DD96292763}" type="presOf" srcId="{D1B46980-6531-4606-95E6-44980827E919}" destId="{6140AFEC-043D-4C43-A2F9-D0F5331DF3A3}" srcOrd="0" destOrd="0" presId="urn:microsoft.com/office/officeart/2005/8/layout/target3"/>
    <dgm:cxn modelId="{1B5EE9D3-56E0-47D5-8E03-4977A49BDDB7}" type="presOf" srcId="{D1B46980-6531-4606-95E6-44980827E919}" destId="{2BE915AB-18AA-4053-B92C-3BFC9ED204BB}" srcOrd="1" destOrd="0" presId="urn:microsoft.com/office/officeart/2005/8/layout/target3"/>
    <dgm:cxn modelId="{8D69C6B4-D3B5-4023-9020-D82F9CB9D826}" type="presOf" srcId="{D1D4F407-5343-4D3F-B5B9-D407B03CAEB4}" destId="{D005CE8C-CC26-4C3E-AC11-E15060ECD759}" srcOrd="0" destOrd="0" presId="urn:microsoft.com/office/officeart/2005/8/layout/target3"/>
    <dgm:cxn modelId="{8C19E6AB-52CA-4AD7-9C0F-E122208631CB}" type="presOf" srcId="{D1D4F407-5343-4D3F-B5B9-D407B03CAEB4}" destId="{AED2198E-93D5-4001-81B4-73124B309672}" srcOrd="1" destOrd="0" presId="urn:microsoft.com/office/officeart/2005/8/layout/target3"/>
    <dgm:cxn modelId="{E6EB524B-8F9B-4FF0-8DB5-199A42242716}" type="presParOf" srcId="{333A1088-737F-45CB-B68E-254E46348037}" destId="{F5ABB229-8D3B-4694-996A-96F23CF14429}" srcOrd="0" destOrd="0" presId="urn:microsoft.com/office/officeart/2005/8/layout/target3"/>
    <dgm:cxn modelId="{BF9D8BE9-3102-48ED-A72F-917E3C8AED54}" type="presParOf" srcId="{333A1088-737F-45CB-B68E-254E46348037}" destId="{F41139FD-01EE-4571-8B17-4FB00FC51163}" srcOrd="1" destOrd="0" presId="urn:microsoft.com/office/officeart/2005/8/layout/target3"/>
    <dgm:cxn modelId="{BD548E38-4EFD-4AF7-A92A-A006A38C08ED}" type="presParOf" srcId="{333A1088-737F-45CB-B68E-254E46348037}" destId="{D005CE8C-CC26-4C3E-AC11-E15060ECD759}" srcOrd="2" destOrd="0" presId="urn:microsoft.com/office/officeart/2005/8/layout/target3"/>
    <dgm:cxn modelId="{459BC01F-062C-47D4-BE65-0134399F98FB}" type="presParOf" srcId="{333A1088-737F-45CB-B68E-254E46348037}" destId="{2C702D82-9B77-49B7-9568-BB8EB47C3372}" srcOrd="3" destOrd="0" presId="urn:microsoft.com/office/officeart/2005/8/layout/target3"/>
    <dgm:cxn modelId="{272BF3D1-6380-4F22-AEBB-8CF5E4737A0A}" type="presParOf" srcId="{333A1088-737F-45CB-B68E-254E46348037}" destId="{A52A0455-90FF-4808-ABD0-F02540D31D5A}" srcOrd="4" destOrd="0" presId="urn:microsoft.com/office/officeart/2005/8/layout/target3"/>
    <dgm:cxn modelId="{3662A257-1608-4D94-A420-7F64101AC65A}" type="presParOf" srcId="{333A1088-737F-45CB-B68E-254E46348037}" destId="{6140AFEC-043D-4C43-A2F9-D0F5331DF3A3}" srcOrd="5" destOrd="0" presId="urn:microsoft.com/office/officeart/2005/8/layout/target3"/>
    <dgm:cxn modelId="{FDBA4A69-352E-4059-98E6-7023798C7ABA}" type="presParOf" srcId="{333A1088-737F-45CB-B68E-254E46348037}" destId="{9358AC05-5D7D-4327-9F80-1AD486AEA664}" srcOrd="6" destOrd="0" presId="urn:microsoft.com/office/officeart/2005/8/layout/target3"/>
    <dgm:cxn modelId="{36BC495B-2114-44B1-8CFA-3E0A6C6341C2}" type="presParOf" srcId="{333A1088-737F-45CB-B68E-254E46348037}" destId="{313FC574-E1CD-4FB4-B054-0B805CE0447D}" srcOrd="7" destOrd="0" presId="urn:microsoft.com/office/officeart/2005/8/layout/target3"/>
    <dgm:cxn modelId="{B5578C3B-A8D4-4127-92DA-C96502ACE3B6}" type="presParOf" srcId="{333A1088-737F-45CB-B68E-254E46348037}" destId="{619D679B-A015-4ECF-8348-D1034C574F40}" srcOrd="8" destOrd="0" presId="urn:microsoft.com/office/officeart/2005/8/layout/target3"/>
    <dgm:cxn modelId="{E8643A1E-D1E2-4986-AB18-CF7DD1DCFFF8}" type="presParOf" srcId="{333A1088-737F-45CB-B68E-254E46348037}" destId="{C8C537B1-8044-41C5-AE22-0E64CD2630A5}" srcOrd="9" destOrd="0" presId="urn:microsoft.com/office/officeart/2005/8/layout/target3"/>
    <dgm:cxn modelId="{08E9415E-EA45-4DCE-9410-E0E7E017295E}" type="presParOf" srcId="{333A1088-737F-45CB-B68E-254E46348037}" destId="{BB53C6A9-16DD-471B-8B13-13709B88D67D}" srcOrd="10" destOrd="0" presId="urn:microsoft.com/office/officeart/2005/8/layout/target3"/>
    <dgm:cxn modelId="{ED29C7F2-E029-433E-BC80-7B3AE963EEEA}" type="presParOf" srcId="{333A1088-737F-45CB-B68E-254E46348037}" destId="{D4D0189B-FA76-4A66-8423-699B3222F075}" srcOrd="11" destOrd="0" presId="urn:microsoft.com/office/officeart/2005/8/layout/target3"/>
    <dgm:cxn modelId="{137DED61-71F4-405D-BFA9-C3F8EF148BF3}" type="presParOf" srcId="{333A1088-737F-45CB-B68E-254E46348037}" destId="{AED2198E-93D5-4001-81B4-73124B309672}" srcOrd="12" destOrd="0" presId="urn:microsoft.com/office/officeart/2005/8/layout/target3"/>
    <dgm:cxn modelId="{3FF84EBB-FDCB-4E42-8F89-BBC3B1ED77B0}" type="presParOf" srcId="{333A1088-737F-45CB-B68E-254E46348037}" destId="{2BE915AB-18AA-4053-B92C-3BFC9ED204BB}" srcOrd="13" destOrd="0" presId="urn:microsoft.com/office/officeart/2005/8/layout/target3"/>
    <dgm:cxn modelId="{B38C22BB-37D4-476C-AB64-8B72E6E5DF1A}" type="presParOf" srcId="{333A1088-737F-45CB-B68E-254E46348037}" destId="{6BB5E863-4638-4E1D-BFDE-399D028AC4ED}" srcOrd="14" destOrd="0" presId="urn:microsoft.com/office/officeart/2005/8/layout/target3"/>
    <dgm:cxn modelId="{C63D94EC-4290-4612-BF1B-B30478DC8DF1}" type="presParOf" srcId="{333A1088-737F-45CB-B68E-254E46348037}" destId="{05B64CB1-2FBE-40F4-AB96-58659A2D157A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a MŠ Čestlice</a:t>
          </a:r>
          <a:endParaRPr lang="cs-CZ" sz="2000" kern="1200" dirty="0"/>
        </a:p>
      </dsp:txBody>
      <dsp:txXfrm>
        <a:off x="1258000" y="0"/>
        <a:ext cx="6498543" cy="541389"/>
      </dsp:txXfrm>
    </dsp:sp>
    <dsp:sp modelId="{A52A0455-90FF-4808-ABD0-F02540D31D5A}">
      <dsp:nvSpPr>
        <dsp:cNvPr id="0" name=""/>
        <dsp:cNvSpPr/>
      </dsp:nvSpPr>
      <dsp:spPr>
        <a:xfrm>
          <a:off x="334387" y="541389"/>
          <a:ext cx="1878939" cy="187893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541389"/>
          <a:ext cx="6498543" cy="187893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Vondráková</a:t>
          </a:r>
          <a:endParaRPr lang="cs-CZ" sz="2000" kern="1200" dirty="0"/>
        </a:p>
      </dsp:txBody>
      <dsp:txXfrm>
        <a:off x="1273857" y="541389"/>
        <a:ext cx="6498543" cy="541389"/>
      </dsp:txXfrm>
    </dsp:sp>
    <dsp:sp modelId="{313FC574-E1CD-4FB4-B054-0B805CE0447D}">
      <dsp:nvSpPr>
        <dsp:cNvPr id="0" name=""/>
        <dsp:cNvSpPr/>
      </dsp:nvSpPr>
      <dsp:spPr>
        <a:xfrm>
          <a:off x="666294" y="1074997"/>
          <a:ext cx="1210164" cy="12101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1082778"/>
          <a:ext cx="6498543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VY_32_INOVACE_03_</a:t>
          </a:r>
          <a:r>
            <a:rPr lang="cs-CZ" sz="2000" kern="1200" dirty="0" smtClean="0"/>
            <a:t>Knížka Ferdy Mravence</a:t>
          </a:r>
          <a:endParaRPr lang="cs-CZ" sz="2000" kern="1200" dirty="0"/>
        </a:p>
      </dsp:txBody>
      <dsp:txXfrm>
        <a:off x="1273857" y="1082778"/>
        <a:ext cx="6498543" cy="541389"/>
      </dsp:txXfrm>
    </dsp:sp>
    <dsp:sp modelId="{BB53C6A9-16DD-471B-8B13-13709B88D67D}">
      <dsp:nvSpPr>
        <dsp:cNvPr id="0" name=""/>
        <dsp:cNvSpPr/>
      </dsp:nvSpPr>
      <dsp:spPr>
        <a:xfrm>
          <a:off x="1003162" y="1624167"/>
          <a:ext cx="541389" cy="54138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4D0189B-FA76-4A66-8423-699B3222F075}">
      <dsp:nvSpPr>
        <dsp:cNvPr id="0" name=""/>
        <dsp:cNvSpPr/>
      </dsp:nvSpPr>
      <dsp:spPr>
        <a:xfrm>
          <a:off x="1273857" y="1624167"/>
          <a:ext cx="6498543" cy="54138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73857" y="1624167"/>
        <a:ext cx="6498543" cy="5413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A60BBD2A-31BE-49CB-9F0C-843BD8908675}" type="datetimeFigureOut">
              <a:rPr lang="cs-CZ"/>
              <a:pPr>
                <a:defRPr/>
              </a:pPr>
              <a:t>26.6.2013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377AE9E9-D3B4-410B-A5FE-1509390DADF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9511125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77AE9E9-D3B4-410B-A5FE-1509390DADF3}" type="slidenum">
              <a:rPr lang="cs-CZ" smtClean="0"/>
              <a:pPr>
                <a:defRPr/>
              </a:pPr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889464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4CE23F-C4DC-4DA7-AE18-B496621BC398}" type="datetimeFigureOut">
              <a:rPr lang="cs-CZ"/>
              <a:pPr>
                <a:defRPr/>
              </a:pPr>
              <a:t>26.6.2013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8E834F-B58D-413E-BACA-901576149DF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24314A-6E0D-4C1E-BFD1-2CD3240FBFB8}" type="datetimeFigureOut">
              <a:rPr lang="cs-CZ"/>
              <a:pPr>
                <a:defRPr/>
              </a:pPr>
              <a:t>26.6.2013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AFC7E0-275D-41BA-9AFD-56332E04671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C2389A-3967-4D3E-A45C-3E613D1A6CC7}" type="datetimeFigureOut">
              <a:rPr lang="cs-CZ"/>
              <a:pPr>
                <a:defRPr/>
              </a:pPr>
              <a:t>26.6.2013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3C4864-3275-40E3-BAB0-022F7FEB61D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59B292-1606-4E96-A218-F6E32D85E1A0}" type="datetimeFigureOut">
              <a:rPr lang="cs-CZ"/>
              <a:pPr>
                <a:defRPr/>
              </a:pPr>
              <a:t>26.6.2013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A952AF-628F-4F0E-A7CD-0D6DD41FEE0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657324-E881-48C4-AF88-733A1536FD99}" type="datetimeFigureOut">
              <a:rPr lang="cs-CZ"/>
              <a:pPr>
                <a:defRPr/>
              </a:pPr>
              <a:t>26.6.2013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649EEF-10A7-4499-8AA9-20121CEC5AB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B8894F-FF1B-4E9D-9FC6-B8BED0CB65D7}" type="datetimeFigureOut">
              <a:rPr lang="cs-CZ"/>
              <a:pPr>
                <a:defRPr/>
              </a:pPr>
              <a:t>26.6.2013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97C17F-8A31-46C9-8918-BA8837BBE8E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504233-58A2-416A-B8DD-8AF53BA1014E}" type="datetimeFigureOut">
              <a:rPr lang="cs-CZ"/>
              <a:pPr>
                <a:defRPr/>
              </a:pPr>
              <a:t>26.6.2013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596488-13F6-477C-B988-45D7D2D79E4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B15E3D-1E50-49E3-9B85-B10A3B8FDFDA}" type="datetimeFigureOut">
              <a:rPr lang="cs-CZ"/>
              <a:pPr>
                <a:defRPr/>
              </a:pPr>
              <a:t>26.6.2013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753D1F-AAF0-4934-81C4-150D484A381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2426FE-8541-419B-85EB-24F5C3613F63}" type="datetimeFigureOut">
              <a:rPr lang="cs-CZ"/>
              <a:pPr>
                <a:defRPr/>
              </a:pPr>
              <a:t>26.6.2013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C07770-E918-4D33-A541-7C3578F0BCC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B30BE2-05D8-49BA-82D9-46D0C66C9D26}" type="datetimeFigureOut">
              <a:rPr lang="cs-CZ"/>
              <a:pPr>
                <a:defRPr/>
              </a:pPr>
              <a:t>26.6.2013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79796D-30CA-4960-ADB5-82D46888B8B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6B3F58-37D7-404F-BE5E-2A876E1D76CE}" type="datetimeFigureOut">
              <a:rPr lang="cs-CZ"/>
              <a:pPr>
                <a:defRPr/>
              </a:pPr>
              <a:t>26.6.2013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D47528-AB01-494C-A89E-4080B6EAC4B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CA6DEBE-289A-471F-95D8-A4994DC8353E}" type="datetimeFigureOut">
              <a:rPr lang="cs-CZ"/>
              <a:pPr>
                <a:defRPr/>
              </a:pPr>
              <a:t>26.6.2013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3238077-B08F-4EE2-9831-9B1F6EFA98F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3.wdp"/><Relationship Id="rId5" Type="http://schemas.openxmlformats.org/officeDocument/2006/relationships/image" Target="../media/image6.jpeg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wmf"/><Relationship Id="rId4" Type="http://schemas.openxmlformats.org/officeDocument/2006/relationships/image" Target="../media/image8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microsoft.com/office/2007/relationships/hdphoto" Target="../media/hdphoto4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5" Type="http://schemas.microsoft.com/office/2007/relationships/hdphoto" Target="../media/hdphoto5.wdp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18.jpe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2.xml"/><Relationship Id="rId6" Type="http://schemas.microsoft.com/office/2007/relationships/hdphoto" Target="../media/hdphoto7.wdp"/><Relationship Id="rId5" Type="http://schemas.openxmlformats.org/officeDocument/2006/relationships/image" Target="../media/image17.jpeg"/><Relationship Id="rId4" Type="http://schemas.microsoft.com/office/2007/relationships/hdphoto" Target="../media/hdphoto6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792750946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2052" name="Obrázek 4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ANOTACE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Materiál slouží k použití na interaktivní tabuli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ĆESKÝ JAZYK A LITERÁRNÍ VÝCHOVA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Práce s knihou Knížka Ferdy mravence,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cs-CZ" dirty="0"/>
              <a:t> </a:t>
            </a:r>
            <a:r>
              <a:rPr lang="cs-CZ" dirty="0" smtClean="0"/>
              <a:t>   návazné otázky ke knize /po přečtení/  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Využití v hodinách čtení a literární výchovy 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cs-CZ" dirty="0" smtClean="0"/>
              <a:t>     v 2.- 3. ročníku ZŠ.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/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60000"/>
              <a:lumOff val="40000"/>
            </a:schemeClr>
          </a:solidFill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Knížka Ferdy Mravence</a:t>
            </a:r>
            <a:endParaRPr lang="cs-CZ" dirty="0"/>
          </a:p>
        </p:txBody>
      </p:sp>
      <p:pic>
        <p:nvPicPr>
          <p:cNvPr id="4099" name="Picture 3" descr="C:\Program Files\Microsoft Office\MEDIA\CAGCAT10\j0299125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88913"/>
            <a:ext cx="1100137" cy="1804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0" name="Zástupný symbol pro obsah 4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dirty="0" smtClean="0"/>
              <a:t>Autor knihy: Ondřej </a:t>
            </a:r>
            <a:r>
              <a:rPr lang="cs-CZ" dirty="0" err="1" smtClean="0"/>
              <a:t>Sekora</a:t>
            </a:r>
            <a:endParaRPr lang="cs-CZ" dirty="0" smtClean="0"/>
          </a:p>
          <a:p>
            <a:pPr eaLnBrk="1" hangingPunct="1"/>
            <a:r>
              <a:rPr lang="cs-CZ" dirty="0" smtClean="0"/>
              <a:t>Hlavní postavy: Ferda Mravenec</a:t>
            </a:r>
          </a:p>
          <a:p>
            <a:pPr eaLnBrk="1" hangingPunct="1"/>
            <a:r>
              <a:rPr lang="cs-CZ" dirty="0" smtClean="0"/>
              <a:t>Ilustrace: </a:t>
            </a:r>
            <a:r>
              <a:rPr lang="cs-CZ" dirty="0" smtClean="0"/>
              <a:t>Ondřej </a:t>
            </a:r>
            <a:r>
              <a:rPr lang="cs-CZ" dirty="0" smtClean="0"/>
              <a:t>Sekora</a:t>
            </a:r>
          </a:p>
        </p:txBody>
      </p:sp>
      <p:pic>
        <p:nvPicPr>
          <p:cNvPr id="1026" name="Picture 2" descr="C:\Users\Dana\Desktop\100KZ650\100_4784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sharpenSoften amount="50000"/>
                    </a14:imgEffect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207" t="6614" r="5637" b="15561"/>
          <a:stretch/>
        </p:blipFill>
        <p:spPr bwMode="auto">
          <a:xfrm rot="16781915">
            <a:off x="5112120" y="3090181"/>
            <a:ext cx="4332168" cy="2353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checke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Vyber správné odpovědi: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blipFill>
            <a:blip r:embed="rId2" cstate="print"/>
            <a:tile tx="0" ty="0" sx="100000" sy="100000" flip="none" algn="tl"/>
          </a:blipFill>
          <a:ln>
            <a:solidFill>
              <a:schemeClr val="accent3">
                <a:lumMod val="40000"/>
                <a:lumOff val="60000"/>
              </a:schemeClr>
            </a:solidFill>
          </a:ln>
        </p:spPr>
        <p:txBody>
          <a:bodyPr/>
          <a:lstStyle/>
          <a:p>
            <a:r>
              <a:rPr lang="cs-CZ" sz="1600" b="1" dirty="0" smtClean="0">
                <a:solidFill>
                  <a:srgbClr val="FF0000"/>
                </a:solidFill>
              </a:rPr>
              <a:t>Ferda v cizích službách                                                  </a:t>
            </a:r>
            <a:r>
              <a:rPr lang="cs-CZ" sz="1600" dirty="0" smtClean="0"/>
              <a:t> </a:t>
            </a:r>
          </a:p>
          <a:p>
            <a:r>
              <a:rPr lang="cs-CZ" sz="1600" dirty="0" smtClean="0"/>
              <a:t>1. Kluci v táboře vzbudili kamaráda Karlíka:</a:t>
            </a:r>
          </a:p>
          <a:p>
            <a:r>
              <a:rPr lang="cs-CZ" sz="1600" dirty="0" smtClean="0"/>
              <a:t> a) troubením do ucha.</a:t>
            </a:r>
          </a:p>
          <a:p>
            <a:r>
              <a:rPr lang="cs-CZ" sz="1600" dirty="0" smtClean="0"/>
              <a:t> b) sprškou studené vody.</a:t>
            </a:r>
          </a:p>
          <a:p>
            <a:r>
              <a:rPr lang="cs-CZ" sz="1600" dirty="0" smtClean="0"/>
              <a:t> c) nechali ho spát.</a:t>
            </a:r>
          </a:p>
          <a:p>
            <a:r>
              <a:rPr lang="cs-CZ" sz="1600" dirty="0" smtClean="0"/>
              <a:t> </a:t>
            </a:r>
          </a:p>
          <a:p>
            <a:r>
              <a:rPr lang="cs-CZ" sz="1600" dirty="0" smtClean="0"/>
              <a:t>2. Kluci vlastně nebyli kluci, byli to:</a:t>
            </a:r>
          </a:p>
          <a:p>
            <a:r>
              <a:rPr lang="cs-CZ" sz="1600" dirty="0" smtClean="0"/>
              <a:t> a) malí pavoučci.</a:t>
            </a:r>
          </a:p>
          <a:p>
            <a:r>
              <a:rPr lang="cs-CZ" sz="1600" dirty="0" smtClean="0"/>
              <a:t> b) černí mravenci.</a:t>
            </a:r>
          </a:p>
          <a:p>
            <a:r>
              <a:rPr lang="cs-CZ" sz="1600" dirty="0" smtClean="0"/>
              <a:t> c) rezaví mravenci.</a:t>
            </a:r>
          </a:p>
          <a:p>
            <a:r>
              <a:rPr lang="cs-CZ" sz="1600" dirty="0" smtClean="0"/>
              <a:t> </a:t>
            </a:r>
          </a:p>
          <a:p>
            <a:r>
              <a:rPr lang="cs-CZ" sz="1600" dirty="0" smtClean="0"/>
              <a:t>3. V padající vzducholodi seděl:</a:t>
            </a:r>
          </a:p>
          <a:p>
            <a:r>
              <a:rPr lang="cs-CZ" sz="1600" dirty="0" smtClean="0"/>
              <a:t> a) černý mravenec.</a:t>
            </a:r>
          </a:p>
          <a:p>
            <a:r>
              <a:rPr lang="cs-CZ" sz="1600" dirty="0" smtClean="0"/>
              <a:t> b) černoch.</a:t>
            </a:r>
          </a:p>
          <a:p>
            <a:r>
              <a:rPr lang="cs-CZ" sz="1600" dirty="0" smtClean="0"/>
              <a:t> c) kominík.</a:t>
            </a:r>
          </a:p>
          <a:p>
            <a:pPr eaLnBrk="1">
              <a:buFont typeface="Arial" charset="0"/>
              <a:buNone/>
            </a:pPr>
            <a:endParaRPr lang="cs-CZ" dirty="0" smtClean="0">
              <a:solidFill>
                <a:schemeClr val="tx2"/>
              </a:solidFill>
            </a:endParaRPr>
          </a:p>
        </p:txBody>
      </p:sp>
      <p:pic>
        <p:nvPicPr>
          <p:cNvPr id="2050" name="Picture 2" descr="C:\Users\Dana\Desktop\100KZ650\100_4785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8582"/>
          <a:stretch/>
        </p:blipFill>
        <p:spPr bwMode="auto">
          <a:xfrm>
            <a:off x="5868144" y="1260292"/>
            <a:ext cx="2808312" cy="2062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Dana\Desktop\100KZ650\100_4786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sharpenSoften amount="50000"/>
                    </a14:imgEffect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8643"/>
          <a:stretch/>
        </p:blipFill>
        <p:spPr bwMode="auto">
          <a:xfrm>
            <a:off x="5292080" y="3573016"/>
            <a:ext cx="3168352" cy="2460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188640"/>
            <a:ext cx="8219256" cy="1268760"/>
          </a:xfrm>
        </p:spPr>
        <p:txBody>
          <a:bodyPr/>
          <a:lstStyle/>
          <a:p>
            <a:r>
              <a:rPr lang="cs-CZ" sz="3600" dirty="0" smtClean="0">
                <a:solidFill>
                  <a:srgbClr val="FF0000"/>
                </a:solidFill>
              </a:rPr>
              <a:t>Spoj do dvojic, jaké práce si vymýšleli pro zajatce:</a:t>
            </a:r>
            <a:r>
              <a:rPr lang="cs-CZ" dirty="0" smtClean="0">
                <a:solidFill>
                  <a:srgbClr val="FF0000"/>
                </a:solidFill>
              </a:rPr>
              <a:t/>
            </a:r>
            <a:br>
              <a:rPr lang="cs-CZ" dirty="0" smtClean="0">
                <a:solidFill>
                  <a:srgbClr val="FF0000"/>
                </a:solidFill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cs-CZ" dirty="0" smtClean="0"/>
              <a:t>zametat			oheň</a:t>
            </a:r>
          </a:p>
          <a:p>
            <a:r>
              <a:rPr lang="cs-CZ" dirty="0" smtClean="0"/>
              <a:t>ustýlat			před stany</a:t>
            </a:r>
          </a:p>
          <a:p>
            <a:r>
              <a:rPr lang="cs-CZ" dirty="0" smtClean="0"/>
              <a:t>rozdělávat			nádobí</a:t>
            </a:r>
          </a:p>
          <a:p>
            <a:r>
              <a:rPr lang="cs-CZ" dirty="0" smtClean="0"/>
              <a:t>nosit				kavalce</a:t>
            </a:r>
          </a:p>
          <a:p>
            <a:r>
              <a:rPr lang="cs-CZ" dirty="0" smtClean="0"/>
              <a:t>umývat			střevíce</a:t>
            </a:r>
          </a:p>
          <a:p>
            <a:r>
              <a:rPr lang="cs-CZ" dirty="0" smtClean="0"/>
              <a:t>čistit				dřevo</a:t>
            </a:r>
          </a:p>
          <a:p>
            <a:endParaRPr lang="cs-CZ" dirty="0"/>
          </a:p>
        </p:txBody>
      </p:sp>
    </p:spTree>
  </p:cSld>
  <p:clrMapOvr>
    <a:masterClrMapping/>
  </p:clrMapOvr>
  <p:transition spd="slow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cs-CZ" dirty="0" smtClean="0"/>
              <a:t>Doplň názvy hmyzu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FF00FF"/>
          </a:solidFill>
        </p:spPr>
        <p:txBody>
          <a:bodyPr/>
          <a:lstStyle/>
          <a:p>
            <a:pPr>
              <a:buNone/>
            </a:pPr>
            <a:endParaRPr lang="cs-CZ" dirty="0" smtClean="0"/>
          </a:p>
          <a:p>
            <a:r>
              <a:rPr lang="cs-CZ" dirty="0" smtClean="0"/>
              <a:t>m _ _ v _ _ _ c,                  č _ e l _ _ , </a:t>
            </a:r>
          </a:p>
          <a:p>
            <a:r>
              <a:rPr lang="cs-CZ" dirty="0" smtClean="0"/>
              <a:t>s _ r _ n č _</a:t>
            </a:r>
          </a:p>
          <a:p>
            <a:pPr>
              <a:buNone/>
            </a:pPr>
            <a:r>
              <a:rPr lang="cs-CZ" dirty="0" smtClean="0"/>
              <a:t> </a:t>
            </a:r>
          </a:p>
          <a:p>
            <a:endParaRPr lang="cs-CZ" dirty="0"/>
          </a:p>
        </p:txBody>
      </p:sp>
      <p:pic>
        <p:nvPicPr>
          <p:cNvPr id="6147" name="Picture 3" descr="C:\Users\Dana\AppData\Local\Microsoft\Windows\Temporary Internet Files\Content.IE5\DTN9SG4X\MC90024079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60800" y="2874416"/>
            <a:ext cx="1822399" cy="1109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Dana\AppData\Local\Microsoft\Windows\Temporary Internet Files\Content.IE5\P2JVWHH3\MC90034689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149080"/>
            <a:ext cx="1836115" cy="1032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C:\Users\Dana\AppData\Local\Microsoft\Windows\Temporary Internet Files\Content.IE5\DTN9SG4X\MC900346893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44208" y="3140968"/>
            <a:ext cx="1826971" cy="1165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95747" y="3997076"/>
            <a:ext cx="1763836" cy="15478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cs-CZ" dirty="0" smtClean="0"/>
              <a:t>Škrtni šest slov „vetřelců“, která do příběhu nepatří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3">
              <a:buNone/>
            </a:pPr>
            <a:r>
              <a:rPr lang="cs-CZ" sz="2800" dirty="0" smtClean="0"/>
              <a:t>„Z lesa se vyřítil hasičský policejní vůz tažený červenými </a:t>
            </a:r>
            <a:r>
              <a:rPr lang="cs-CZ" sz="2800" dirty="0" err="1" smtClean="0"/>
              <a:t>sarančemi</a:t>
            </a:r>
            <a:r>
              <a:rPr lang="cs-CZ" sz="2800" dirty="0" smtClean="0"/>
              <a:t>, na voze se drželi hej prskavci s hasičskými helmami na do hlavách a rovnou ke čmelákovi. Než je mohl nechtěl Ferda zastavit, začali z plných třech sil stříkat rovnou na čmelákův kopretinu zadeček.“</a:t>
            </a:r>
          </a:p>
          <a:p>
            <a:endParaRPr lang="cs-CZ" dirty="0"/>
          </a:p>
        </p:txBody>
      </p:sp>
      <p:pic>
        <p:nvPicPr>
          <p:cNvPr id="3074" name="Picture 2" descr="C:\Users\Dana\Desktop\100KZ650\100_4787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027" r="7522" b="15433"/>
          <a:stretch/>
        </p:blipFill>
        <p:spPr bwMode="auto">
          <a:xfrm>
            <a:off x="395536" y="4365104"/>
            <a:ext cx="3776795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pull dir="rd"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cs-CZ" dirty="0" smtClean="0"/>
              <a:t>????????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blipFill>
            <a:blip r:embed="rId3" cstate="print"/>
            <a:tile tx="0" ty="0" sx="100000" sy="100000" flip="none" algn="tl"/>
          </a:blipFill>
        </p:spPr>
        <p:txBody>
          <a:bodyPr/>
          <a:lstStyle/>
          <a:p>
            <a:r>
              <a:rPr lang="cs-CZ" sz="2800" dirty="0" smtClean="0"/>
              <a:t>1. Kmotr čmelák uměl hrát:</a:t>
            </a:r>
          </a:p>
          <a:p>
            <a:r>
              <a:rPr lang="cs-CZ" sz="2800" dirty="0" smtClean="0"/>
              <a:t> a) na saxofon.</a:t>
            </a:r>
          </a:p>
          <a:p>
            <a:r>
              <a:rPr lang="cs-CZ" sz="2800" dirty="0" smtClean="0"/>
              <a:t> b) na flétnu.</a:t>
            </a:r>
          </a:p>
          <a:p>
            <a:r>
              <a:rPr lang="cs-CZ" sz="2800" dirty="0" smtClean="0"/>
              <a:t> c) na trumpetu.</a:t>
            </a:r>
          </a:p>
          <a:p>
            <a:r>
              <a:rPr lang="cs-CZ" sz="2800" dirty="0" smtClean="0"/>
              <a:t> </a:t>
            </a:r>
          </a:p>
          <a:p>
            <a:r>
              <a:rPr lang="cs-CZ" sz="2800" dirty="0" smtClean="0"/>
              <a:t>2. Jak čmelák zjišťoval, zda je Ferda silný:</a:t>
            </a:r>
          </a:p>
          <a:p>
            <a:r>
              <a:rPr lang="cs-CZ" sz="2800" dirty="0" smtClean="0"/>
              <a:t> a) nechal ho zvednout velký kámen.</a:t>
            </a:r>
          </a:p>
          <a:p>
            <a:r>
              <a:rPr lang="cs-CZ" sz="2800" dirty="0" smtClean="0"/>
              <a:t> b) ohmatával mu svaly, až to Ferdu lechtalo.</a:t>
            </a:r>
          </a:p>
          <a:p>
            <a:r>
              <a:rPr lang="cs-CZ" sz="2800" dirty="0" smtClean="0"/>
              <a:t> c) pověsil mu na krk trumpetu.</a:t>
            </a:r>
          </a:p>
          <a:p>
            <a:pPr>
              <a:buNone/>
            </a:pPr>
            <a:r>
              <a:rPr lang="cs-CZ" sz="2800" dirty="0" smtClean="0"/>
              <a:t> </a:t>
            </a:r>
          </a:p>
          <a:p>
            <a:endParaRPr lang="cs-CZ" sz="2800" dirty="0"/>
          </a:p>
        </p:txBody>
      </p:sp>
      <p:pic>
        <p:nvPicPr>
          <p:cNvPr id="4098" name="Picture 2" descr="C:\Users\Dana\Desktop\100KZ650\100_4788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t="9106" r="5373" b="29422"/>
          <a:stretch/>
        </p:blipFill>
        <p:spPr bwMode="auto">
          <a:xfrm>
            <a:off x="3995936" y="2132856"/>
            <a:ext cx="4248472" cy="1930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sndAc>
      <p:stSnd>
        <p:snd r:embed="rId2" name="coi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cs-CZ" dirty="0" smtClean="0"/>
              <a:t>Doplň chybějící slova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blipFill>
            <a:blip r:embed="rId3" cstate="print"/>
            <a:tile tx="0" ty="0" sx="100000" sy="100000" flip="none" algn="tl"/>
          </a:blipFill>
        </p:spPr>
        <p:txBody>
          <a:bodyPr/>
          <a:lstStyle/>
          <a:p>
            <a:pPr>
              <a:buNone/>
            </a:pPr>
            <a:endParaRPr lang="cs-CZ" dirty="0" smtClean="0"/>
          </a:p>
          <a:p>
            <a:r>
              <a:rPr lang="cs-CZ" dirty="0" smtClean="0"/>
              <a:t> „Haló, </a:t>
            </a:r>
            <a:r>
              <a:rPr lang="cs-CZ" dirty="0" err="1" smtClean="0"/>
              <a:t>haló</a:t>
            </a:r>
            <a:r>
              <a:rPr lang="cs-CZ" dirty="0" smtClean="0"/>
              <a:t>, tato tráva na vědomost dává, že tu bude velká …………, zastavte hádky, budou se vykládat …………………“</a:t>
            </a:r>
          </a:p>
          <a:p>
            <a:pPr marL="0" indent="0">
              <a:buNone/>
            </a:pPr>
            <a:r>
              <a:rPr lang="cs-CZ" dirty="0" smtClean="0"/>
              <a:t> </a:t>
            </a:r>
          </a:p>
          <a:p>
            <a:r>
              <a:rPr lang="cs-CZ" dirty="0" smtClean="0"/>
              <a:t> První pohádka byla o chlapečkovi, který chytal chrousty, nachytal jich 18, ale protože psal „halabala“, myslel si, že jich chytil …………</a:t>
            </a:r>
          </a:p>
          <a:p>
            <a:pPr>
              <a:buNone/>
            </a:pPr>
            <a:r>
              <a:rPr lang="cs-CZ" dirty="0" smtClean="0"/>
              <a:t> </a:t>
            </a:r>
          </a:p>
          <a:p>
            <a:endParaRPr lang="cs-CZ" dirty="0"/>
          </a:p>
        </p:txBody>
      </p:sp>
    </p:spTree>
  </p:cSld>
  <p:clrMapOvr>
    <a:masterClrMapping/>
  </p:clrMapOvr>
  <p:transition>
    <p:sndAc>
      <p:stSnd>
        <p:snd r:embed="rId2" name="drumrol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cs-CZ" dirty="0" smtClean="0"/>
              <a:t>??????????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blipFill>
            <a:blip r:embed="rId3" cstate="print"/>
            <a:tile tx="0" ty="0" sx="100000" sy="100000" flip="none" algn="tl"/>
          </a:blipFill>
        </p:spPr>
        <p:txBody>
          <a:bodyPr/>
          <a:lstStyle/>
          <a:p>
            <a:r>
              <a:rPr lang="cs-CZ" sz="2800" dirty="0" smtClean="0"/>
              <a:t>Jaké zvíře chlapeček-blecha dostal:</a:t>
            </a:r>
          </a:p>
          <a:p>
            <a:r>
              <a:rPr lang="cs-CZ" sz="2800" dirty="0" smtClean="0"/>
              <a:t> a) žirafu</a:t>
            </a:r>
          </a:p>
          <a:p>
            <a:r>
              <a:rPr lang="cs-CZ" sz="2800" dirty="0" smtClean="0"/>
              <a:t> b) slona</a:t>
            </a:r>
          </a:p>
          <a:p>
            <a:r>
              <a:rPr lang="cs-CZ" sz="2800" dirty="0" smtClean="0"/>
              <a:t> c) krokodýla</a:t>
            </a:r>
          </a:p>
          <a:p>
            <a:r>
              <a:rPr lang="cs-CZ" dirty="0" smtClean="0"/>
              <a:t> </a:t>
            </a:r>
          </a:p>
          <a:p>
            <a:r>
              <a:rPr lang="cs-CZ" sz="2800" dirty="0" smtClean="0"/>
              <a:t>Jedna larvička měla domeček jako lokomotivu</a:t>
            </a:r>
          </a:p>
          <a:p>
            <a:r>
              <a:rPr lang="cs-CZ" sz="2800" dirty="0" smtClean="0"/>
              <a:t> a) rybičky se na ní chtěly povozit</a:t>
            </a:r>
          </a:p>
          <a:p>
            <a:r>
              <a:rPr lang="cs-CZ" sz="2800" dirty="0" smtClean="0"/>
              <a:t> b) rybičky se jí bály</a:t>
            </a:r>
          </a:p>
          <a:p>
            <a:r>
              <a:rPr lang="cs-CZ" sz="2800" dirty="0" smtClean="0"/>
              <a:t> c) rybičky jí chtěly dělat kouř</a:t>
            </a:r>
          </a:p>
          <a:p>
            <a:pPr>
              <a:buNone/>
            </a:pPr>
            <a:r>
              <a:rPr lang="cs-CZ" dirty="0" smtClean="0"/>
              <a:t> 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 spd="slow">
    <p:wheel spokes="3"/>
    <p:sndAc>
      <p:stSnd>
        <p:snd r:embed="rId2" name="win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8229600" cy="1143000"/>
          </a:xfrm>
          <a:solidFill>
            <a:schemeClr val="accent2"/>
          </a:solidFill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Vyprávěj, </a:t>
            </a:r>
            <a:r>
              <a:rPr lang="cs-CZ" dirty="0" smtClean="0">
                <a:solidFill>
                  <a:schemeClr val="bg1"/>
                </a:solidFill>
              </a:rPr>
              <a:t>co se děje na obrázcích: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5122" name="Picture 2" descr="C:\Users\Dana\Desktop\100KZ650\100_479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706" t="10689" r="9975" b="16881"/>
          <a:stretch/>
        </p:blipFill>
        <p:spPr bwMode="auto">
          <a:xfrm rot="5400000">
            <a:off x="-559308" y="2143128"/>
            <a:ext cx="3727152" cy="2393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Dana\Desktop\100KZ650\100_4790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543" t="12351" r="4943" b="15197"/>
          <a:stretch/>
        </p:blipFill>
        <p:spPr bwMode="auto">
          <a:xfrm>
            <a:off x="5076056" y="4070618"/>
            <a:ext cx="3872797" cy="2607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Dana\Desktop\100KZ650\100_4783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746" t="11870" r="11155" b="15655"/>
          <a:stretch/>
        </p:blipFill>
        <p:spPr bwMode="auto">
          <a:xfrm rot="16200000">
            <a:off x="2562973" y="1765619"/>
            <a:ext cx="3136611" cy="2574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sndAc>
      <p:stSnd>
        <p:snd r:embed="rId2" name="suction.wav"/>
      </p:stSnd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Použité zdroje</a:t>
            </a:r>
          </a:p>
        </p:txBody>
      </p:sp>
      <p:sp>
        <p:nvSpPr>
          <p:cNvPr id="11267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dirty="0" smtClean="0">
                <a:hlinkClick r:id="rId2"/>
              </a:rPr>
              <a:t>www.office</a:t>
            </a:r>
            <a:r>
              <a:rPr lang="cs-CZ" dirty="0" smtClean="0"/>
              <a:t> .microsoft.com</a:t>
            </a:r>
          </a:p>
          <a:p>
            <a:pPr eaLnBrk="1" hangingPunct="1"/>
            <a:r>
              <a:rPr lang="cs-CZ" dirty="0" smtClean="0"/>
              <a:t>Obrázky - vlastní </a:t>
            </a:r>
            <a:r>
              <a:rPr lang="cs-CZ" dirty="0" smtClean="0"/>
              <a:t>foto –zdroj použití</a:t>
            </a:r>
          </a:p>
          <a:p>
            <a:pPr marL="0" indent="0" eaLnBrk="1" hangingPunct="1">
              <a:buNone/>
            </a:pPr>
            <a:r>
              <a:rPr lang="cs-CZ" dirty="0" smtClean="0"/>
              <a:t>Knížka Ferdy Mravence</a:t>
            </a:r>
            <a:r>
              <a:rPr lang="cs-CZ" dirty="0" smtClean="0"/>
              <a:t>, napsal </a:t>
            </a:r>
            <a:r>
              <a:rPr lang="cs-CZ" dirty="0" smtClean="0"/>
              <a:t>a nakreslil   Ondřej </a:t>
            </a:r>
            <a:r>
              <a:rPr lang="cs-CZ" dirty="0" err="1" smtClean="0"/>
              <a:t>Sekora</a:t>
            </a:r>
            <a:r>
              <a:rPr lang="cs-CZ" smtClean="0"/>
              <a:t>, Státní </a:t>
            </a:r>
            <a:r>
              <a:rPr lang="cs-CZ" dirty="0" smtClean="0"/>
              <a:t>nakladatelství dětské </a:t>
            </a:r>
            <a:r>
              <a:rPr lang="cs-CZ" smtClean="0"/>
              <a:t>knihy</a:t>
            </a:r>
            <a:r>
              <a:rPr lang="cs-CZ" smtClean="0"/>
              <a:t>, Praha </a:t>
            </a:r>
            <a:r>
              <a:rPr lang="cs-CZ" dirty="0" smtClean="0"/>
              <a:t>1968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614</TotalTime>
  <Words>259</Words>
  <Application>Microsoft Office PowerPoint</Application>
  <PresentationFormat>Předvádění na obrazovce (4:3)</PresentationFormat>
  <Paragraphs>79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Snímek 1</vt:lpstr>
      <vt:lpstr>ANOTACE</vt:lpstr>
      <vt:lpstr> Knížka Ferdy Mravence</vt:lpstr>
      <vt:lpstr>Vyber správné odpovědi:</vt:lpstr>
      <vt:lpstr>Spoj do dvojic, jaké práce si vymýšleli pro zajatce: </vt:lpstr>
      <vt:lpstr>Doplň názvy hmyzu</vt:lpstr>
      <vt:lpstr>Škrtni šest slov „vetřelců“, která do příběhu nepatří</vt:lpstr>
      <vt:lpstr>????????</vt:lpstr>
      <vt:lpstr>Doplň chybějící slova</vt:lpstr>
      <vt:lpstr>??????????</vt:lpstr>
      <vt:lpstr>Vyprávěj, co se děje na obrázcích:</vt:lpstr>
      <vt:lpstr>Použité zdroje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Dum</cp:lastModifiedBy>
  <cp:revision>88</cp:revision>
  <dcterms:created xsi:type="dcterms:W3CDTF">2011-06-20T10:40:08Z</dcterms:created>
  <dcterms:modified xsi:type="dcterms:W3CDTF">2013-06-26T13:32:19Z</dcterms:modified>
</cp:coreProperties>
</file>