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7" r:id="rId2"/>
    <p:sldId id="276" r:id="rId3"/>
    <p:sldId id="256" r:id="rId4"/>
    <p:sldId id="258" r:id="rId5"/>
    <p:sldId id="259" r:id="rId6"/>
    <p:sldId id="280" r:id="rId7"/>
    <p:sldId id="279" r:id="rId8"/>
    <p:sldId id="260" r:id="rId9"/>
    <p:sldId id="261" r:id="rId10"/>
    <p:sldId id="284" r:id="rId11"/>
    <p:sldId id="286" r:id="rId12"/>
    <p:sldId id="285" r:id="rId13"/>
    <p:sldId id="289" r:id="rId14"/>
    <p:sldId id="287" r:id="rId15"/>
    <p:sldId id="288" r:id="rId16"/>
    <p:sldId id="27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36F3644-F35B-45AB-B1D7-52060E6E860B}">
          <p14:sldIdLst>
            <p14:sldId id="277"/>
            <p14:sldId id="276"/>
            <p14:sldId id="256"/>
            <p14:sldId id="258"/>
            <p14:sldId id="259"/>
            <p14:sldId id="280"/>
            <p14:sldId id="279"/>
            <p14:sldId id="260"/>
            <p14:sldId id="261"/>
            <p14:sldId id="284"/>
            <p14:sldId id="286"/>
            <p14:sldId id="285"/>
            <p14:sldId id="289"/>
            <p14:sldId id="287"/>
            <p14:sldId id="288"/>
            <p14:sldId id="27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>
        <p:scale>
          <a:sx n="60" d="100"/>
          <a:sy n="60" d="100"/>
        </p:scale>
        <p:origin x="-1656" y="-2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87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A0B33-9C49-40D6-805A-CD2E2AE2FC4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217084-7CFB-42CD-B3BE-13DCE771F5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5281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1132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192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1506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914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421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225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61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194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113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796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098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D569A6-4A0F-465B-A2A9-2F5311979E3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704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unchal_Pico_da_Cruz.jpg" TargetMode="External"/><Relationship Id="rId2" Type="http://schemas.openxmlformats.org/officeDocument/2006/relationships/hyperlink" Target="http://sk.wikipedia.org/wiki/S%C3%BAbor:Flag_of_Portugal.sv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michalkvarda.cz/image.php?tag=Portugalsko&amp;id_foto=266&amp;stranka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tabl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9652" y="2559743"/>
            <a:ext cx="6264696" cy="1738514"/>
          </a:xfrm>
          <a:prstGeom prst="rect">
            <a:avLst/>
          </a:prstGeom>
        </p:spPr>
      </p:pic>
      <p:sp>
        <p:nvSpPr>
          <p:cNvPr id="6" name="Podnadpis 8"/>
          <p:cNvSpPr txBox="1">
            <a:spLocks/>
          </p:cNvSpPr>
          <p:nvPr/>
        </p:nvSpPr>
        <p:spPr>
          <a:xfrm>
            <a:off x="1277634" y="4437112"/>
            <a:ext cx="6588732" cy="1368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  <a:latin typeface="+mj-lt"/>
              </a:rPr>
              <a:t>Název DUM:  </a:t>
            </a:r>
            <a:r>
              <a:rPr lang="cs-CZ" sz="1800" dirty="0" smtClean="0">
                <a:solidFill>
                  <a:prstClr val="black"/>
                </a:solidFill>
                <a:latin typeface="+mj-lt"/>
              </a:rPr>
              <a:t>VY_32_INOVACE_X_3_20_Portugalsko</a:t>
            </a:r>
            <a:endParaRPr lang="cs-CZ" sz="1800" b="1" dirty="0" smtClean="0">
              <a:solidFill>
                <a:prstClr val="black"/>
              </a:solidFill>
              <a:latin typeface="+mj-lt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  <a:latin typeface="+mj-lt"/>
              </a:rPr>
              <a:t>Šablona číslo:    </a:t>
            </a:r>
            <a:r>
              <a:rPr lang="cs-CZ" sz="1800" dirty="0" smtClean="0">
                <a:solidFill>
                  <a:prstClr val="black"/>
                </a:solidFill>
                <a:latin typeface="+mj-lt"/>
              </a:rPr>
              <a:t>X </a:t>
            </a:r>
            <a:r>
              <a:rPr lang="cs-CZ" sz="1800" b="1" dirty="0" smtClean="0">
                <a:solidFill>
                  <a:prstClr val="black"/>
                </a:solidFill>
                <a:latin typeface="+mj-lt"/>
              </a:rPr>
              <a:t>         Sada číslo:     </a:t>
            </a:r>
            <a:r>
              <a:rPr lang="cs-CZ" sz="1800" dirty="0" smtClean="0">
                <a:solidFill>
                  <a:prstClr val="black"/>
                </a:solidFill>
                <a:latin typeface="+mj-lt"/>
              </a:rPr>
              <a:t>3 </a:t>
            </a:r>
            <a:r>
              <a:rPr lang="cs-CZ" sz="1800" b="1" dirty="0" smtClean="0">
                <a:solidFill>
                  <a:prstClr val="black"/>
                </a:solidFill>
                <a:latin typeface="+mj-lt"/>
              </a:rPr>
              <a:t>          Pořadové číslo DUM: 20</a:t>
            </a:r>
            <a:endParaRPr lang="cs-CZ" sz="1800" dirty="0" smtClean="0">
              <a:solidFill>
                <a:prstClr val="black"/>
              </a:solidFill>
              <a:latin typeface="+mj-lt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  <a:latin typeface="+mj-lt"/>
              </a:rPr>
              <a:t>Autor: </a:t>
            </a:r>
            <a:r>
              <a:rPr lang="cs-CZ" sz="1800" dirty="0" smtClean="0">
                <a:solidFill>
                  <a:prstClr val="black"/>
                </a:solidFill>
                <a:latin typeface="+mj-lt"/>
              </a:rPr>
              <a:t>Mgr. Radomíra Fišerová</a:t>
            </a:r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731" y="868234"/>
            <a:ext cx="6078537" cy="148748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24305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/>
              <a:t>Anotace: </a:t>
            </a:r>
            <a:r>
              <a:rPr lang="cs-CZ" dirty="0"/>
              <a:t>Žáci se seznamují s učivem </a:t>
            </a:r>
            <a:r>
              <a:rPr lang="cs-CZ" dirty="0" smtClean="0"/>
              <a:t>a zajímavostmi o Portugalsku.</a:t>
            </a:r>
            <a:r>
              <a:rPr lang="cs-CZ" dirty="0"/>
              <a:t>	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Očekávaný výstup</a:t>
            </a:r>
            <a:r>
              <a:rPr lang="cs-CZ" sz="2800" b="1" dirty="0"/>
              <a:t>: </a:t>
            </a:r>
            <a:r>
              <a:rPr lang="cs-CZ" dirty="0"/>
              <a:t>Žák zná </a:t>
            </a:r>
            <a:r>
              <a:rPr lang="cs-CZ" dirty="0" smtClean="0"/>
              <a:t>základní geografické údaje o Portugalsku.</a:t>
            </a:r>
          </a:p>
          <a:p>
            <a:endParaRPr lang="cs-CZ" sz="2800" dirty="0"/>
          </a:p>
          <a:p>
            <a:r>
              <a:rPr lang="cs-CZ" b="1" dirty="0"/>
              <a:t>Druh učebního materiálu: </a:t>
            </a:r>
            <a:r>
              <a:rPr lang="cs-CZ" dirty="0" smtClean="0"/>
              <a:t>prezentace</a:t>
            </a:r>
          </a:p>
          <a:p>
            <a:endParaRPr lang="cs-CZ" dirty="0"/>
          </a:p>
          <a:p>
            <a:r>
              <a:rPr lang="cs-CZ" b="1" dirty="0"/>
              <a:t>Typická věková skupina: </a:t>
            </a:r>
            <a:r>
              <a:rPr lang="cs-CZ" dirty="0" smtClean="0"/>
              <a:t>8. </a:t>
            </a:r>
            <a:r>
              <a:rPr lang="cs-CZ" dirty="0"/>
              <a:t>třída, </a:t>
            </a:r>
            <a:r>
              <a:rPr lang="cs-CZ" dirty="0" smtClean="0"/>
              <a:t>13-14 </a:t>
            </a:r>
            <a:r>
              <a:rPr lang="cs-CZ" dirty="0"/>
              <a:t>let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Klíčová slova: </a:t>
            </a:r>
            <a:r>
              <a:rPr lang="cs-CZ" dirty="0" smtClean="0"/>
              <a:t>Portugalsko, </a:t>
            </a:r>
            <a:r>
              <a:rPr lang="cs-CZ" dirty="0"/>
              <a:t>města, povrch, vodstvo, </a:t>
            </a:r>
            <a:r>
              <a:rPr lang="cs-CZ" dirty="0" smtClean="0"/>
              <a:t>podnebí, </a:t>
            </a:r>
            <a:r>
              <a:rPr lang="cs-CZ" dirty="0"/>
              <a:t>obyvatelstvo, </a:t>
            </a:r>
            <a:r>
              <a:rPr lang="cs-CZ" dirty="0" smtClean="0"/>
              <a:t>hospodářství, zajímavosti</a:t>
            </a:r>
            <a:endParaRPr lang="cs-CZ" dirty="0"/>
          </a:p>
          <a:p>
            <a:endParaRPr lang="cs-CZ" dirty="0"/>
          </a:p>
          <a:p>
            <a:r>
              <a:rPr lang="cs-CZ" b="1" dirty="0"/>
              <a:t>Pomůcky a materiál: </a:t>
            </a:r>
            <a:r>
              <a:rPr lang="cs-CZ" dirty="0"/>
              <a:t>interaktivní tabule, mapa ČR, psací potřeby</a:t>
            </a:r>
            <a:br>
              <a:rPr lang="cs-CZ" dirty="0"/>
            </a:br>
            <a:endParaRPr lang="cs-CZ" dirty="0"/>
          </a:p>
          <a:p>
            <a:r>
              <a:rPr lang="cs-CZ" b="1" dirty="0"/>
              <a:t>Potřebný čas pro výuku DUM: </a:t>
            </a:r>
            <a:r>
              <a:rPr lang="cs-CZ" dirty="0"/>
              <a:t>  30 min</a:t>
            </a:r>
          </a:p>
          <a:p>
            <a:endParaRPr lang="cs-CZ" dirty="0"/>
          </a:p>
          <a:p>
            <a:r>
              <a:rPr lang="cs-CZ" b="1" dirty="0"/>
              <a:t>Metodické zhodnocení a popis práce s digitálním učebním materiálem:</a:t>
            </a:r>
            <a:r>
              <a:rPr lang="cs-CZ" dirty="0"/>
              <a:t>  Žáci se seznamují s učivem </a:t>
            </a:r>
            <a:r>
              <a:rPr lang="cs-CZ" dirty="0" smtClean="0"/>
              <a:t>a zajímavostmi o Portugalsko. </a:t>
            </a:r>
            <a:r>
              <a:rPr lang="cs-CZ" dirty="0"/>
              <a:t>Podle pokynů vyhledají základní informace v mapě, ověří jejich správnost a provedou zápis. Nakonec si prověří získané znalosti doplněním odpovědí do posledního úkolu.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2174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564904"/>
            <a:ext cx="7772400" cy="1080119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Portugalsko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442116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4644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dirty="0" smtClean="0"/>
              <a:t>ZÁKLADNÍ ÚDAJE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Počet obyvatel: 10</a:t>
            </a:r>
            <a:r>
              <a:rPr lang="cs-CZ" sz="2000" dirty="0"/>
              <a:t> 708 692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Rozloha: </a:t>
            </a:r>
            <a:r>
              <a:rPr lang="cs-CZ" sz="2000" dirty="0"/>
              <a:t> </a:t>
            </a:r>
            <a:r>
              <a:rPr lang="cs-CZ" sz="2000" dirty="0" smtClean="0"/>
              <a:t>92</a:t>
            </a:r>
            <a:r>
              <a:rPr lang="cs-CZ" sz="2000" dirty="0"/>
              <a:t> </a:t>
            </a:r>
            <a:r>
              <a:rPr lang="cs-CZ" sz="2000" dirty="0" smtClean="0"/>
              <a:t>000km</a:t>
            </a:r>
            <a:r>
              <a:rPr lang="cs-CZ" sz="2000" baseline="30000" dirty="0" smtClean="0"/>
              <a:t>2</a:t>
            </a:r>
            <a:endParaRPr lang="cs-CZ" sz="2000" dirty="0" smtClean="0"/>
          </a:p>
          <a:p>
            <a:pPr marL="0" indent="0">
              <a:buNone/>
            </a:pPr>
            <a:r>
              <a:rPr lang="en-US" sz="2000" dirty="0" smtClean="0"/>
              <a:t>H</a:t>
            </a:r>
            <a:r>
              <a:rPr lang="cs-CZ" sz="2000" dirty="0" err="1" smtClean="0"/>
              <a:t>lavní</a:t>
            </a:r>
            <a:r>
              <a:rPr lang="cs-CZ" sz="2000" dirty="0" smtClean="0"/>
              <a:t> město: </a:t>
            </a:r>
            <a:r>
              <a:rPr lang="cs-CZ" sz="2000" dirty="0"/>
              <a:t> </a:t>
            </a:r>
            <a:r>
              <a:rPr lang="en-US" sz="2000" dirty="0" err="1" smtClean="0"/>
              <a:t>Lisabon</a:t>
            </a: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Úřední jazyk: </a:t>
            </a:r>
            <a:r>
              <a:rPr lang="en-US" sz="2000" dirty="0" err="1" smtClean="0"/>
              <a:t>portugal</a:t>
            </a:r>
            <a:r>
              <a:rPr lang="cs-CZ" sz="2000" dirty="0" err="1" smtClean="0"/>
              <a:t>ština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Měna:	Euro</a:t>
            </a:r>
          </a:p>
          <a:p>
            <a:pPr marL="0" indent="0">
              <a:buNone/>
            </a:pPr>
            <a:r>
              <a:rPr lang="cs-CZ" sz="2000" dirty="0" smtClean="0"/>
              <a:t>Hustota:	 114 ob./</a:t>
            </a:r>
            <a:r>
              <a:rPr lang="cs-CZ" sz="2000" dirty="0"/>
              <a:t>km</a:t>
            </a:r>
            <a:r>
              <a:rPr lang="cs-CZ" sz="2000" baseline="30000" dirty="0"/>
              <a:t>2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737792"/>
            <a:ext cx="3732936" cy="2488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796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200" b="1" dirty="0" smtClean="0"/>
              <a:t>LISABON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7009" y="1079939"/>
            <a:ext cx="8229600" cy="1296143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565tis. obyvatel</a:t>
            </a:r>
          </a:p>
          <a:p>
            <a:pPr marL="0" indent="0">
              <a:buNone/>
            </a:pPr>
            <a:r>
              <a:rPr lang="cs-CZ" sz="2000" dirty="0"/>
              <a:t>l</a:t>
            </a:r>
            <a:r>
              <a:rPr lang="cs-CZ" sz="2000" dirty="0" smtClean="0"/>
              <a:t>eží na ústí řeky Tejo do Atlantského oceánu</a:t>
            </a:r>
          </a:p>
          <a:p>
            <a:pPr marL="0" indent="0">
              <a:buNone/>
            </a:pPr>
            <a:r>
              <a:rPr lang="cs-CZ" sz="2000" dirty="0"/>
              <a:t>n</a:t>
            </a:r>
            <a:r>
              <a:rPr lang="cs-CZ" sz="2000" dirty="0" smtClean="0"/>
              <a:t>ejzápadnější hlavní město evropské pevniny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20" b="22475"/>
          <a:stretch/>
        </p:blipFill>
        <p:spPr>
          <a:xfrm>
            <a:off x="539705" y="2376082"/>
            <a:ext cx="8136904" cy="3985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011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0"/>
          <a:stretch/>
        </p:blipFill>
        <p:spPr>
          <a:xfrm>
            <a:off x="107505" y="332656"/>
            <a:ext cx="3865406" cy="53039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58" t="69" r="8666" b="-69"/>
          <a:stretch/>
        </p:blipFill>
        <p:spPr>
          <a:xfrm>
            <a:off x="4085457" y="315387"/>
            <a:ext cx="4773172" cy="5321206"/>
          </a:xfrm>
          <a:prstGeom prst="rect">
            <a:avLst/>
          </a:prstGeom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107505" y="5636593"/>
            <a:ext cx="4173711" cy="615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/>
              <a:t>h</a:t>
            </a:r>
            <a:r>
              <a:rPr lang="cs-CZ" sz="2000" dirty="0" smtClean="0"/>
              <a:t>istorické centrum Lisabonu</a:t>
            </a:r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4648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42" r="2561"/>
          <a:stretch/>
        </p:blipFill>
        <p:spPr>
          <a:xfrm>
            <a:off x="179512" y="1432518"/>
            <a:ext cx="3935288" cy="38282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60" r="2540"/>
          <a:stretch/>
        </p:blipFill>
        <p:spPr>
          <a:xfrm>
            <a:off x="4245520" y="1432519"/>
            <a:ext cx="4665340" cy="3828251"/>
          </a:xfrm>
          <a:prstGeom prst="rect">
            <a:avLst/>
          </a:prstGeom>
        </p:spPr>
      </p:pic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182558" y="804931"/>
            <a:ext cx="8445625" cy="615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dirty="0" smtClean="0"/>
              <a:t>EXPO 1998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79512" y="5260770"/>
            <a:ext cx="4173711" cy="615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/>
              <a:t>n</a:t>
            </a:r>
            <a:r>
              <a:rPr lang="cs-CZ" sz="2000" dirty="0" smtClean="0"/>
              <a:t>ádraží Oriente</a:t>
            </a:r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237260" y="5237008"/>
            <a:ext cx="4173711" cy="615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Akvárium – 2.největší v Evropě</a:t>
            </a:r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847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75" r="1783"/>
          <a:stretch/>
        </p:blipFill>
        <p:spPr>
          <a:xfrm>
            <a:off x="218376" y="358160"/>
            <a:ext cx="4841304" cy="559123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0" r="9206"/>
          <a:stretch/>
        </p:blipFill>
        <p:spPr>
          <a:xfrm>
            <a:off x="5087881" y="358160"/>
            <a:ext cx="3812945" cy="5591236"/>
          </a:xfrm>
          <a:prstGeom prst="rect">
            <a:avLst/>
          </a:prstGeom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218376" y="5949396"/>
            <a:ext cx="8682450" cy="615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Nejzápadnější místo pevninské Evropy – </a:t>
            </a:r>
            <a:r>
              <a:rPr lang="cs-CZ" sz="2000" b="1" dirty="0" err="1" smtClean="0"/>
              <a:t>Cabo</a:t>
            </a:r>
            <a:r>
              <a:rPr lang="cs-CZ" sz="2000" b="1" dirty="0" smtClean="0"/>
              <a:t> da </a:t>
            </a:r>
            <a:r>
              <a:rPr lang="cs-CZ" sz="2000" b="1" dirty="0" err="1" smtClean="0"/>
              <a:t>Roca</a:t>
            </a:r>
            <a:endParaRPr lang="cs-CZ" sz="2000" b="1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3085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>
            <p:ph idx="1"/>
          </p:nvPr>
        </p:nvSpPr>
        <p:spPr>
          <a:xfrm>
            <a:off x="234949" y="729828"/>
            <a:ext cx="8445625" cy="615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dirty="0" smtClean="0"/>
              <a:t>OSTROVY PORTUGALSKA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22" t="-162" r="1033" b="162"/>
          <a:stretch/>
        </p:blipFill>
        <p:spPr>
          <a:xfrm>
            <a:off x="251519" y="1340768"/>
            <a:ext cx="4184293" cy="368413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4" r="10162"/>
          <a:stretch/>
        </p:blipFill>
        <p:spPr>
          <a:xfrm>
            <a:off x="4484914" y="1345356"/>
            <a:ext cx="4515634" cy="3679541"/>
          </a:xfrm>
          <a:prstGeom prst="rect">
            <a:avLst/>
          </a:prstGeom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245095" y="5036778"/>
            <a:ext cx="4173711" cy="615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Madeira</a:t>
            </a:r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484914" y="5030838"/>
            <a:ext cx="4173711" cy="615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Azorské ostrovy</a:t>
            </a:r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9957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>
            <p:ph idx="1"/>
          </p:nvPr>
        </p:nvSpPr>
        <p:spPr>
          <a:xfrm>
            <a:off x="337244" y="476672"/>
            <a:ext cx="8445625" cy="19070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dirty="0" smtClean="0"/>
              <a:t>PORTO</a:t>
            </a:r>
          </a:p>
          <a:p>
            <a:pPr marL="0" indent="0">
              <a:buNone/>
            </a:pPr>
            <a:endParaRPr lang="cs-CZ" sz="2200" b="1" dirty="0" smtClean="0"/>
          </a:p>
          <a:p>
            <a:pPr marL="0" indent="0">
              <a:buNone/>
            </a:pPr>
            <a:r>
              <a:rPr lang="cs-CZ" sz="2000" dirty="0" smtClean="0"/>
              <a:t>2. největší město, leží na ústí řeky </a:t>
            </a:r>
            <a:r>
              <a:rPr lang="cs-CZ" sz="2000" dirty="0" err="1" smtClean="0"/>
              <a:t>Douro</a:t>
            </a:r>
            <a:r>
              <a:rPr lang="cs-CZ" sz="2000" dirty="0" smtClean="0"/>
              <a:t> do Atlantského oceánu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01" b="18924"/>
          <a:stretch/>
        </p:blipFill>
        <p:spPr>
          <a:xfrm>
            <a:off x="373731" y="1988840"/>
            <a:ext cx="8442047" cy="4392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135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>
            <p:ph idx="1"/>
          </p:nvPr>
        </p:nvSpPr>
        <p:spPr>
          <a:xfrm>
            <a:off x="337244" y="476672"/>
            <a:ext cx="8445625" cy="19070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dirty="0" smtClean="0"/>
              <a:t>COIMBRA</a:t>
            </a:r>
          </a:p>
          <a:p>
            <a:pPr marL="0" indent="0">
              <a:buNone/>
            </a:pPr>
            <a:endParaRPr lang="cs-CZ" sz="2200" b="1" dirty="0" smtClean="0"/>
          </a:p>
          <a:p>
            <a:pPr marL="0" indent="0">
              <a:buNone/>
            </a:pPr>
            <a:r>
              <a:rPr lang="cs-CZ" sz="2000" dirty="0" smtClean="0"/>
              <a:t>Město s nejstarší univerzitou v Portugalsku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39" b="7450"/>
          <a:stretch/>
        </p:blipFill>
        <p:spPr>
          <a:xfrm>
            <a:off x="337244" y="1916832"/>
            <a:ext cx="8424936" cy="4430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95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>
            <p:ph idx="1"/>
          </p:nvPr>
        </p:nvSpPr>
        <p:spPr>
          <a:xfrm>
            <a:off x="337244" y="476672"/>
            <a:ext cx="8445625" cy="19070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dirty="0" smtClean="0"/>
              <a:t>AVEIRO</a:t>
            </a:r>
          </a:p>
          <a:p>
            <a:pPr marL="0" indent="0">
              <a:buNone/>
            </a:pPr>
            <a:endParaRPr lang="cs-CZ" sz="2200" b="1" dirty="0"/>
          </a:p>
          <a:p>
            <a:pPr marL="0" indent="0">
              <a:buNone/>
            </a:pPr>
            <a:r>
              <a:rPr lang="cs-CZ" sz="2000" dirty="0" smtClean="0"/>
              <a:t>Benátky Portugalska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0" t="14129" r="-358" b="16485"/>
          <a:stretch/>
        </p:blipFill>
        <p:spPr>
          <a:xfrm>
            <a:off x="336803" y="1844824"/>
            <a:ext cx="8496943" cy="4556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250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>
            <p:ph idx="1"/>
          </p:nvPr>
        </p:nvSpPr>
        <p:spPr>
          <a:xfrm>
            <a:off x="337244" y="476672"/>
            <a:ext cx="8445625" cy="2664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dirty="0" smtClean="0"/>
              <a:t>ZEMĚDĚLSTVÍ</a:t>
            </a:r>
          </a:p>
          <a:p>
            <a:pPr marL="0" indent="0">
              <a:buNone/>
            </a:pPr>
            <a:endParaRPr lang="cs-CZ" sz="2200" b="1" dirty="0" smtClean="0"/>
          </a:p>
          <a:p>
            <a:pPr marL="0" indent="0">
              <a:buNone/>
            </a:pPr>
            <a:r>
              <a:rPr lang="cs-CZ" sz="2000" dirty="0"/>
              <a:t>v</a:t>
            </a:r>
            <a:r>
              <a:rPr lang="cs-CZ" sz="2000" dirty="0" smtClean="0"/>
              <a:t>inná réva</a:t>
            </a:r>
          </a:p>
          <a:p>
            <a:pPr marL="0" indent="0">
              <a:buNone/>
            </a:pPr>
            <a:r>
              <a:rPr lang="cs-CZ" sz="2000" dirty="0"/>
              <a:t>k</a:t>
            </a:r>
            <a:r>
              <a:rPr lang="cs-CZ" sz="2000" dirty="0" smtClean="0"/>
              <a:t>orkový dub</a:t>
            </a:r>
          </a:p>
          <a:p>
            <a:pPr marL="0" indent="0">
              <a:buNone/>
            </a:pPr>
            <a:r>
              <a:rPr lang="cs-CZ" sz="2000" dirty="0" smtClean="0"/>
              <a:t>citrusy</a:t>
            </a:r>
          </a:p>
          <a:p>
            <a:pPr marL="0" indent="0">
              <a:buNone/>
            </a:pPr>
            <a:r>
              <a:rPr lang="cs-CZ" sz="2000" dirty="0" smtClean="0"/>
              <a:t>rybolov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18" b="6252"/>
          <a:stretch/>
        </p:blipFill>
        <p:spPr>
          <a:xfrm>
            <a:off x="429193" y="2852936"/>
            <a:ext cx="8280920" cy="3275173"/>
          </a:xfrm>
          <a:prstGeom prst="rect">
            <a:avLst/>
          </a:prstGeom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429193" y="6094541"/>
            <a:ext cx="8445625" cy="3855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1600" b="1" dirty="0"/>
              <a:t>v</a:t>
            </a:r>
            <a:r>
              <a:rPr lang="cs-CZ" sz="1600" b="1" dirty="0" smtClean="0"/>
              <a:t>inice v oblasti </a:t>
            </a:r>
            <a:r>
              <a:rPr lang="cs-CZ" sz="1600" b="1" dirty="0" err="1" smtClean="0"/>
              <a:t>Alentejo</a:t>
            </a:r>
            <a:endParaRPr lang="cs-CZ" sz="16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2863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>
            <p:ph idx="1"/>
          </p:nvPr>
        </p:nvSpPr>
        <p:spPr>
          <a:xfrm>
            <a:off x="337244" y="476672"/>
            <a:ext cx="8445625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dirty="0" smtClean="0"/>
              <a:t>OPAKOVÁNÍ:</a:t>
            </a:r>
          </a:p>
          <a:p>
            <a:pPr marL="0" indent="0">
              <a:buNone/>
            </a:pPr>
            <a:endParaRPr lang="cs-CZ" sz="2200" b="1" dirty="0" smtClean="0"/>
          </a:p>
          <a:p>
            <a:pPr marL="0" indent="0">
              <a:buNone/>
            </a:pPr>
            <a:endParaRPr lang="cs-CZ" sz="2200" b="1" dirty="0" smtClean="0"/>
          </a:p>
          <a:p>
            <a:pPr marL="0" indent="0">
              <a:buNone/>
            </a:pPr>
            <a:endParaRPr lang="cs-CZ" sz="2200" b="1" dirty="0"/>
          </a:p>
          <a:p>
            <a:pPr marL="0" indent="0">
              <a:buNone/>
            </a:pPr>
            <a:endParaRPr lang="cs-CZ" sz="2200" b="1" dirty="0" smtClean="0"/>
          </a:p>
          <a:p>
            <a:pPr marL="0" indent="0">
              <a:buNone/>
            </a:pPr>
            <a:endParaRPr lang="cs-CZ" sz="2200" b="1" dirty="0"/>
          </a:p>
          <a:p>
            <a:pPr marL="0" indent="0">
              <a:buNone/>
            </a:pPr>
            <a:endParaRPr lang="cs-CZ" sz="2200" b="1" dirty="0" smtClean="0"/>
          </a:p>
          <a:p>
            <a:pPr marL="0" indent="0">
              <a:buNone/>
            </a:pPr>
            <a:endParaRPr lang="cs-CZ" sz="2200" b="1" dirty="0"/>
          </a:p>
          <a:p>
            <a:pPr marL="0" indent="0">
              <a:buNone/>
            </a:pPr>
            <a:endParaRPr lang="cs-CZ" sz="2200" b="1" dirty="0"/>
          </a:p>
          <a:p>
            <a:pPr marL="457200" indent="-457200">
              <a:buAutoNum type="arabicPeriod"/>
            </a:pPr>
            <a:r>
              <a:rPr lang="cs-CZ" sz="2000" dirty="0"/>
              <a:t>s</a:t>
            </a:r>
            <a:r>
              <a:rPr lang="cs-CZ" sz="2000" dirty="0" smtClean="0"/>
              <a:t>větová výstava, v Lisabonu byla v roce 1998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…… dub</a:t>
            </a:r>
          </a:p>
          <a:p>
            <a:pPr marL="457200" indent="-457200">
              <a:buAutoNum type="arabicPeriod"/>
            </a:pPr>
            <a:r>
              <a:rPr lang="cs-CZ" sz="2000" dirty="0"/>
              <a:t>n</a:t>
            </a:r>
            <a:r>
              <a:rPr lang="cs-CZ" sz="2000" dirty="0" smtClean="0"/>
              <a:t>ejzápadnější místo pevninské Evropy, </a:t>
            </a:r>
            <a:r>
              <a:rPr lang="cs-CZ" sz="2000" dirty="0" err="1" smtClean="0"/>
              <a:t>Cabo</a:t>
            </a:r>
            <a:r>
              <a:rPr lang="cs-CZ" sz="2000" dirty="0" smtClean="0"/>
              <a:t> da …..</a:t>
            </a:r>
          </a:p>
          <a:p>
            <a:pPr marL="457200" indent="-457200">
              <a:buAutoNum type="arabicPeriod"/>
            </a:pPr>
            <a:r>
              <a:rPr lang="cs-CZ" sz="2000" dirty="0"/>
              <a:t>ř</a:t>
            </a:r>
            <a:r>
              <a:rPr lang="cs-CZ" sz="2000" dirty="0" smtClean="0"/>
              <a:t>eka protékající Lisabonem</a:t>
            </a:r>
          </a:p>
          <a:p>
            <a:pPr marL="457200" indent="-457200">
              <a:buAutoNum type="arabicPeriod"/>
            </a:pPr>
            <a:r>
              <a:rPr lang="cs-CZ" sz="2000" dirty="0"/>
              <a:t>u</a:t>
            </a:r>
            <a:r>
              <a:rPr lang="cs-CZ" sz="2000" dirty="0" smtClean="0"/>
              <a:t>niverzitní město</a:t>
            </a:r>
          </a:p>
          <a:p>
            <a:pPr marL="0" indent="0">
              <a:buNone/>
            </a:pPr>
            <a:r>
              <a:rPr lang="cs-CZ" sz="2000" dirty="0" smtClean="0"/>
              <a:t>TAJENKA: Město proslulé svým vínem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00" t="15246" r="27931" b="48171"/>
          <a:stretch/>
        </p:blipFill>
        <p:spPr>
          <a:xfrm>
            <a:off x="323528" y="908720"/>
            <a:ext cx="4968552" cy="3054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846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>
            <p:ph idx="1"/>
          </p:nvPr>
        </p:nvSpPr>
        <p:spPr>
          <a:xfrm>
            <a:off x="337244" y="476672"/>
            <a:ext cx="8445625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dirty="0" smtClean="0"/>
              <a:t>OPAKOVÁNÍ:</a:t>
            </a:r>
          </a:p>
          <a:p>
            <a:pPr marL="0" indent="0">
              <a:buNone/>
            </a:pPr>
            <a:endParaRPr lang="cs-CZ" sz="2200" b="1" dirty="0" smtClean="0"/>
          </a:p>
          <a:p>
            <a:pPr marL="0" indent="0">
              <a:buNone/>
            </a:pPr>
            <a:endParaRPr lang="cs-CZ" sz="2200" b="1" dirty="0" smtClean="0"/>
          </a:p>
          <a:p>
            <a:pPr marL="0" indent="0">
              <a:buNone/>
            </a:pPr>
            <a:endParaRPr lang="cs-CZ" sz="2200" b="1" dirty="0"/>
          </a:p>
          <a:p>
            <a:pPr marL="0" indent="0">
              <a:buNone/>
            </a:pPr>
            <a:endParaRPr lang="cs-CZ" sz="2200" b="1" dirty="0" smtClean="0"/>
          </a:p>
          <a:p>
            <a:pPr marL="0" indent="0">
              <a:buNone/>
            </a:pPr>
            <a:endParaRPr lang="cs-CZ" sz="2200" b="1" dirty="0"/>
          </a:p>
          <a:p>
            <a:pPr marL="0" indent="0">
              <a:buNone/>
            </a:pPr>
            <a:endParaRPr lang="cs-CZ" sz="2200" b="1" dirty="0" smtClean="0"/>
          </a:p>
          <a:p>
            <a:pPr marL="0" indent="0">
              <a:buNone/>
            </a:pPr>
            <a:endParaRPr lang="cs-CZ" sz="2200" b="1" dirty="0"/>
          </a:p>
          <a:p>
            <a:pPr marL="0" indent="0">
              <a:buNone/>
            </a:pPr>
            <a:endParaRPr lang="cs-CZ" sz="2200" b="1" dirty="0"/>
          </a:p>
          <a:p>
            <a:pPr marL="457200" indent="-457200">
              <a:buAutoNum type="arabicPeriod"/>
            </a:pPr>
            <a:r>
              <a:rPr lang="cs-CZ" sz="2000" dirty="0"/>
              <a:t>s</a:t>
            </a:r>
            <a:r>
              <a:rPr lang="cs-CZ" sz="2000" dirty="0" smtClean="0"/>
              <a:t>větová výstava, v Lisabonu byla v roce 1998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…… dub</a:t>
            </a:r>
          </a:p>
          <a:p>
            <a:pPr marL="457200" indent="-457200">
              <a:buAutoNum type="arabicPeriod"/>
            </a:pPr>
            <a:r>
              <a:rPr lang="cs-CZ" sz="2000" dirty="0"/>
              <a:t>n</a:t>
            </a:r>
            <a:r>
              <a:rPr lang="cs-CZ" sz="2000" dirty="0" smtClean="0"/>
              <a:t>ejzápadnější místo pevninské Evropy, </a:t>
            </a:r>
            <a:r>
              <a:rPr lang="cs-CZ" sz="2000" dirty="0" err="1" smtClean="0"/>
              <a:t>Cabo</a:t>
            </a:r>
            <a:r>
              <a:rPr lang="cs-CZ" sz="2000" dirty="0" smtClean="0"/>
              <a:t> da …..</a:t>
            </a:r>
          </a:p>
          <a:p>
            <a:pPr marL="457200" indent="-457200">
              <a:buAutoNum type="arabicPeriod"/>
            </a:pPr>
            <a:r>
              <a:rPr lang="cs-CZ" sz="2000" dirty="0"/>
              <a:t>ř</a:t>
            </a:r>
            <a:r>
              <a:rPr lang="cs-CZ" sz="2000" dirty="0" smtClean="0"/>
              <a:t>eka protékající Lisabonem</a:t>
            </a:r>
          </a:p>
          <a:p>
            <a:pPr marL="457200" indent="-457200">
              <a:buAutoNum type="arabicPeriod"/>
            </a:pPr>
            <a:r>
              <a:rPr lang="cs-CZ" sz="2000" dirty="0"/>
              <a:t>u</a:t>
            </a:r>
            <a:r>
              <a:rPr lang="cs-CZ" sz="2000" dirty="0" smtClean="0"/>
              <a:t>niverzitní město</a:t>
            </a:r>
          </a:p>
          <a:p>
            <a:pPr marL="0" indent="0">
              <a:buNone/>
            </a:pPr>
            <a:r>
              <a:rPr lang="cs-CZ" sz="2000" dirty="0" smtClean="0"/>
              <a:t>TAJENKA: Město proslulé svým vínem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45" t="14272" r="28104" b="47439"/>
          <a:stretch/>
        </p:blipFill>
        <p:spPr>
          <a:xfrm>
            <a:off x="323528" y="814900"/>
            <a:ext cx="4896544" cy="3189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13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7244" y="2004809"/>
            <a:ext cx="784887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sk.wikipedia.org/wiki/S%C3%BAbor:Flag_of_Portugal.svg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cs.wikipedia.org/wiki/Soubor:Funchal_Pico_da_Cruz.jpg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http://www.michalkvarda.cz/image.php?tag=Portugalsko&amp;id_foto=266&amp;stranka=1</a:t>
            </a:r>
            <a:endParaRPr lang="cs-CZ" sz="2000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37244" y="476672"/>
            <a:ext cx="8445625" cy="21898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200" b="1" dirty="0" smtClean="0"/>
              <a:t>ZDROJE</a:t>
            </a:r>
          </a:p>
          <a:p>
            <a:pPr marL="0" indent="0">
              <a:buFont typeface="Arial" pitchFamily="34" charset="0"/>
              <a:buNone/>
            </a:pPr>
            <a:endParaRPr lang="cs-CZ" sz="2200" b="1" dirty="0" smtClean="0"/>
          </a:p>
          <a:p>
            <a:pPr marL="0" indent="0">
              <a:buFont typeface="Arial" pitchFamily="34" charset="0"/>
              <a:buNone/>
            </a:pPr>
            <a:r>
              <a:rPr lang="cs-CZ" sz="2000" dirty="0"/>
              <a:t>č</a:t>
            </a:r>
            <a:r>
              <a:rPr lang="cs-CZ" sz="2000" dirty="0" smtClean="0"/>
              <a:t>erpáno z vlastních zdrojů</a:t>
            </a:r>
          </a:p>
          <a:p>
            <a:pPr marL="0" indent="0">
              <a:buFont typeface="Arial" pitchFamily="34" charset="0"/>
              <a:buNone/>
            </a:pPr>
            <a:r>
              <a:rPr lang="cs-CZ" sz="2200" dirty="0" smtClean="0"/>
              <a:t>+</a:t>
            </a: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1519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2023</TotalTime>
  <Words>198</Words>
  <Application>Microsoft Office PowerPoint</Application>
  <PresentationFormat>Předvádění na obrazovce (4:3)</PresentationFormat>
  <Paragraphs>106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Portugalsko</vt:lpstr>
      <vt:lpstr>Prezentace aplikace PowerPoint</vt:lpstr>
      <vt:lpstr>LISABON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Island</dc:title>
  <dc:creator>Radomíra Fišerová</dc:creator>
  <cp:lastModifiedBy>Radomíra Fišerová</cp:lastModifiedBy>
  <cp:revision>43</cp:revision>
  <dcterms:created xsi:type="dcterms:W3CDTF">2012-03-31T13:38:52Z</dcterms:created>
  <dcterms:modified xsi:type="dcterms:W3CDTF">2013-06-26T18:46:29Z</dcterms:modified>
</cp:coreProperties>
</file>