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0" r:id="rId4"/>
    <p:sldId id="262" r:id="rId5"/>
    <p:sldId id="263" r:id="rId6"/>
    <p:sldId id="264" r:id="rId7"/>
    <p:sldId id="265" r:id="rId8"/>
    <p:sldId id="266" r:id="rId9"/>
    <p:sldId id="258" r:id="rId10"/>
    <p:sldId id="25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C12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E9A17-B17D-4ECE-968D-F345EEAE7673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B3081-4F42-496F-81EC-E2D5451629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353037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004A0-CCEB-46F7-AAA2-B511133A4905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E80AE-F0B7-4B45-BCBD-35C6A342A1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429649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7660F7-1F53-4333-82DA-7F74EA7AF186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99E29-FECF-4076-8445-31C3F32C4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054960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43DB5-6088-4931-A421-6AFEBE97A635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FDC65-06D5-4849-A284-CB39C3498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93217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4CC95-4A0D-4688-B4DE-F20F5F410617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F3C22-D69D-4D45-9266-A07D9CF3F1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807188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7DE9B-139E-4D11-A3B0-BA087B1412E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93DFB-DA07-4716-91C1-1FDC87137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605661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0A44F-F652-4CD2-84EB-2EBDAB2E64FD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86DB0-4194-4B28-AA42-58DEF73F10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551931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1BC95F-6DE0-4671-B409-BC64CBC109C5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DB845-E534-46C5-BB84-DA18B2365C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398535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CB184-D0E3-4A8B-9B00-FE9915E40693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BC6CE-1BAE-48CD-B183-6FD03AEFB6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162430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D3BB8-E08C-4735-8306-4A53093DA6E8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6D5E9-F719-43C9-A38A-1912ED9B2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002588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5BE1D-661C-42B7-BA54-4B81E9F47774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D5857-50CA-453D-9F15-4003E59FD9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121979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FF00"/>
          </a:fgClr>
          <a:bgClr>
            <a:srgbClr val="38C12D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C3F3A7-8B88-4B30-B473-48F5F1FACFF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2BC2B3-ADD4-4AC6-ACEE-4A36C12789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388" y="188913"/>
            <a:ext cx="8785225" cy="6480175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7200" b="1" dirty="0" smtClean="0">
                <a:solidFill>
                  <a:schemeClr val="tx1"/>
                </a:solidFill>
                <a:latin typeface="Algerian" pitchFamily="82" charset="0"/>
              </a:rPr>
              <a:t>KMITAVÝ  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7200" b="1" dirty="0">
                <a:solidFill>
                  <a:schemeClr val="tx1"/>
                </a:solidFill>
                <a:latin typeface="Algerian" pitchFamily="82" charset="0"/>
              </a:rPr>
              <a:t> </a:t>
            </a:r>
            <a:r>
              <a:rPr lang="cs-CZ" sz="7200" b="1" dirty="0" smtClean="0">
                <a:solidFill>
                  <a:schemeClr val="tx1"/>
                </a:solidFill>
                <a:latin typeface="Algerian" pitchFamily="82" charset="0"/>
              </a:rPr>
              <a:t>           POHYB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Tato </a:t>
            </a:r>
            <a:r>
              <a:rPr lang="cs-CZ" sz="2000" dirty="0">
                <a:solidFill>
                  <a:schemeClr val="tx1"/>
                </a:solidFill>
              </a:rPr>
              <a:t>práce je šířena pod licencí CC BY-SA 3.0. Odkazy a citace jsou platné k datu vytvoření </a:t>
            </a:r>
            <a:r>
              <a:rPr lang="cs-CZ" sz="2000" dirty="0" smtClean="0">
                <a:solidFill>
                  <a:schemeClr val="tx1"/>
                </a:solidFill>
              </a:rPr>
              <a:t> této </a:t>
            </a:r>
            <a:r>
              <a:rPr lang="cs-CZ" sz="2000" dirty="0">
                <a:solidFill>
                  <a:schemeClr val="tx1"/>
                </a:solidFill>
              </a:rPr>
              <a:t>práce.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2051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163" y="476250"/>
            <a:ext cx="57816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4"/>
          <p:cNvSpPr txBox="1">
            <a:spLocks noChangeArrowheads="1"/>
          </p:cNvSpPr>
          <p:nvPr/>
        </p:nvSpPr>
        <p:spPr bwMode="auto">
          <a:xfrm>
            <a:off x="179388" y="6165850"/>
            <a:ext cx="24368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VY_32_INOVACE_06_32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250825" y="188913"/>
            <a:ext cx="8713788" cy="64801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dirty="0" smtClean="0"/>
              <a:t>Co mají společného tyto předměty?</a:t>
            </a:r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r>
              <a:rPr lang="cs-CZ" dirty="0" smtClean="0"/>
              <a:t>	hodiny - kukačky (pendlovky)</a:t>
            </a:r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r>
              <a:rPr lang="cs-CZ" dirty="0" smtClean="0"/>
              <a:t>				stopky trenéra</a:t>
            </a:r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r>
              <a:rPr lang="cs-CZ" dirty="0" smtClean="0"/>
              <a:t>	dítě na houpačce</a:t>
            </a:r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r>
              <a:rPr lang="cs-CZ" dirty="0" smtClean="0"/>
              <a:t>			ruční motorová pilka</a:t>
            </a: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107950" y="188913"/>
            <a:ext cx="8856663" cy="64801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smtClean="0"/>
              <a:t>všechna uvedená tělesa vykonávají </a:t>
            </a:r>
            <a:r>
              <a:rPr lang="cs-CZ" sz="2800" b="1" smtClean="0"/>
              <a:t>kmitavý pohyb</a:t>
            </a:r>
          </a:p>
          <a:p>
            <a:pPr marL="0" indent="0">
              <a:buFont typeface="Arial" charset="0"/>
              <a:buNone/>
            </a:pPr>
            <a:endParaRPr lang="cs-CZ" sz="2800" b="1" smtClean="0"/>
          </a:p>
          <a:p>
            <a:pPr marL="0" indent="0">
              <a:buFont typeface="Arial" charset="0"/>
              <a:buNone/>
            </a:pPr>
            <a:r>
              <a:rPr lang="cs-CZ" sz="2800" b="1" smtClean="0"/>
              <a:t>trajektorií</a:t>
            </a:r>
            <a:r>
              <a:rPr lang="cs-CZ" sz="2800" smtClean="0"/>
              <a:t> kmitavého pohybu je </a:t>
            </a:r>
            <a:r>
              <a:rPr lang="cs-CZ" sz="2800" b="1" smtClean="0"/>
              <a:t>oblouk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smtClean="0"/>
              <a:t>př. </a:t>
            </a:r>
            <a:r>
              <a:rPr lang="cs-CZ" sz="2800" b="1" smtClean="0"/>
              <a:t>houpání na houpačce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houpačka je v klidu v tzv. </a:t>
            </a:r>
            <a:r>
              <a:rPr lang="cs-CZ" sz="2800" b="1" smtClean="0"/>
              <a:t>rovnovážné poloze</a:t>
            </a:r>
          </a:p>
          <a:p>
            <a:pPr marL="0" indent="0">
              <a:buFont typeface="Arial" charset="0"/>
              <a:buNone/>
            </a:pPr>
            <a:endParaRPr lang="cs-CZ" sz="2800" b="1" smtClean="0"/>
          </a:p>
          <a:p>
            <a:pPr marL="0" indent="0">
              <a:buFont typeface="Arial" charset="0"/>
              <a:buNone/>
            </a:pPr>
            <a:r>
              <a:rPr lang="cs-CZ" sz="2800" smtClean="0"/>
              <a:t>při rozhoupání dochází k </a:t>
            </a:r>
            <a:r>
              <a:rPr lang="cs-CZ" sz="2800" b="1" smtClean="0"/>
              <a:t>výchylce</a:t>
            </a:r>
            <a:r>
              <a:rPr lang="cs-CZ" sz="2800" smtClean="0"/>
              <a:t> z rovnovážné polohy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b="1" smtClean="0"/>
              <a:t>rychlost</a:t>
            </a:r>
            <a:r>
              <a:rPr lang="cs-CZ" sz="2800" smtClean="0"/>
              <a:t> houpání – největší v nejnižší poloze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		            v nejvyšší poloze se i zastaví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b="1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107950" y="333375"/>
            <a:ext cx="8856663" cy="62642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b="1" dirty="0" smtClean="0"/>
              <a:t>výchylka z rovnovážné polohy</a:t>
            </a:r>
          </a:p>
          <a:p>
            <a:pPr marL="0" indent="0">
              <a:buFont typeface="Arial" charset="0"/>
              <a:buNone/>
            </a:pPr>
            <a:endParaRPr lang="cs-CZ" sz="2800" b="1" dirty="0" smtClean="0"/>
          </a:p>
          <a:p>
            <a:pPr marL="0" indent="0">
              <a:buFont typeface="Arial" charset="0"/>
              <a:buNone/>
            </a:pPr>
            <a:r>
              <a:rPr lang="cs-CZ" sz="2800" dirty="0" smtClean="0"/>
              <a:t>výchylky při houpání sledujeme, zapisujeme</a:t>
            </a:r>
          </a:p>
          <a:p>
            <a:pPr marL="0" indent="0">
              <a:buFont typeface="Arial" charset="0"/>
              <a:buNone/>
            </a:pPr>
            <a:r>
              <a:rPr lang="cs-CZ" sz="2800" dirty="0" smtClean="0"/>
              <a:t>             do grafu (obr.1)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     x       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   cm</a:t>
            </a:r>
          </a:p>
          <a:p>
            <a:pPr marL="0" indent="0">
              <a:buFont typeface="Arial" charset="0"/>
              <a:buNone/>
            </a:pPr>
            <a:r>
              <a:rPr lang="cs-CZ" sz="2800" dirty="0" smtClean="0"/>
              <a:t>          						  </a:t>
            </a:r>
          </a:p>
          <a:p>
            <a:pPr marL="0" indent="0">
              <a:buFont typeface="Arial" charset="0"/>
              <a:buNone/>
            </a:pPr>
            <a:r>
              <a:rPr lang="cs-CZ" sz="2800" dirty="0" smtClean="0"/>
              <a:t>						     směr houpání </a:t>
            </a:r>
          </a:p>
          <a:p>
            <a:pPr marL="0" indent="0">
              <a:buFont typeface="Arial" charset="0"/>
              <a:buNone/>
            </a:pPr>
            <a:endParaRPr lang="cs-CZ" sz="2800" dirty="0" smtClean="0"/>
          </a:p>
          <a:p>
            <a:pPr marL="0" indent="0">
              <a:buFont typeface="Arial" charset="0"/>
              <a:buNone/>
            </a:pPr>
            <a:r>
              <a:rPr lang="cs-CZ" sz="2800" dirty="0" smtClean="0"/>
              <a:t>					     dopředu            dozadu</a:t>
            </a:r>
            <a:endParaRPr lang="cs-CZ" sz="2800" b="1" dirty="0" smtClean="0"/>
          </a:p>
          <a:p>
            <a:pPr marL="0" indent="0">
              <a:buFont typeface="Arial" charset="0"/>
              <a:buNone/>
            </a:pPr>
            <a:r>
              <a:rPr lang="cs-CZ" sz="1200" b="1" dirty="0" smtClean="0"/>
              <a:t>				                t                                                                                                                              </a:t>
            </a:r>
          </a:p>
          <a:p>
            <a:pPr marL="0" indent="0">
              <a:buFont typeface="Arial" charset="0"/>
              <a:buNone/>
            </a:pPr>
            <a:r>
              <a:rPr lang="cs-CZ" sz="1200" b="1" dirty="0" smtClean="0"/>
              <a:t>                                                                                                                         s		</a:t>
            </a:r>
          </a:p>
          <a:p>
            <a:pPr marL="0" indent="0">
              <a:buFont typeface="Arial" charset="0"/>
              <a:buNone/>
            </a:pPr>
            <a:r>
              <a:rPr lang="cs-CZ" sz="2800" b="1" dirty="0" smtClean="0"/>
              <a:t>		</a:t>
            </a:r>
            <a:endParaRPr lang="cs-CZ" sz="1200" b="1" dirty="0" smtClean="0"/>
          </a:p>
        </p:txBody>
      </p:sp>
      <p:sp>
        <p:nvSpPr>
          <p:cNvPr id="5" name="Zahnutá šipka doleva 4"/>
          <p:cNvSpPr/>
          <p:nvPr/>
        </p:nvSpPr>
        <p:spPr>
          <a:xfrm rot="4109392">
            <a:off x="6239669" y="3772694"/>
            <a:ext cx="452438" cy="84455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doprava 6"/>
          <p:cNvSpPr/>
          <p:nvPr/>
        </p:nvSpPr>
        <p:spPr>
          <a:xfrm rot="17586884">
            <a:off x="7389212" y="3801549"/>
            <a:ext cx="447764" cy="793417"/>
          </a:xfrm>
          <a:prstGeom prst="curvedRightArrow">
            <a:avLst/>
          </a:prstGeom>
          <a:scene3d>
            <a:camera prst="orthographicFront">
              <a:rot lat="0" lon="0" rev="20699999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611188" y="4732338"/>
            <a:ext cx="388937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827088" y="2492375"/>
            <a:ext cx="0" cy="34575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Volný tvar 23"/>
          <p:cNvSpPr/>
          <p:nvPr/>
        </p:nvSpPr>
        <p:spPr>
          <a:xfrm>
            <a:off x="842963" y="3187700"/>
            <a:ext cx="3441700" cy="2228850"/>
          </a:xfrm>
          <a:custGeom>
            <a:avLst/>
            <a:gdLst>
              <a:gd name="connsiteX0" fmla="*/ 0 w 3621974"/>
              <a:gd name="connsiteY0" fmla="*/ 1377538 h 2006930"/>
              <a:gd name="connsiteX1" fmla="*/ 11875 w 3621974"/>
              <a:gd name="connsiteY1" fmla="*/ 1211283 h 2006930"/>
              <a:gd name="connsiteX2" fmla="*/ 35626 w 3621974"/>
              <a:gd name="connsiteY2" fmla="*/ 1128156 h 2006930"/>
              <a:gd name="connsiteX3" fmla="*/ 47501 w 3621974"/>
              <a:gd name="connsiteY3" fmla="*/ 1068779 h 2006930"/>
              <a:gd name="connsiteX4" fmla="*/ 106878 w 3621974"/>
              <a:gd name="connsiteY4" fmla="*/ 997527 h 2006930"/>
              <a:gd name="connsiteX5" fmla="*/ 142504 w 3621974"/>
              <a:gd name="connsiteY5" fmla="*/ 890649 h 2006930"/>
              <a:gd name="connsiteX6" fmla="*/ 154379 w 3621974"/>
              <a:gd name="connsiteY6" fmla="*/ 855023 h 2006930"/>
              <a:gd name="connsiteX7" fmla="*/ 201881 w 3621974"/>
              <a:gd name="connsiteY7" fmla="*/ 771896 h 2006930"/>
              <a:gd name="connsiteX8" fmla="*/ 213756 w 3621974"/>
              <a:gd name="connsiteY8" fmla="*/ 736270 h 2006930"/>
              <a:gd name="connsiteX9" fmla="*/ 237507 w 3621974"/>
              <a:gd name="connsiteY9" fmla="*/ 570015 h 2006930"/>
              <a:gd name="connsiteX10" fmla="*/ 249382 w 3621974"/>
              <a:gd name="connsiteY10" fmla="*/ 534389 h 2006930"/>
              <a:gd name="connsiteX11" fmla="*/ 273133 w 3621974"/>
              <a:gd name="connsiteY11" fmla="*/ 498764 h 2006930"/>
              <a:gd name="connsiteX12" fmla="*/ 320634 w 3621974"/>
              <a:gd name="connsiteY12" fmla="*/ 415636 h 2006930"/>
              <a:gd name="connsiteX13" fmla="*/ 380010 w 3621974"/>
              <a:gd name="connsiteY13" fmla="*/ 344384 h 2006930"/>
              <a:gd name="connsiteX14" fmla="*/ 403761 w 3621974"/>
              <a:gd name="connsiteY14" fmla="*/ 249382 h 2006930"/>
              <a:gd name="connsiteX15" fmla="*/ 415636 w 3621974"/>
              <a:gd name="connsiteY15" fmla="*/ 118753 h 2006930"/>
              <a:gd name="connsiteX16" fmla="*/ 439387 w 3621974"/>
              <a:gd name="connsiteY16" fmla="*/ 83127 h 2006930"/>
              <a:gd name="connsiteX17" fmla="*/ 510639 w 3621974"/>
              <a:gd name="connsiteY17" fmla="*/ 23751 h 2006930"/>
              <a:gd name="connsiteX18" fmla="*/ 558140 w 3621974"/>
              <a:gd name="connsiteY18" fmla="*/ 11875 h 2006930"/>
              <a:gd name="connsiteX19" fmla="*/ 593766 w 3621974"/>
              <a:gd name="connsiteY19" fmla="*/ 0 h 2006930"/>
              <a:gd name="connsiteX20" fmla="*/ 736270 w 3621974"/>
              <a:gd name="connsiteY20" fmla="*/ 11875 h 2006930"/>
              <a:gd name="connsiteX21" fmla="*/ 760021 w 3621974"/>
              <a:gd name="connsiteY21" fmla="*/ 47501 h 2006930"/>
              <a:gd name="connsiteX22" fmla="*/ 783771 w 3621974"/>
              <a:gd name="connsiteY22" fmla="*/ 130628 h 2006930"/>
              <a:gd name="connsiteX23" fmla="*/ 795647 w 3621974"/>
              <a:gd name="connsiteY23" fmla="*/ 261257 h 2006930"/>
              <a:gd name="connsiteX24" fmla="*/ 807522 w 3621974"/>
              <a:gd name="connsiteY24" fmla="*/ 308758 h 2006930"/>
              <a:gd name="connsiteX25" fmla="*/ 819397 w 3621974"/>
              <a:gd name="connsiteY25" fmla="*/ 391886 h 2006930"/>
              <a:gd name="connsiteX26" fmla="*/ 831273 w 3621974"/>
              <a:gd name="connsiteY26" fmla="*/ 510639 h 2006930"/>
              <a:gd name="connsiteX27" fmla="*/ 843148 w 3621974"/>
              <a:gd name="connsiteY27" fmla="*/ 653143 h 2006930"/>
              <a:gd name="connsiteX28" fmla="*/ 855023 w 3621974"/>
              <a:gd name="connsiteY28" fmla="*/ 700644 h 2006930"/>
              <a:gd name="connsiteX29" fmla="*/ 866899 w 3621974"/>
              <a:gd name="connsiteY29" fmla="*/ 807522 h 2006930"/>
              <a:gd name="connsiteX30" fmla="*/ 878774 w 3621974"/>
              <a:gd name="connsiteY30" fmla="*/ 1306286 h 2006930"/>
              <a:gd name="connsiteX31" fmla="*/ 914400 w 3621974"/>
              <a:gd name="connsiteY31" fmla="*/ 1401288 h 2006930"/>
              <a:gd name="connsiteX32" fmla="*/ 938151 w 3621974"/>
              <a:gd name="connsiteY32" fmla="*/ 1460665 h 2006930"/>
              <a:gd name="connsiteX33" fmla="*/ 973777 w 3621974"/>
              <a:gd name="connsiteY33" fmla="*/ 1579418 h 2006930"/>
              <a:gd name="connsiteX34" fmla="*/ 985652 w 3621974"/>
              <a:gd name="connsiteY34" fmla="*/ 1650670 h 2006930"/>
              <a:gd name="connsiteX35" fmla="*/ 997527 w 3621974"/>
              <a:gd name="connsiteY35" fmla="*/ 1686296 h 2006930"/>
              <a:gd name="connsiteX36" fmla="*/ 1009403 w 3621974"/>
              <a:gd name="connsiteY36" fmla="*/ 1745673 h 2006930"/>
              <a:gd name="connsiteX37" fmla="*/ 1021278 w 3621974"/>
              <a:gd name="connsiteY37" fmla="*/ 1793174 h 2006930"/>
              <a:gd name="connsiteX38" fmla="*/ 1056904 w 3621974"/>
              <a:gd name="connsiteY38" fmla="*/ 1805049 h 2006930"/>
              <a:gd name="connsiteX39" fmla="*/ 1104405 w 3621974"/>
              <a:gd name="connsiteY39" fmla="*/ 1828800 h 2006930"/>
              <a:gd name="connsiteX40" fmla="*/ 1140031 w 3621974"/>
              <a:gd name="connsiteY40" fmla="*/ 1876301 h 2006930"/>
              <a:gd name="connsiteX41" fmla="*/ 1163782 w 3621974"/>
              <a:gd name="connsiteY41" fmla="*/ 1923802 h 2006930"/>
              <a:gd name="connsiteX42" fmla="*/ 1187533 w 3621974"/>
              <a:gd name="connsiteY42" fmla="*/ 1959428 h 2006930"/>
              <a:gd name="connsiteX43" fmla="*/ 1199408 w 3621974"/>
              <a:gd name="connsiteY43" fmla="*/ 1995054 h 2006930"/>
              <a:gd name="connsiteX44" fmla="*/ 1235034 w 3621974"/>
              <a:gd name="connsiteY44" fmla="*/ 2006930 h 2006930"/>
              <a:gd name="connsiteX45" fmla="*/ 1365662 w 3621974"/>
              <a:gd name="connsiteY45" fmla="*/ 1995054 h 2006930"/>
              <a:gd name="connsiteX46" fmla="*/ 1377538 w 3621974"/>
              <a:gd name="connsiteY46" fmla="*/ 1947553 h 2006930"/>
              <a:gd name="connsiteX47" fmla="*/ 1389413 w 3621974"/>
              <a:gd name="connsiteY47" fmla="*/ 1888177 h 2006930"/>
              <a:gd name="connsiteX48" fmla="*/ 1401288 w 3621974"/>
              <a:gd name="connsiteY48" fmla="*/ 1852551 h 2006930"/>
              <a:gd name="connsiteX49" fmla="*/ 1413164 w 3621974"/>
              <a:gd name="connsiteY49" fmla="*/ 1805049 h 2006930"/>
              <a:gd name="connsiteX50" fmla="*/ 1425039 w 3621974"/>
              <a:gd name="connsiteY50" fmla="*/ 1674421 h 2006930"/>
              <a:gd name="connsiteX51" fmla="*/ 1448790 w 3621974"/>
              <a:gd name="connsiteY51" fmla="*/ 1638795 h 2006930"/>
              <a:gd name="connsiteX52" fmla="*/ 1472540 w 3621974"/>
              <a:gd name="connsiteY52" fmla="*/ 1567543 h 2006930"/>
              <a:gd name="connsiteX53" fmla="*/ 1484416 w 3621974"/>
              <a:gd name="connsiteY53" fmla="*/ 1531917 h 2006930"/>
              <a:gd name="connsiteX54" fmla="*/ 1508166 w 3621974"/>
              <a:gd name="connsiteY54" fmla="*/ 1425039 h 2006930"/>
              <a:gd name="connsiteX55" fmla="*/ 1520042 w 3621974"/>
              <a:gd name="connsiteY55" fmla="*/ 1389413 h 2006930"/>
              <a:gd name="connsiteX56" fmla="*/ 1531917 w 3621974"/>
              <a:gd name="connsiteY56" fmla="*/ 1270660 h 2006930"/>
              <a:gd name="connsiteX57" fmla="*/ 1543792 w 3621974"/>
              <a:gd name="connsiteY57" fmla="*/ 1211283 h 2006930"/>
              <a:gd name="connsiteX58" fmla="*/ 1555668 w 3621974"/>
              <a:gd name="connsiteY58" fmla="*/ 1092530 h 2006930"/>
              <a:gd name="connsiteX59" fmla="*/ 1603169 w 3621974"/>
              <a:gd name="connsiteY59" fmla="*/ 973777 h 2006930"/>
              <a:gd name="connsiteX60" fmla="*/ 1638795 w 3621974"/>
              <a:gd name="connsiteY60" fmla="*/ 902525 h 2006930"/>
              <a:gd name="connsiteX61" fmla="*/ 1662546 w 3621974"/>
              <a:gd name="connsiteY61" fmla="*/ 795647 h 2006930"/>
              <a:gd name="connsiteX62" fmla="*/ 1733797 w 3621974"/>
              <a:gd name="connsiteY62" fmla="*/ 736270 h 2006930"/>
              <a:gd name="connsiteX63" fmla="*/ 1769423 w 3621974"/>
              <a:gd name="connsiteY63" fmla="*/ 724395 h 2006930"/>
              <a:gd name="connsiteX64" fmla="*/ 1840675 w 3621974"/>
              <a:gd name="connsiteY64" fmla="*/ 736270 h 2006930"/>
              <a:gd name="connsiteX65" fmla="*/ 1888177 w 3621974"/>
              <a:gd name="connsiteY65" fmla="*/ 807522 h 2006930"/>
              <a:gd name="connsiteX66" fmla="*/ 1923803 w 3621974"/>
              <a:gd name="connsiteY66" fmla="*/ 914400 h 2006930"/>
              <a:gd name="connsiteX67" fmla="*/ 1935678 w 3621974"/>
              <a:gd name="connsiteY67" fmla="*/ 950026 h 2006930"/>
              <a:gd name="connsiteX68" fmla="*/ 1959429 w 3621974"/>
              <a:gd name="connsiteY68" fmla="*/ 985652 h 2006930"/>
              <a:gd name="connsiteX69" fmla="*/ 1971304 w 3621974"/>
              <a:gd name="connsiteY69" fmla="*/ 1021278 h 2006930"/>
              <a:gd name="connsiteX70" fmla="*/ 2006930 w 3621974"/>
              <a:gd name="connsiteY70" fmla="*/ 1330036 h 2006930"/>
              <a:gd name="connsiteX71" fmla="*/ 2042556 w 3621974"/>
              <a:gd name="connsiteY71" fmla="*/ 1472540 h 2006930"/>
              <a:gd name="connsiteX72" fmla="*/ 2054431 w 3621974"/>
              <a:gd name="connsiteY72" fmla="*/ 1508166 h 2006930"/>
              <a:gd name="connsiteX73" fmla="*/ 2078182 w 3621974"/>
              <a:gd name="connsiteY73" fmla="*/ 1555667 h 2006930"/>
              <a:gd name="connsiteX74" fmla="*/ 2101933 w 3621974"/>
              <a:gd name="connsiteY74" fmla="*/ 1638795 h 2006930"/>
              <a:gd name="connsiteX75" fmla="*/ 2125683 w 3621974"/>
              <a:gd name="connsiteY75" fmla="*/ 1721922 h 2006930"/>
              <a:gd name="connsiteX76" fmla="*/ 2173184 w 3621974"/>
              <a:gd name="connsiteY76" fmla="*/ 1805049 h 2006930"/>
              <a:gd name="connsiteX77" fmla="*/ 2185060 w 3621974"/>
              <a:gd name="connsiteY77" fmla="*/ 1840675 h 2006930"/>
              <a:gd name="connsiteX78" fmla="*/ 2256312 w 3621974"/>
              <a:gd name="connsiteY78" fmla="*/ 1911927 h 2006930"/>
              <a:gd name="connsiteX79" fmla="*/ 2386940 w 3621974"/>
              <a:gd name="connsiteY79" fmla="*/ 1852551 h 2006930"/>
              <a:gd name="connsiteX80" fmla="*/ 2458192 w 3621974"/>
              <a:gd name="connsiteY80" fmla="*/ 1781299 h 2006930"/>
              <a:gd name="connsiteX81" fmla="*/ 2481943 w 3621974"/>
              <a:gd name="connsiteY81" fmla="*/ 1686296 h 2006930"/>
              <a:gd name="connsiteX82" fmla="*/ 2505694 w 3621974"/>
              <a:gd name="connsiteY82" fmla="*/ 1615044 h 2006930"/>
              <a:gd name="connsiteX83" fmla="*/ 2517569 w 3621974"/>
              <a:gd name="connsiteY83" fmla="*/ 1567543 h 2006930"/>
              <a:gd name="connsiteX84" fmla="*/ 2553195 w 3621974"/>
              <a:gd name="connsiteY84" fmla="*/ 1448789 h 2006930"/>
              <a:gd name="connsiteX85" fmla="*/ 2565070 w 3621974"/>
              <a:gd name="connsiteY85" fmla="*/ 1377538 h 2006930"/>
              <a:gd name="connsiteX86" fmla="*/ 2553195 w 3621974"/>
              <a:gd name="connsiteY86" fmla="*/ 1163782 h 2006930"/>
              <a:gd name="connsiteX87" fmla="*/ 2553195 w 3621974"/>
              <a:gd name="connsiteY87" fmla="*/ 961901 h 2006930"/>
              <a:gd name="connsiteX88" fmla="*/ 2565070 w 3621974"/>
              <a:gd name="connsiteY88" fmla="*/ 926275 h 2006930"/>
              <a:gd name="connsiteX89" fmla="*/ 2636322 w 3621974"/>
              <a:gd name="connsiteY89" fmla="*/ 890649 h 2006930"/>
              <a:gd name="connsiteX90" fmla="*/ 2695699 w 3621974"/>
              <a:gd name="connsiteY90" fmla="*/ 819397 h 2006930"/>
              <a:gd name="connsiteX91" fmla="*/ 2707574 w 3621974"/>
              <a:gd name="connsiteY91" fmla="*/ 783771 h 2006930"/>
              <a:gd name="connsiteX92" fmla="*/ 2743200 w 3621974"/>
              <a:gd name="connsiteY92" fmla="*/ 771896 h 2006930"/>
              <a:gd name="connsiteX93" fmla="*/ 2980707 w 3621974"/>
              <a:gd name="connsiteY93" fmla="*/ 760021 h 2006930"/>
              <a:gd name="connsiteX94" fmla="*/ 3051958 w 3621974"/>
              <a:gd name="connsiteY94" fmla="*/ 783771 h 2006930"/>
              <a:gd name="connsiteX95" fmla="*/ 3087584 w 3621974"/>
              <a:gd name="connsiteY95" fmla="*/ 795647 h 2006930"/>
              <a:gd name="connsiteX96" fmla="*/ 3135086 w 3621974"/>
              <a:gd name="connsiteY96" fmla="*/ 843148 h 2006930"/>
              <a:gd name="connsiteX97" fmla="*/ 3170712 w 3621974"/>
              <a:gd name="connsiteY97" fmla="*/ 807522 h 2006930"/>
              <a:gd name="connsiteX98" fmla="*/ 3241964 w 3621974"/>
              <a:gd name="connsiteY98" fmla="*/ 760021 h 2006930"/>
              <a:gd name="connsiteX99" fmla="*/ 3289465 w 3621974"/>
              <a:gd name="connsiteY99" fmla="*/ 866899 h 2006930"/>
              <a:gd name="connsiteX100" fmla="*/ 3301340 w 3621974"/>
              <a:gd name="connsiteY100" fmla="*/ 902525 h 2006930"/>
              <a:gd name="connsiteX101" fmla="*/ 3313216 w 3621974"/>
              <a:gd name="connsiteY101" fmla="*/ 938151 h 2006930"/>
              <a:gd name="connsiteX102" fmla="*/ 3325091 w 3621974"/>
              <a:gd name="connsiteY102" fmla="*/ 1068779 h 2006930"/>
              <a:gd name="connsiteX103" fmla="*/ 3372592 w 3621974"/>
              <a:gd name="connsiteY103" fmla="*/ 1258784 h 2006930"/>
              <a:gd name="connsiteX104" fmla="*/ 3443844 w 3621974"/>
              <a:gd name="connsiteY104" fmla="*/ 1341912 h 2006930"/>
              <a:gd name="connsiteX105" fmla="*/ 3467595 w 3621974"/>
              <a:gd name="connsiteY105" fmla="*/ 1377538 h 2006930"/>
              <a:gd name="connsiteX106" fmla="*/ 3479470 w 3621974"/>
              <a:gd name="connsiteY106" fmla="*/ 1425039 h 2006930"/>
              <a:gd name="connsiteX107" fmla="*/ 3503221 w 3621974"/>
              <a:gd name="connsiteY107" fmla="*/ 1460665 h 2006930"/>
              <a:gd name="connsiteX108" fmla="*/ 3515096 w 3621974"/>
              <a:gd name="connsiteY108" fmla="*/ 1555667 h 2006930"/>
              <a:gd name="connsiteX109" fmla="*/ 3538847 w 3621974"/>
              <a:gd name="connsiteY109" fmla="*/ 1650670 h 2006930"/>
              <a:gd name="connsiteX110" fmla="*/ 3550722 w 3621974"/>
              <a:gd name="connsiteY110" fmla="*/ 1757548 h 2006930"/>
              <a:gd name="connsiteX111" fmla="*/ 3598223 w 3621974"/>
              <a:gd name="connsiteY111" fmla="*/ 1828800 h 2006930"/>
              <a:gd name="connsiteX112" fmla="*/ 3621974 w 3621974"/>
              <a:gd name="connsiteY112" fmla="*/ 1864426 h 2006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3621974" h="2006930">
                <a:moveTo>
                  <a:pt x="0" y="1377538"/>
                </a:moveTo>
                <a:cubicBezTo>
                  <a:pt x="3958" y="1322120"/>
                  <a:pt x="5739" y="1266503"/>
                  <a:pt x="11875" y="1211283"/>
                </a:cubicBezTo>
                <a:cubicBezTo>
                  <a:pt x="16317" y="1171308"/>
                  <a:pt x="26620" y="1164179"/>
                  <a:pt x="35626" y="1128156"/>
                </a:cubicBezTo>
                <a:cubicBezTo>
                  <a:pt x="40521" y="1108574"/>
                  <a:pt x="40414" y="1087678"/>
                  <a:pt x="47501" y="1068779"/>
                </a:cubicBezTo>
                <a:cubicBezTo>
                  <a:pt x="57421" y="1042327"/>
                  <a:pt x="88397" y="1016008"/>
                  <a:pt x="106878" y="997527"/>
                </a:cubicBezTo>
                <a:lnTo>
                  <a:pt x="142504" y="890649"/>
                </a:lnTo>
                <a:cubicBezTo>
                  <a:pt x="146462" y="878774"/>
                  <a:pt x="147435" y="865438"/>
                  <a:pt x="154379" y="855023"/>
                </a:cubicBezTo>
                <a:cubicBezTo>
                  <a:pt x="178231" y="819246"/>
                  <a:pt x="183802" y="814081"/>
                  <a:pt x="201881" y="771896"/>
                </a:cubicBezTo>
                <a:cubicBezTo>
                  <a:pt x="206812" y="760390"/>
                  <a:pt x="209798" y="748145"/>
                  <a:pt x="213756" y="736270"/>
                </a:cubicBezTo>
                <a:cubicBezTo>
                  <a:pt x="223221" y="641622"/>
                  <a:pt x="217637" y="639558"/>
                  <a:pt x="237507" y="570015"/>
                </a:cubicBezTo>
                <a:cubicBezTo>
                  <a:pt x="240946" y="557979"/>
                  <a:pt x="243784" y="545585"/>
                  <a:pt x="249382" y="534389"/>
                </a:cubicBezTo>
                <a:cubicBezTo>
                  <a:pt x="255765" y="521624"/>
                  <a:pt x="266052" y="511156"/>
                  <a:pt x="273133" y="498764"/>
                </a:cubicBezTo>
                <a:cubicBezTo>
                  <a:pt x="294255" y="461800"/>
                  <a:pt x="294327" y="447204"/>
                  <a:pt x="320634" y="415636"/>
                </a:cubicBezTo>
                <a:cubicBezTo>
                  <a:pt x="353465" y="376238"/>
                  <a:pt x="357896" y="388612"/>
                  <a:pt x="380010" y="344384"/>
                </a:cubicBezTo>
                <a:cubicBezTo>
                  <a:pt x="392184" y="320036"/>
                  <a:pt x="399243" y="271973"/>
                  <a:pt x="403761" y="249382"/>
                </a:cubicBezTo>
                <a:cubicBezTo>
                  <a:pt x="407719" y="205839"/>
                  <a:pt x="406475" y="161505"/>
                  <a:pt x="415636" y="118753"/>
                </a:cubicBezTo>
                <a:cubicBezTo>
                  <a:pt x="418626" y="104797"/>
                  <a:pt x="430250" y="94091"/>
                  <a:pt x="439387" y="83127"/>
                </a:cubicBezTo>
                <a:cubicBezTo>
                  <a:pt x="455240" y="64103"/>
                  <a:pt x="486419" y="34131"/>
                  <a:pt x="510639" y="23751"/>
                </a:cubicBezTo>
                <a:cubicBezTo>
                  <a:pt x="525640" y="17322"/>
                  <a:pt x="542447" y="16359"/>
                  <a:pt x="558140" y="11875"/>
                </a:cubicBezTo>
                <a:cubicBezTo>
                  <a:pt x="570176" y="8436"/>
                  <a:pt x="581891" y="3958"/>
                  <a:pt x="593766" y="0"/>
                </a:cubicBezTo>
                <a:cubicBezTo>
                  <a:pt x="641267" y="3958"/>
                  <a:pt x="690438" y="-1220"/>
                  <a:pt x="736270" y="11875"/>
                </a:cubicBezTo>
                <a:cubicBezTo>
                  <a:pt x="749993" y="15796"/>
                  <a:pt x="753638" y="34735"/>
                  <a:pt x="760021" y="47501"/>
                </a:cubicBezTo>
                <a:cubicBezTo>
                  <a:pt x="768539" y="64536"/>
                  <a:pt x="779967" y="115410"/>
                  <a:pt x="783771" y="130628"/>
                </a:cubicBezTo>
                <a:cubicBezTo>
                  <a:pt x="787730" y="174171"/>
                  <a:pt x="789868" y="217918"/>
                  <a:pt x="795647" y="261257"/>
                </a:cubicBezTo>
                <a:cubicBezTo>
                  <a:pt x="797804" y="277435"/>
                  <a:pt x="804603" y="292700"/>
                  <a:pt x="807522" y="308758"/>
                </a:cubicBezTo>
                <a:cubicBezTo>
                  <a:pt x="812529" y="336297"/>
                  <a:pt x="816126" y="364087"/>
                  <a:pt x="819397" y="391886"/>
                </a:cubicBezTo>
                <a:cubicBezTo>
                  <a:pt x="824045" y="431395"/>
                  <a:pt x="827671" y="471021"/>
                  <a:pt x="831273" y="510639"/>
                </a:cubicBezTo>
                <a:cubicBezTo>
                  <a:pt x="835589" y="558109"/>
                  <a:pt x="837236" y="605845"/>
                  <a:pt x="843148" y="653143"/>
                </a:cubicBezTo>
                <a:cubicBezTo>
                  <a:pt x="845172" y="669338"/>
                  <a:pt x="851065" y="684810"/>
                  <a:pt x="855023" y="700644"/>
                </a:cubicBezTo>
                <a:cubicBezTo>
                  <a:pt x="858982" y="736270"/>
                  <a:pt x="865494" y="771704"/>
                  <a:pt x="866899" y="807522"/>
                </a:cubicBezTo>
                <a:cubicBezTo>
                  <a:pt x="873416" y="973696"/>
                  <a:pt x="871551" y="1140141"/>
                  <a:pt x="878774" y="1306286"/>
                </a:cubicBezTo>
                <a:cubicBezTo>
                  <a:pt x="880483" y="1345584"/>
                  <a:pt x="899034" y="1366715"/>
                  <a:pt x="914400" y="1401288"/>
                </a:cubicBezTo>
                <a:cubicBezTo>
                  <a:pt x="923058" y="1420768"/>
                  <a:pt x="930866" y="1440631"/>
                  <a:pt x="938151" y="1460665"/>
                </a:cubicBezTo>
                <a:cubicBezTo>
                  <a:pt x="951610" y="1497677"/>
                  <a:pt x="965902" y="1540045"/>
                  <a:pt x="973777" y="1579418"/>
                </a:cubicBezTo>
                <a:cubicBezTo>
                  <a:pt x="978499" y="1603029"/>
                  <a:pt x="980429" y="1627165"/>
                  <a:pt x="985652" y="1650670"/>
                </a:cubicBezTo>
                <a:cubicBezTo>
                  <a:pt x="988367" y="1662890"/>
                  <a:pt x="994491" y="1674152"/>
                  <a:pt x="997527" y="1686296"/>
                </a:cubicBezTo>
                <a:cubicBezTo>
                  <a:pt x="1002422" y="1705878"/>
                  <a:pt x="1005024" y="1725969"/>
                  <a:pt x="1009403" y="1745673"/>
                </a:cubicBezTo>
                <a:cubicBezTo>
                  <a:pt x="1012944" y="1761605"/>
                  <a:pt x="1011082" y="1780430"/>
                  <a:pt x="1021278" y="1793174"/>
                </a:cubicBezTo>
                <a:cubicBezTo>
                  <a:pt x="1029098" y="1802949"/>
                  <a:pt x="1045398" y="1800118"/>
                  <a:pt x="1056904" y="1805049"/>
                </a:cubicBezTo>
                <a:cubicBezTo>
                  <a:pt x="1073175" y="1812022"/>
                  <a:pt x="1088571" y="1820883"/>
                  <a:pt x="1104405" y="1828800"/>
                </a:cubicBezTo>
                <a:cubicBezTo>
                  <a:pt x="1116280" y="1844634"/>
                  <a:pt x="1129541" y="1859517"/>
                  <a:pt x="1140031" y="1876301"/>
                </a:cubicBezTo>
                <a:cubicBezTo>
                  <a:pt x="1149413" y="1891313"/>
                  <a:pt x="1154999" y="1908432"/>
                  <a:pt x="1163782" y="1923802"/>
                </a:cubicBezTo>
                <a:cubicBezTo>
                  <a:pt x="1170863" y="1936194"/>
                  <a:pt x="1179616" y="1947553"/>
                  <a:pt x="1187533" y="1959428"/>
                </a:cubicBezTo>
                <a:cubicBezTo>
                  <a:pt x="1191491" y="1971303"/>
                  <a:pt x="1190557" y="1986203"/>
                  <a:pt x="1199408" y="1995054"/>
                </a:cubicBezTo>
                <a:cubicBezTo>
                  <a:pt x="1208259" y="2003905"/>
                  <a:pt x="1222516" y="2006930"/>
                  <a:pt x="1235034" y="2006930"/>
                </a:cubicBezTo>
                <a:cubicBezTo>
                  <a:pt x="1278756" y="2006930"/>
                  <a:pt x="1322119" y="1999013"/>
                  <a:pt x="1365662" y="1995054"/>
                </a:cubicBezTo>
                <a:cubicBezTo>
                  <a:pt x="1369621" y="1979220"/>
                  <a:pt x="1373997" y="1963485"/>
                  <a:pt x="1377538" y="1947553"/>
                </a:cubicBezTo>
                <a:cubicBezTo>
                  <a:pt x="1381917" y="1927850"/>
                  <a:pt x="1384518" y="1907758"/>
                  <a:pt x="1389413" y="1888177"/>
                </a:cubicBezTo>
                <a:cubicBezTo>
                  <a:pt x="1392449" y="1876033"/>
                  <a:pt x="1397849" y="1864587"/>
                  <a:pt x="1401288" y="1852551"/>
                </a:cubicBezTo>
                <a:cubicBezTo>
                  <a:pt x="1405772" y="1836858"/>
                  <a:pt x="1409205" y="1820883"/>
                  <a:pt x="1413164" y="1805049"/>
                </a:cubicBezTo>
                <a:cubicBezTo>
                  <a:pt x="1417122" y="1761506"/>
                  <a:pt x="1415878" y="1717173"/>
                  <a:pt x="1425039" y="1674421"/>
                </a:cubicBezTo>
                <a:cubicBezTo>
                  <a:pt x="1428030" y="1660465"/>
                  <a:pt x="1442993" y="1651837"/>
                  <a:pt x="1448790" y="1638795"/>
                </a:cubicBezTo>
                <a:cubicBezTo>
                  <a:pt x="1458958" y="1615917"/>
                  <a:pt x="1464623" y="1591294"/>
                  <a:pt x="1472540" y="1567543"/>
                </a:cubicBezTo>
                <a:cubicBezTo>
                  <a:pt x="1476498" y="1555668"/>
                  <a:pt x="1481961" y="1544192"/>
                  <a:pt x="1484416" y="1531917"/>
                </a:cubicBezTo>
                <a:cubicBezTo>
                  <a:pt x="1492577" y="1491109"/>
                  <a:pt x="1496987" y="1464166"/>
                  <a:pt x="1508166" y="1425039"/>
                </a:cubicBezTo>
                <a:cubicBezTo>
                  <a:pt x="1511605" y="1413003"/>
                  <a:pt x="1516083" y="1401288"/>
                  <a:pt x="1520042" y="1389413"/>
                </a:cubicBezTo>
                <a:cubicBezTo>
                  <a:pt x="1524000" y="1349829"/>
                  <a:pt x="1526659" y="1310093"/>
                  <a:pt x="1531917" y="1270660"/>
                </a:cubicBezTo>
                <a:cubicBezTo>
                  <a:pt x="1534585" y="1250653"/>
                  <a:pt x="1541124" y="1231290"/>
                  <a:pt x="1543792" y="1211283"/>
                </a:cubicBezTo>
                <a:cubicBezTo>
                  <a:pt x="1549050" y="1171850"/>
                  <a:pt x="1548337" y="1131630"/>
                  <a:pt x="1555668" y="1092530"/>
                </a:cubicBezTo>
                <a:cubicBezTo>
                  <a:pt x="1567683" y="1028452"/>
                  <a:pt x="1580478" y="1026722"/>
                  <a:pt x="1603169" y="973777"/>
                </a:cubicBezTo>
                <a:cubicBezTo>
                  <a:pt x="1632669" y="904943"/>
                  <a:pt x="1593150" y="970992"/>
                  <a:pt x="1638795" y="902525"/>
                </a:cubicBezTo>
                <a:cubicBezTo>
                  <a:pt x="1640233" y="893897"/>
                  <a:pt x="1649551" y="815139"/>
                  <a:pt x="1662546" y="795647"/>
                </a:cubicBezTo>
                <a:cubicBezTo>
                  <a:pt x="1675678" y="775949"/>
                  <a:pt x="1711890" y="747224"/>
                  <a:pt x="1733797" y="736270"/>
                </a:cubicBezTo>
                <a:cubicBezTo>
                  <a:pt x="1744993" y="730672"/>
                  <a:pt x="1757548" y="728353"/>
                  <a:pt x="1769423" y="724395"/>
                </a:cubicBezTo>
                <a:cubicBezTo>
                  <a:pt x="1793174" y="728353"/>
                  <a:pt x="1820949" y="722462"/>
                  <a:pt x="1840675" y="736270"/>
                </a:cubicBezTo>
                <a:cubicBezTo>
                  <a:pt x="1864060" y="752639"/>
                  <a:pt x="1888177" y="807522"/>
                  <a:pt x="1888177" y="807522"/>
                </a:cubicBezTo>
                <a:lnTo>
                  <a:pt x="1923803" y="914400"/>
                </a:lnTo>
                <a:cubicBezTo>
                  <a:pt x="1927761" y="926275"/>
                  <a:pt x="1928734" y="939611"/>
                  <a:pt x="1935678" y="950026"/>
                </a:cubicBezTo>
                <a:lnTo>
                  <a:pt x="1959429" y="985652"/>
                </a:lnTo>
                <a:cubicBezTo>
                  <a:pt x="1963387" y="997527"/>
                  <a:pt x="1969352" y="1008914"/>
                  <a:pt x="1971304" y="1021278"/>
                </a:cubicBezTo>
                <a:cubicBezTo>
                  <a:pt x="2021673" y="1340281"/>
                  <a:pt x="1975189" y="1091975"/>
                  <a:pt x="2006930" y="1330036"/>
                </a:cubicBezTo>
                <a:cubicBezTo>
                  <a:pt x="2013120" y="1376466"/>
                  <a:pt x="2029445" y="1428836"/>
                  <a:pt x="2042556" y="1472540"/>
                </a:cubicBezTo>
                <a:cubicBezTo>
                  <a:pt x="2046153" y="1484530"/>
                  <a:pt x="2049500" y="1496660"/>
                  <a:pt x="2054431" y="1508166"/>
                </a:cubicBezTo>
                <a:cubicBezTo>
                  <a:pt x="2061404" y="1524437"/>
                  <a:pt x="2070265" y="1539833"/>
                  <a:pt x="2078182" y="1555667"/>
                </a:cubicBezTo>
                <a:cubicBezTo>
                  <a:pt x="2115302" y="1704152"/>
                  <a:pt x="2067862" y="1519550"/>
                  <a:pt x="2101933" y="1638795"/>
                </a:cubicBezTo>
                <a:cubicBezTo>
                  <a:pt x="2107006" y="1656550"/>
                  <a:pt x="2116192" y="1702941"/>
                  <a:pt x="2125683" y="1721922"/>
                </a:cubicBezTo>
                <a:cubicBezTo>
                  <a:pt x="2185322" y="1841200"/>
                  <a:pt x="2110718" y="1659295"/>
                  <a:pt x="2173184" y="1805049"/>
                </a:cubicBezTo>
                <a:cubicBezTo>
                  <a:pt x="2178115" y="1816555"/>
                  <a:pt x="2178849" y="1829807"/>
                  <a:pt x="2185060" y="1840675"/>
                </a:cubicBezTo>
                <a:cubicBezTo>
                  <a:pt x="2212255" y="1888265"/>
                  <a:pt x="2216472" y="1885368"/>
                  <a:pt x="2256312" y="1911927"/>
                </a:cubicBezTo>
                <a:cubicBezTo>
                  <a:pt x="2390856" y="1895109"/>
                  <a:pt x="2319822" y="1927126"/>
                  <a:pt x="2386940" y="1852551"/>
                </a:cubicBezTo>
                <a:cubicBezTo>
                  <a:pt x="2409410" y="1827585"/>
                  <a:pt x="2458192" y="1781299"/>
                  <a:pt x="2458192" y="1781299"/>
                </a:cubicBezTo>
                <a:cubicBezTo>
                  <a:pt x="2466109" y="1749631"/>
                  <a:pt x="2471620" y="1717263"/>
                  <a:pt x="2481943" y="1686296"/>
                </a:cubicBezTo>
                <a:cubicBezTo>
                  <a:pt x="2489860" y="1662545"/>
                  <a:pt x="2499622" y="1639332"/>
                  <a:pt x="2505694" y="1615044"/>
                </a:cubicBezTo>
                <a:cubicBezTo>
                  <a:pt x="2509652" y="1599210"/>
                  <a:pt x="2512879" y="1583176"/>
                  <a:pt x="2517569" y="1567543"/>
                </a:cubicBezTo>
                <a:cubicBezTo>
                  <a:pt x="2535749" y="1506944"/>
                  <a:pt x="2542245" y="1503540"/>
                  <a:pt x="2553195" y="1448789"/>
                </a:cubicBezTo>
                <a:cubicBezTo>
                  <a:pt x="2557917" y="1425179"/>
                  <a:pt x="2561112" y="1401288"/>
                  <a:pt x="2565070" y="1377538"/>
                </a:cubicBezTo>
                <a:cubicBezTo>
                  <a:pt x="2561112" y="1306286"/>
                  <a:pt x="2559121" y="1234897"/>
                  <a:pt x="2553195" y="1163782"/>
                </a:cubicBezTo>
                <a:cubicBezTo>
                  <a:pt x="2541782" y="1026817"/>
                  <a:pt x="2525250" y="1157521"/>
                  <a:pt x="2553195" y="961901"/>
                </a:cubicBezTo>
                <a:cubicBezTo>
                  <a:pt x="2554965" y="949509"/>
                  <a:pt x="2557250" y="936050"/>
                  <a:pt x="2565070" y="926275"/>
                </a:cubicBezTo>
                <a:cubicBezTo>
                  <a:pt x="2581811" y="905349"/>
                  <a:pt x="2612855" y="898472"/>
                  <a:pt x="2636322" y="890649"/>
                </a:cubicBezTo>
                <a:cubicBezTo>
                  <a:pt x="2662585" y="864386"/>
                  <a:pt x="2679166" y="852462"/>
                  <a:pt x="2695699" y="819397"/>
                </a:cubicBezTo>
                <a:cubicBezTo>
                  <a:pt x="2701297" y="808201"/>
                  <a:pt x="2698723" y="792622"/>
                  <a:pt x="2707574" y="783771"/>
                </a:cubicBezTo>
                <a:cubicBezTo>
                  <a:pt x="2716425" y="774920"/>
                  <a:pt x="2731325" y="775854"/>
                  <a:pt x="2743200" y="771896"/>
                </a:cubicBezTo>
                <a:cubicBezTo>
                  <a:pt x="2830803" y="713493"/>
                  <a:pt x="2783994" y="734363"/>
                  <a:pt x="2980707" y="760021"/>
                </a:cubicBezTo>
                <a:cubicBezTo>
                  <a:pt x="3005532" y="763259"/>
                  <a:pt x="3028208" y="775854"/>
                  <a:pt x="3051958" y="783771"/>
                </a:cubicBezTo>
                <a:lnTo>
                  <a:pt x="3087584" y="795647"/>
                </a:lnTo>
                <a:cubicBezTo>
                  <a:pt x="3093918" y="814648"/>
                  <a:pt x="3097085" y="855815"/>
                  <a:pt x="3135086" y="843148"/>
                </a:cubicBezTo>
                <a:cubicBezTo>
                  <a:pt x="3151018" y="837837"/>
                  <a:pt x="3157455" y="817833"/>
                  <a:pt x="3170712" y="807522"/>
                </a:cubicBezTo>
                <a:cubicBezTo>
                  <a:pt x="3193244" y="789997"/>
                  <a:pt x="3241964" y="760021"/>
                  <a:pt x="3241964" y="760021"/>
                </a:cubicBezTo>
                <a:cubicBezTo>
                  <a:pt x="3279600" y="816477"/>
                  <a:pt x="3261201" y="782108"/>
                  <a:pt x="3289465" y="866899"/>
                </a:cubicBezTo>
                <a:lnTo>
                  <a:pt x="3301340" y="902525"/>
                </a:lnTo>
                <a:lnTo>
                  <a:pt x="3313216" y="938151"/>
                </a:lnTo>
                <a:cubicBezTo>
                  <a:pt x="3317174" y="981694"/>
                  <a:pt x="3319983" y="1025356"/>
                  <a:pt x="3325091" y="1068779"/>
                </a:cubicBezTo>
                <a:cubicBezTo>
                  <a:pt x="3332172" y="1128970"/>
                  <a:pt x="3349936" y="1205920"/>
                  <a:pt x="3372592" y="1258784"/>
                </a:cubicBezTo>
                <a:cubicBezTo>
                  <a:pt x="3388289" y="1295411"/>
                  <a:pt x="3419683" y="1312919"/>
                  <a:pt x="3443844" y="1341912"/>
                </a:cubicBezTo>
                <a:cubicBezTo>
                  <a:pt x="3452981" y="1352876"/>
                  <a:pt x="3459678" y="1365663"/>
                  <a:pt x="3467595" y="1377538"/>
                </a:cubicBezTo>
                <a:cubicBezTo>
                  <a:pt x="3471553" y="1393372"/>
                  <a:pt x="3473041" y="1410038"/>
                  <a:pt x="3479470" y="1425039"/>
                </a:cubicBezTo>
                <a:cubicBezTo>
                  <a:pt x="3485092" y="1438157"/>
                  <a:pt x="3499466" y="1446895"/>
                  <a:pt x="3503221" y="1460665"/>
                </a:cubicBezTo>
                <a:cubicBezTo>
                  <a:pt x="3511618" y="1491454"/>
                  <a:pt x="3509215" y="1524300"/>
                  <a:pt x="3515096" y="1555667"/>
                </a:cubicBezTo>
                <a:cubicBezTo>
                  <a:pt x="3521112" y="1587750"/>
                  <a:pt x="3538847" y="1650670"/>
                  <a:pt x="3538847" y="1650670"/>
                </a:cubicBezTo>
                <a:cubicBezTo>
                  <a:pt x="3542805" y="1686296"/>
                  <a:pt x="3539387" y="1723542"/>
                  <a:pt x="3550722" y="1757548"/>
                </a:cubicBezTo>
                <a:cubicBezTo>
                  <a:pt x="3559749" y="1784628"/>
                  <a:pt x="3582389" y="1805049"/>
                  <a:pt x="3598223" y="1828800"/>
                </a:cubicBezTo>
                <a:lnTo>
                  <a:pt x="3621974" y="1864426"/>
                </a:ln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544513" y="2565400"/>
            <a:ext cx="14446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365625" y="5084763"/>
            <a:ext cx="14446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203848" y="5949950"/>
            <a:ext cx="1080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107950" y="260350"/>
            <a:ext cx="8856663" cy="6481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výchylka </a:t>
            </a:r>
            <a:r>
              <a:rPr lang="cs-CZ" smtClean="0"/>
              <a:t>– opakovaně roste a klesá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		mluvíme o </a:t>
            </a:r>
            <a:r>
              <a:rPr lang="cs-CZ" b="1" smtClean="0"/>
              <a:t>kmitání</a:t>
            </a:r>
          </a:p>
          <a:p>
            <a:pPr marL="0" indent="0">
              <a:buFont typeface="Arial" charset="0"/>
              <a:buNone/>
            </a:pPr>
            <a:endParaRPr lang="cs-CZ" b="1" smtClean="0"/>
          </a:p>
          <a:p>
            <a:pPr marL="0" indent="0">
              <a:buFont typeface="Arial" charset="0"/>
              <a:buNone/>
            </a:pPr>
            <a:r>
              <a:rPr lang="cs-CZ" smtClean="0"/>
              <a:t>př. u hodin kmitá kyvadlo pravidelně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                    </a:t>
            </a:r>
            <a:r>
              <a:rPr lang="cs-CZ" b="1" smtClean="0"/>
              <a:t>periodické kmitavé pohyby</a:t>
            </a:r>
          </a:p>
          <a:p>
            <a:pPr marL="0" indent="0">
              <a:buFont typeface="Arial" charset="0"/>
              <a:buNone/>
            </a:pPr>
            <a:endParaRPr lang="cs-CZ" b="1" smtClean="0"/>
          </a:p>
        </p:txBody>
      </p:sp>
      <p:sp>
        <p:nvSpPr>
          <p:cNvPr id="4" name="Šipka doprava 3"/>
          <p:cNvSpPr/>
          <p:nvPr/>
        </p:nvSpPr>
        <p:spPr>
          <a:xfrm>
            <a:off x="539750" y="1552575"/>
            <a:ext cx="977900" cy="485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39750" y="3933825"/>
            <a:ext cx="9779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179388" y="260350"/>
            <a:ext cx="8785225" cy="63373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b="1" smtClean="0"/>
              <a:t>    jo – jo         </a:t>
            </a:r>
            <a:r>
              <a:rPr lang="cs-CZ" sz="2800" smtClean="0"/>
              <a:t>pohybuje se kmitavým pohybem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	            průběh výchylky se pravidelně opakuje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b="1" smtClean="0"/>
              <a:t>perioda</a:t>
            </a:r>
            <a:r>
              <a:rPr lang="cs-CZ" sz="2800" smtClean="0"/>
              <a:t> – nejkratší doba, za kterou se opakuje časový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                  průběh výchylky  (1 s, 3s ……)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	      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 označení   </a:t>
            </a:r>
            <a:r>
              <a:rPr lang="cs-CZ" sz="2800" b="1" smtClean="0"/>
              <a:t>T                  </a:t>
            </a:r>
            <a:r>
              <a:rPr lang="cs-CZ" sz="2800" smtClean="0"/>
              <a:t>jednotka     sekunda </a:t>
            </a:r>
            <a:r>
              <a:rPr lang="cs-CZ" sz="2800" b="1" smtClean="0"/>
              <a:t>(s)</a:t>
            </a:r>
          </a:p>
          <a:p>
            <a:pPr marL="0" indent="0">
              <a:buFont typeface="Arial" charset="0"/>
              <a:buNone/>
            </a:pPr>
            <a:endParaRPr lang="cs-CZ" sz="2800" b="1" smtClean="0"/>
          </a:p>
          <a:p>
            <a:pPr marL="0" indent="0">
              <a:buFont typeface="Arial" charset="0"/>
              <a:buNone/>
            </a:pPr>
            <a:r>
              <a:rPr lang="cs-CZ" sz="2800" smtClean="0"/>
              <a:t>U rychlých periodických pohybů – velmi malá perioda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užíváme proto fyzikální veličinu - </a:t>
            </a:r>
            <a:r>
              <a:rPr lang="cs-CZ" sz="2800" b="1" smtClean="0"/>
              <a:t>frekvence</a:t>
            </a:r>
          </a:p>
          <a:p>
            <a:pPr marL="0" indent="0">
              <a:buFont typeface="Arial" charset="0"/>
              <a:buNone/>
            </a:pPr>
            <a:endParaRPr lang="cs-CZ" sz="2800" b="1" smtClean="0"/>
          </a:p>
          <a:p>
            <a:pPr marL="0" indent="0">
              <a:buFont typeface="Arial" charset="0"/>
              <a:buNone/>
            </a:pPr>
            <a:endParaRPr lang="cs-CZ" sz="2800" b="1" smtClean="0"/>
          </a:p>
          <a:p>
            <a:pPr marL="0" indent="0">
              <a:buFont typeface="Arial" charset="0"/>
              <a:buNone/>
            </a:pPr>
            <a:r>
              <a:rPr lang="cs-CZ" smtClean="0"/>
              <a:t>		    </a:t>
            </a:r>
          </a:p>
          <a:p>
            <a:pPr marL="0" indent="0">
              <a:buFont typeface="Arial" charset="0"/>
              <a:buNone/>
            </a:pPr>
            <a:endParaRPr lang="cs-CZ" sz="2800" b="1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179388" y="188913"/>
            <a:ext cx="8785225" cy="64801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frekvence – </a:t>
            </a:r>
            <a:r>
              <a:rPr lang="cs-CZ" smtClean="0"/>
              <a:t>udává počet period za 1 sekundu</a:t>
            </a:r>
          </a:p>
          <a:p>
            <a:pPr marL="0" indent="0">
              <a:buFont typeface="Arial" charset="0"/>
              <a:buNone/>
            </a:pPr>
            <a:r>
              <a:rPr lang="cs-CZ" sz="1600" smtClean="0"/>
              <a:t>			 </a:t>
            </a:r>
            <a:endParaRPr lang="cs-CZ" smtClean="0"/>
          </a:p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smtClean="0"/>
              <a:t>		</a:t>
            </a:r>
            <a:r>
              <a:rPr lang="cs-CZ" b="1" smtClean="0"/>
              <a:t>         1		              1</a:t>
            </a:r>
          </a:p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	         f = 		               T = </a:t>
            </a:r>
          </a:p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b="1" smtClean="0"/>
              <a:t>		         T		               f</a:t>
            </a:r>
          </a:p>
          <a:p>
            <a:pPr marL="0" indent="0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smtClean="0"/>
              <a:t>f……označení frekvence</a:t>
            </a:r>
          </a:p>
          <a:p>
            <a:pPr marL="0" indent="0">
              <a:spcBef>
                <a:spcPct val="0"/>
              </a:spcBef>
              <a:buFont typeface="Arial" charset="0"/>
              <a:buNone/>
            </a:pPr>
            <a:endParaRPr lang="cs-CZ" smtClean="0"/>
          </a:p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smtClean="0"/>
              <a:t>jednotka frekvence ….</a:t>
            </a:r>
            <a:r>
              <a:rPr lang="cs-CZ" b="1" smtClean="0"/>
              <a:t>hertz            Hz     (  1Hz = 1/s )</a:t>
            </a:r>
          </a:p>
          <a:p>
            <a:pPr marL="0" indent="0">
              <a:spcBef>
                <a:spcPct val="0"/>
              </a:spcBef>
              <a:buFont typeface="Arial" charset="0"/>
              <a:buNone/>
            </a:pPr>
            <a:endParaRPr lang="cs-CZ" b="1" smtClean="0"/>
          </a:p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smtClean="0"/>
              <a:t>Odvozené jednotky - </a:t>
            </a:r>
            <a:r>
              <a:rPr lang="cs-CZ" b="1" smtClean="0"/>
              <a:t> kilohertz      kHz</a:t>
            </a:r>
          </a:p>
          <a:p>
            <a:pPr marL="0" indent="0">
              <a:spcBef>
                <a:spcPct val="0"/>
              </a:spcBef>
              <a:buFont typeface="Arial" charset="0"/>
              <a:buNone/>
            </a:pPr>
            <a:endParaRPr lang="cs-CZ" smtClean="0"/>
          </a:p>
          <a:p>
            <a:pPr marL="0" indent="0">
              <a:spcBef>
                <a:spcPct val="0"/>
              </a:spcBef>
              <a:buFont typeface="Arial" charset="0"/>
              <a:buNone/>
            </a:pPr>
            <a:r>
              <a:rPr lang="cs-CZ" smtClean="0"/>
              <a:t>                                       </a:t>
            </a:r>
            <a:r>
              <a:rPr lang="cs-CZ" b="1" smtClean="0"/>
              <a:t>megahertz   MHz</a:t>
            </a:r>
          </a:p>
          <a:p>
            <a:pPr marL="0" indent="0">
              <a:spcBef>
                <a:spcPct val="0"/>
              </a:spcBef>
              <a:buFont typeface="Arial" charset="0"/>
              <a:buNone/>
            </a:pPr>
            <a:endParaRPr lang="cs-CZ" smtClean="0"/>
          </a:p>
          <a:p>
            <a:pPr marL="0" indent="0">
              <a:spcBef>
                <a:spcPct val="0"/>
              </a:spcBef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2771775" y="1700213"/>
            <a:ext cx="57626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011863" y="1700213"/>
            <a:ext cx="57626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107950" y="115888"/>
            <a:ext cx="8928100" cy="66262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b="1" smtClean="0"/>
              <a:t>amplituda – </a:t>
            </a:r>
            <a:r>
              <a:rPr lang="cs-CZ" sz="2800" smtClean="0"/>
              <a:t>je označení pro největší výchylku</a:t>
            </a:r>
          </a:p>
          <a:p>
            <a:pPr marL="0" indent="0">
              <a:buFont typeface="Arial" charset="0"/>
              <a:buNone/>
            </a:pPr>
            <a:r>
              <a:rPr lang="cs-CZ" sz="2800" b="1" smtClean="0"/>
              <a:t>                       </a:t>
            </a:r>
            <a:r>
              <a:rPr lang="cs-CZ" sz="2800" smtClean="0"/>
              <a:t>v grafu je to největší výška sinusoidy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4000" b="1" smtClean="0"/>
              <a:t>Zajímavosti</a:t>
            </a:r>
            <a:r>
              <a:rPr lang="cs-CZ" sz="2800" b="1" smtClean="0"/>
              <a:t> 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b="1" smtClean="0"/>
              <a:t>srdeční</a:t>
            </a:r>
            <a:r>
              <a:rPr lang="cs-CZ" sz="2800" smtClean="0"/>
              <a:t> </a:t>
            </a:r>
            <a:r>
              <a:rPr lang="cs-CZ" sz="2800" b="1" smtClean="0"/>
              <a:t>tepová frekvence </a:t>
            </a:r>
            <a:r>
              <a:rPr lang="cs-CZ" sz="2800" smtClean="0"/>
              <a:t>= počet úderů srdce za 1 min 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		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b="1" smtClean="0"/>
              <a:t>ležící člověk </a:t>
            </a:r>
            <a:r>
              <a:rPr lang="cs-CZ" sz="2800" smtClean="0"/>
              <a:t>-</a:t>
            </a:r>
            <a:r>
              <a:rPr lang="cs-CZ" sz="2800" b="1" smtClean="0"/>
              <a:t> </a:t>
            </a:r>
            <a:r>
              <a:rPr lang="cs-CZ" sz="2800" smtClean="0"/>
              <a:t>srdce kmitá s frekvencí 1 Hz (60 úderů za min)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b="1" smtClean="0"/>
              <a:t>sportovec</a:t>
            </a:r>
            <a:r>
              <a:rPr lang="cs-CZ" sz="2800" smtClean="0"/>
              <a:t> - při námaze je frekvence vyšší (až 3 Hz)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179388" y="260350"/>
            <a:ext cx="8856662" cy="64087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000" smtClean="0">
                <a:solidFill>
                  <a:srgbClr val="000000"/>
                </a:solidFill>
                <a:cs typeface="Tahoma" pitchFamily="34" charset="0"/>
              </a:rPr>
              <a:t>ODKAZY</a:t>
            </a:r>
          </a:p>
          <a:p>
            <a:pPr marL="0" indent="0">
              <a:buFont typeface="Arial" charset="0"/>
              <a:buNone/>
            </a:pPr>
            <a:endParaRPr lang="cs-CZ" sz="2000" smtClean="0">
              <a:solidFill>
                <a:srgbClr val="000000"/>
              </a:solidFill>
              <a:cs typeface="Tahoma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2000" smtClean="0"/>
              <a:t>RAUNER, Karel, Josef PETŘÍK, Jitka PROKŠOVÁ a Miroslav RANDA. FYZIKA 8. 1. Plzeň: FRAUS, 2006. ISBN 80-7238-525-9. </a:t>
            </a:r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Texty jsou vlastní originální tvorbou autora.</a:t>
            </a:r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Obr. 1 – vlastní dílo autora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>
          <a:xfrm>
            <a:off x="107950" y="188913"/>
            <a:ext cx="8856663" cy="6480175"/>
          </a:xfrm>
          <a:pattFill prst="pct5">
            <a:fgClr>
              <a:srgbClr val="FFFF00"/>
            </a:fgClr>
            <a:bgClr>
              <a:srgbClr val="38C12D"/>
            </a:bgClr>
          </a:pattFill>
        </p:spPr>
        <p:txBody>
          <a:bodyPr/>
          <a:lstStyle/>
          <a:p>
            <a:pPr marL="0" indent="0">
              <a:buNone/>
            </a:pPr>
            <a:r>
              <a:rPr lang="cs-CZ" sz="2000" dirty="0"/>
              <a:t>Škola: Základní škola Trávníky Otrokovice, příspěvková organizace</a:t>
            </a:r>
          </a:p>
          <a:p>
            <a:pPr marL="0" indent="0">
              <a:buNone/>
            </a:pPr>
            <a:r>
              <a:rPr lang="cs-CZ" sz="2000" dirty="0"/>
              <a:t>Číslo projektu: CZ.1.07/1.4.00/21.2637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Název výukového materiálu: KMITAVÝ POHYB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Autor: Ing. Pavlína Ptáčková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Vytvořeno: 25. 1. 2012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Ročník: 8.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Vzdělávací oblast: Člověk a příroda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Vzdělávací obor: FYZIKA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Tematický okruh: POHYB TĚLES, SÍLY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Téma: KMITAVÝ POHYB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Pomůcky: interaktivní tabule, počítač, nosič </a:t>
            </a:r>
            <a:r>
              <a:rPr lang="cs-CZ" sz="2000" smtClean="0"/>
              <a:t>flash</a:t>
            </a:r>
            <a:endParaRPr lang="cs-CZ" sz="2000" dirty="0" smtClean="0"/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Anotace:  Vzdělávací materiál je určen k výkladu učiva o kmitavém pohybu. Součástí prezentace je příprava na laboratorní práci.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267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ptackova</dc:creator>
  <cp:lastModifiedBy>vecerova</cp:lastModifiedBy>
  <cp:revision>40</cp:revision>
  <dcterms:created xsi:type="dcterms:W3CDTF">2012-01-25T16:45:37Z</dcterms:created>
  <dcterms:modified xsi:type="dcterms:W3CDTF">2013-06-26T19:30:01Z</dcterms:modified>
</cp:coreProperties>
</file>