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71" r:id="rId3"/>
    <p:sldId id="273" r:id="rId4"/>
    <p:sldId id="256" r:id="rId5"/>
    <p:sldId id="257" r:id="rId6"/>
    <p:sldId id="258" r:id="rId7"/>
    <p:sldId id="260" r:id="rId8"/>
    <p:sldId id="261" r:id="rId9"/>
    <p:sldId id="262" r:id="rId10"/>
    <p:sldId id="263" r:id="rId11"/>
    <p:sldId id="266" r:id="rId12"/>
    <p:sldId id="264" r:id="rId13"/>
    <p:sldId id="265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DC7BE5-7BB8-45B0-9E41-981EF19F8589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2B9D29C-2997-49A6-8A11-5C952DE7B5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4.png"/><Relationship Id="rId7" Type="http://schemas.openxmlformats.org/officeDocument/2006/relationships/image" Target="../media/image1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4.png"/><Relationship Id="rId7" Type="http://schemas.openxmlformats.org/officeDocument/2006/relationships/image" Target="../media/image19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4509120"/>
            <a:ext cx="78323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VY_32_INOVACE_XIII_1_12_Goniometrické funkce – určení úhlů v pravoúhlém trojúhelníku</a:t>
            </a:r>
            <a:endParaRPr lang="cs-CZ" b="1" dirty="0" smtClean="0"/>
          </a:p>
          <a:p>
            <a:r>
              <a:rPr lang="cs-CZ" b="1" dirty="0" smtClean="0"/>
              <a:t>Šablona číslo:  XIII</a:t>
            </a:r>
            <a:r>
              <a:rPr lang="cs-CZ" dirty="0" smtClean="0"/>
              <a:t> </a:t>
            </a:r>
            <a:r>
              <a:rPr lang="cs-CZ" b="1" dirty="0" smtClean="0"/>
              <a:t>          Sada číslo: 1      Pořadové číslo DUM: 12    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26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Určení úhlu v pravoúhlém trojúhelníku pomocí goniometrických funkcí, určení hodnoty </a:t>
            </a:r>
            <a:r>
              <a:rPr lang="cs-CZ" sz="1600" dirty="0" err="1" smtClean="0"/>
              <a:t>gon</a:t>
            </a:r>
            <a:r>
              <a:rPr lang="cs-CZ" sz="1600" dirty="0" smtClean="0"/>
              <a:t>. funkce daného úhlu pomocí tabulek a naopak</a:t>
            </a:r>
          </a:p>
          <a:p>
            <a:r>
              <a:rPr lang="cs-CZ" sz="1600" b="1" dirty="0" smtClean="0"/>
              <a:t>Očekávaný výstup: </a:t>
            </a:r>
            <a:r>
              <a:rPr lang="cs-CZ" sz="1600" dirty="0" smtClean="0"/>
              <a:t>Žák zapíše </a:t>
            </a:r>
            <a:r>
              <a:rPr lang="cs-CZ" sz="1600" dirty="0" err="1" smtClean="0"/>
              <a:t>gon</a:t>
            </a:r>
            <a:r>
              <a:rPr lang="cs-CZ" sz="1600" dirty="0" smtClean="0"/>
              <a:t>. funkce daného </a:t>
            </a:r>
            <a:r>
              <a:rPr lang="cs-CZ" sz="1600" dirty="0"/>
              <a:t>ú</a:t>
            </a:r>
            <a:r>
              <a:rPr lang="cs-CZ" sz="1600" dirty="0" smtClean="0"/>
              <a:t>hlu jako poměry stran daného pravoúhlého trojúhelníku, pomocí tabulek určí hodnotu </a:t>
            </a:r>
            <a:r>
              <a:rPr lang="cs-CZ" sz="1600" dirty="0" err="1" smtClean="0"/>
              <a:t>gon</a:t>
            </a:r>
            <a:r>
              <a:rPr lang="cs-CZ" sz="1600" dirty="0" smtClean="0"/>
              <a:t>. funkcí daného úhlu a naopak, Určí velikosti úhlů v zadaném  trojúhelníku. 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Goniometrické funkce ostrého úhlu daného pravoúhlého trojúhelníku, poměry stran odpovídající dané goniometrické funkci zvoleného úhlu, tabulky goniometrických funkcí</a:t>
            </a:r>
          </a:p>
          <a:p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sešit, </a:t>
            </a:r>
            <a:r>
              <a:rPr lang="cs-CZ" sz="1600" dirty="0" smtClean="0"/>
              <a:t>tabulky </a:t>
            </a:r>
            <a:r>
              <a:rPr lang="cs-CZ" sz="1600" dirty="0" smtClean="0"/>
              <a:t>pro Z</a:t>
            </a:r>
            <a:r>
              <a:rPr lang="cs-CZ" sz="1600" b="1" dirty="0" smtClean="0"/>
              <a:t>Š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</a:t>
            </a:r>
            <a:r>
              <a:rPr lang="cs-CZ" sz="1600" dirty="0"/>
              <a:t> </a:t>
            </a:r>
            <a:r>
              <a:rPr lang="cs-CZ" sz="1600" dirty="0" smtClean="0"/>
              <a:t>Žáci si na začátku zopakují stanovení poměrů stran daného pravoúhlého  trojúhelníku jako goniometrické funkce zvoleného ostrého úhlu, pak totéž aplikují v konkrétním trojúhelníku pro konkrétní úhel. V rozcvičce jde o utvrzení základního učiva. Práce s tabulkami v druhé fázi je vcelku jednoduchá, žáci mívají problém se zápisem (je třeba rozlišit hodnotu funkce úhlu  a velikost úhlu), dále  často chybují v přehlédnutí se při hledání ve vhodné tabulce a také vznikají nejasnosti při určování nejbližší hodnoty v tabulkách. Je vhodné doplnit tuto fázi prací s tabulkami, kdy si žáci dávají úlohy k vyhledávání v tabulkách navzájem.</a:t>
            </a:r>
          </a:p>
        </p:txBody>
      </p:sp>
    </p:spTree>
    <p:extLst>
      <p:ext uri="{BB962C8B-B14F-4D97-AF65-F5344CB8AC3E}">
        <p14:creationId xmlns:p14="http://schemas.microsoft.com/office/powerpoint/2010/main" val="428079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>
            <a:normAutofit/>
          </a:bodyPr>
          <a:lstStyle/>
          <a:p>
            <a:r>
              <a:rPr lang="cs-CZ" sz="1600" dirty="0" smtClean="0"/>
              <a:t>V závěrečné části řeší třída společně základní úlohu určení ostrého úhlu v pravoúhlém trojúhelníku, ve kterém známe dvě strany – nejprve dvě odvěsny a posléze odvěsnu a přeponu. Poprvé si žáci vyzkoušejí postup, kdy nejprve musí najít vhodnou goniometrickou funkci, zapsat poměr stran a posléze vypočítat hodnotu poměru a pomocí tabulek určit velikost úhlu. Samostatně pak mohou vypočítat druhý úhel. Většinou objeví obě možnosti postupu – pomocí goniometrických funkcí nebo prostě dopočtem do 90°.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15955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7772400" cy="2952327"/>
          </a:xfrm>
        </p:spPr>
        <p:txBody>
          <a:bodyPr>
            <a:normAutofit/>
          </a:bodyPr>
          <a:lstStyle/>
          <a:p>
            <a:r>
              <a:rPr lang="cs-CZ" dirty="0"/>
              <a:t>G</a:t>
            </a:r>
            <a:r>
              <a:rPr lang="cs-CZ" dirty="0" smtClean="0"/>
              <a:t>oniometrické funkce</a:t>
            </a:r>
            <a:br>
              <a:rPr lang="cs-CZ" dirty="0" smtClean="0"/>
            </a:br>
            <a:r>
              <a:rPr lang="cs-CZ" dirty="0" smtClean="0"/>
              <a:t>-určení úhlu v pravoúhlém 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66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704856" cy="113877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Rozcvička</a:t>
            </a:r>
          </a:p>
          <a:p>
            <a:r>
              <a:rPr lang="cs-CZ" sz="2400" dirty="0" smtClean="0"/>
              <a:t>1</a:t>
            </a:r>
            <a:r>
              <a:rPr lang="cs-CZ" sz="2000" dirty="0" smtClean="0"/>
              <a:t>) Zapiš slovy poměry, které vyjadřují dané goniometrické funkce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1893025"/>
                <a:ext cx="7704856" cy="13987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tg </a:t>
                </a:r>
                <a:r>
                  <a:rPr lang="cs-CZ" sz="2400" dirty="0" smtClean="0">
                    <a:sym typeface="Symbol"/>
                  </a:rPr>
                  <a:t> </a:t>
                </a:r>
                <a:r>
                  <a:rPr lang="cs-CZ" dirty="0" smtClean="0">
                    <a:sym typeface="Symbol"/>
                  </a:rPr>
                  <a:t>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.…………………………….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………………………………</m:t>
                        </m:r>
                      </m:den>
                    </m:f>
                  </m:oMath>
                </a14:m>
                <a:r>
                  <a:rPr lang="cs-CZ" sz="2400" dirty="0" smtClean="0"/>
                  <a:t>             cotg </a:t>
                </a:r>
                <a:r>
                  <a:rPr lang="cs-CZ" sz="2400" dirty="0" smtClean="0">
                    <a:sym typeface="Symbol"/>
                  </a:rPr>
                  <a:t>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……………………………..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.……………………………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endParaRPr lang="cs-CZ" sz="2400" dirty="0"/>
              </a:p>
              <a:p>
                <a:r>
                  <a:rPr lang="cs-CZ" sz="2400" dirty="0" smtClean="0"/>
                  <a:t>sin </a:t>
                </a:r>
                <a:r>
                  <a:rPr lang="cs-CZ" sz="2400" dirty="0" smtClean="0">
                    <a:sym typeface="Symbol"/>
                  </a:rPr>
                  <a:t>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…………………………….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………………………………</m:t>
                        </m:r>
                      </m:den>
                    </m:f>
                  </m:oMath>
                </a14:m>
                <a:r>
                  <a:rPr lang="cs-CZ" sz="2400" dirty="0" smtClean="0"/>
                  <a:t>	cos </a:t>
                </a:r>
                <a:r>
                  <a:rPr lang="cs-CZ" sz="2400" dirty="0" smtClean="0">
                    <a:sym typeface="Symbol"/>
                  </a:rPr>
                  <a:t>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……………………………………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……………………………………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893025"/>
                <a:ext cx="7704856" cy="1398716"/>
              </a:xfrm>
              <a:prstGeom prst="rect">
                <a:avLst/>
              </a:prstGeom>
              <a:blipFill rotWithShape="1">
                <a:blip r:embed="rId2"/>
                <a:stretch>
                  <a:fillRect l="-1266" t="-3930" b="-4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21443" y="3429000"/>
            <a:ext cx="7531671" cy="76944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</a:t>
            </a:r>
            <a:r>
              <a:rPr lang="cs-CZ" sz="2000" dirty="0" smtClean="0"/>
              <a:t>Popiš strany trojúhelníka. Zapiš poměry stran, které odpovídají daným goniometrickým funkcím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55576" y="4359673"/>
                <a:ext cx="4032448" cy="16142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𝑡𝑔</m:t>
                    </m:r>
                    <m:r>
                      <a:rPr lang="cs-CZ" sz="2400" b="0" i="1" smtClean="0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r>
                  <a:rPr lang="cs-CZ" sz="2400" dirty="0" smtClean="0"/>
                  <a:t>               sin</a:t>
                </a:r>
                <a14:m>
                  <m:oMath xmlns:m="http://schemas.openxmlformats.org/officeDocument/2006/math">
                    <m:r>
                      <a:rPr lang="cs-CZ" sz="2400" b="0" i="0" dirty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i="1" dirty="0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/>
                      <m:den/>
                    </m:f>
                    <m:r>
                      <a:rPr lang="cs-CZ" sz="2400" b="0" i="1" dirty="0" smtClean="0">
                        <a:latin typeface="Cambria Math"/>
                      </a:rPr>
                      <m:t>  </m:t>
                    </m:r>
                  </m:oMath>
                </a14:m>
                <a:endParaRPr lang="cs-CZ" sz="2400" b="0" dirty="0" smtClean="0"/>
              </a:p>
              <a:p>
                <a:endParaRPr lang="cs-CZ" sz="2400" dirty="0" smtClean="0"/>
              </a:p>
              <a:p>
                <a:r>
                  <a:rPr lang="cs-CZ" sz="2400" dirty="0"/>
                  <a:t>c</a:t>
                </a:r>
                <a:r>
                  <a:rPr lang="cs-CZ" sz="2400" dirty="0" smtClean="0"/>
                  <a:t>otg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r>
                  <a:rPr lang="cs-CZ" sz="2400" dirty="0" smtClean="0"/>
                  <a:t>	     cos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/>
                      <m:den/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4359673"/>
                <a:ext cx="4032448" cy="1614288"/>
              </a:xfrm>
              <a:prstGeom prst="rect">
                <a:avLst/>
              </a:prstGeom>
              <a:blipFill rotWithShape="1">
                <a:blip r:embed="rId3"/>
                <a:stretch>
                  <a:fillRect l="-2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ravoúhlý trojúhelník 5"/>
          <p:cNvSpPr/>
          <p:nvPr/>
        </p:nvSpPr>
        <p:spPr>
          <a:xfrm rot="5400000">
            <a:off x="6094368" y="4126380"/>
            <a:ext cx="1500651" cy="2383241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99840" y="586486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72060" y="4390935"/>
            <a:ext cx="281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Q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86582" y="4359673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0" name="Oblouk 9"/>
          <p:cNvSpPr/>
          <p:nvPr/>
        </p:nvSpPr>
        <p:spPr>
          <a:xfrm rot="1280452">
            <a:off x="5552726" y="5523458"/>
            <a:ext cx="548575" cy="331340"/>
          </a:xfrm>
          <a:prstGeom prst="arc">
            <a:avLst>
              <a:gd name="adj1" fmla="val 11653658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659880" y="5570412"/>
            <a:ext cx="352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ym typeface="Symbol"/>
              </a:rPr>
              <a:t>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85447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704856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Rozcvička</a:t>
            </a:r>
          </a:p>
          <a:p>
            <a:r>
              <a:rPr lang="cs-CZ" sz="2000" dirty="0" smtClean="0"/>
              <a:t>1) Zapiš slovy poměry, které vyjadřují dané goniometrické funkce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1893025"/>
                <a:ext cx="7704856" cy="16267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tg </a:t>
                </a:r>
                <a:r>
                  <a:rPr lang="cs-CZ" sz="2400" dirty="0" smtClean="0">
                    <a:sym typeface="Symbol"/>
                  </a:rPr>
                  <a:t> </a:t>
                </a:r>
                <a:r>
                  <a:rPr lang="cs-CZ" dirty="0" smtClean="0">
                    <a:sym typeface="Symbol"/>
                  </a:rPr>
                  <a:t>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𝑝𝑟𝑜𝑡𝑖𝑙𝑒h𝑙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den>
                    </m:f>
                  </m:oMath>
                </a14:m>
                <a:r>
                  <a:rPr lang="cs-CZ" sz="2400" dirty="0" smtClean="0"/>
                  <a:t>             cotg </a:t>
                </a:r>
                <a:r>
                  <a:rPr lang="cs-CZ" sz="2400" dirty="0" smtClean="0">
                    <a:sym typeface="Symbol"/>
                  </a:rPr>
                  <a:t>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𝑝𝑟𝑜𝑡𝑖𝑙𝑒h𝑙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endParaRPr lang="cs-CZ" sz="2400" dirty="0"/>
              </a:p>
              <a:p>
                <a:r>
                  <a:rPr lang="cs-CZ" sz="2400" dirty="0" smtClean="0"/>
                  <a:t>sin </a:t>
                </a:r>
                <a:r>
                  <a:rPr lang="cs-CZ" sz="2400" dirty="0" smtClean="0">
                    <a:sym typeface="Symbol"/>
                  </a:rPr>
                  <a:t>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𝑝𝑟𝑜𝑡𝑖𝑙𝑒h𝑙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𝑒𝑝𝑜𝑛𝑎</m:t>
                        </m:r>
                      </m:den>
                    </m:f>
                  </m:oMath>
                </a14:m>
                <a:r>
                  <a:rPr lang="cs-CZ" sz="2400" dirty="0" smtClean="0"/>
                  <a:t>	cos </a:t>
                </a:r>
                <a:r>
                  <a:rPr lang="cs-CZ" sz="2400" dirty="0" smtClean="0">
                    <a:sym typeface="Symbol"/>
                  </a:rPr>
                  <a:t>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𝑒𝑝𝑜𝑛𝑎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893025"/>
                <a:ext cx="7704856" cy="1626727"/>
              </a:xfrm>
              <a:prstGeom prst="rect">
                <a:avLst/>
              </a:prstGeom>
              <a:blipFill rotWithShape="1">
                <a:blip r:embed="rId2"/>
                <a:stretch>
                  <a:fillRect l="-12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21443" y="3641044"/>
            <a:ext cx="7531671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2) Popiš strany trojúhelníka. Zapiš poměry stran, které odpovídají daným goniometrickým funkcím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99592" y="4703311"/>
                <a:ext cx="4032448" cy="1551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𝑡𝑔</m:t>
                    </m:r>
                    <m:r>
                      <a:rPr lang="cs-CZ" sz="2400" b="0" i="1" smtClean="0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𝑝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𝑞</m:t>
                        </m:r>
                      </m:den>
                    </m:f>
                  </m:oMath>
                </a14:m>
                <a:r>
                  <a:rPr lang="cs-CZ" sz="2400" dirty="0" smtClean="0"/>
                  <a:t>                sin</a:t>
                </a:r>
                <a14:m>
                  <m:oMath xmlns:m="http://schemas.openxmlformats.org/officeDocument/2006/math">
                    <m:r>
                      <a:rPr lang="cs-CZ" sz="2400" b="0" i="0" dirty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i="1" dirty="0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𝑟</m:t>
                        </m:r>
                      </m:den>
                    </m:f>
                    <m:r>
                      <a:rPr lang="cs-CZ" sz="2400" b="0" i="1" dirty="0" smtClean="0">
                        <a:latin typeface="Cambria Math"/>
                      </a:rPr>
                      <m:t>  </m:t>
                    </m:r>
                  </m:oMath>
                </a14:m>
                <a:endParaRPr lang="cs-CZ" sz="2400" b="0" dirty="0" smtClean="0"/>
              </a:p>
              <a:p>
                <a:endParaRPr lang="cs-CZ" sz="2400" dirty="0" smtClean="0"/>
              </a:p>
              <a:p>
                <a:r>
                  <a:rPr lang="cs-CZ" sz="2400" dirty="0"/>
                  <a:t>c</a:t>
                </a:r>
                <a:r>
                  <a:rPr lang="cs-CZ" sz="2400" dirty="0" smtClean="0"/>
                  <a:t>otg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𝑞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𝑝</m:t>
                        </m:r>
                      </m:den>
                    </m:f>
                  </m:oMath>
                </a14:m>
                <a:r>
                  <a:rPr lang="cs-CZ" sz="2400" dirty="0" smtClean="0"/>
                  <a:t>	     cos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𝑞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4703311"/>
                <a:ext cx="4032448" cy="1551515"/>
              </a:xfrm>
              <a:prstGeom prst="rect">
                <a:avLst/>
              </a:prstGeom>
              <a:blipFill rotWithShape="1">
                <a:blip r:embed="rId3"/>
                <a:stretch>
                  <a:fillRect l="-2421" t="-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ravoúhlý trojúhelník 5"/>
          <p:cNvSpPr/>
          <p:nvPr/>
        </p:nvSpPr>
        <p:spPr>
          <a:xfrm rot="5400000">
            <a:off x="6038869" y="4391203"/>
            <a:ext cx="1500651" cy="2383241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09830" y="6023993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53864" y="4593315"/>
            <a:ext cx="281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Q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09830" y="455802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89194" y="547906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4403093"/>
            <a:ext cx="5445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9840" y="522920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q</a:t>
            </a:r>
            <a:endParaRPr lang="cs-CZ" sz="2000" dirty="0"/>
          </a:p>
        </p:txBody>
      </p:sp>
      <p:sp>
        <p:nvSpPr>
          <p:cNvPr id="14" name="Oblouk 13"/>
          <p:cNvSpPr/>
          <p:nvPr/>
        </p:nvSpPr>
        <p:spPr>
          <a:xfrm rot="1780321">
            <a:off x="5496996" y="5740566"/>
            <a:ext cx="620448" cy="233578"/>
          </a:xfrm>
          <a:prstGeom prst="arc">
            <a:avLst>
              <a:gd name="adj1" fmla="val 11642581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569870" y="5712447"/>
            <a:ext cx="4747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ym typeface="Symbol"/>
              </a:rPr>
              <a:t>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1763688" y="1893025"/>
            <a:ext cx="2160240" cy="3118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63688" y="2269312"/>
            <a:ext cx="2160240" cy="3118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79712" y="2801518"/>
            <a:ext cx="2160240" cy="3118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79712" y="3234920"/>
            <a:ext cx="2160240" cy="3073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259176" y="1863442"/>
            <a:ext cx="2160240" cy="3073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300192" y="2273832"/>
            <a:ext cx="2160240" cy="3073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659880" y="2823783"/>
            <a:ext cx="2160240" cy="3073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659880" y="3234920"/>
            <a:ext cx="2160240" cy="3073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907704" y="4588991"/>
            <a:ext cx="504056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907704" y="4998016"/>
            <a:ext cx="504056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60801" y="5508425"/>
            <a:ext cx="298884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268991" y="5958559"/>
            <a:ext cx="381388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458562" y="4614391"/>
            <a:ext cx="298884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458562" y="5054980"/>
            <a:ext cx="298884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304567" y="5472821"/>
            <a:ext cx="298884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304567" y="5942594"/>
            <a:ext cx="298884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283495" y="4418850"/>
            <a:ext cx="298884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09830" y="5403910"/>
            <a:ext cx="298884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844693" y="5598688"/>
            <a:ext cx="298884" cy="3489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368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704856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Rozcvička</a:t>
            </a:r>
          </a:p>
          <a:p>
            <a:r>
              <a:rPr lang="cs-CZ" sz="2000" dirty="0" smtClean="0"/>
              <a:t>1) Zapiš slovy poměry, které vyjadřují dané goniometrické funkce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1893025"/>
                <a:ext cx="7704856" cy="16267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tg </a:t>
                </a:r>
                <a:r>
                  <a:rPr lang="cs-CZ" sz="2400" dirty="0" smtClean="0">
                    <a:sym typeface="Symbol"/>
                  </a:rPr>
                  <a:t> </a:t>
                </a:r>
                <a:r>
                  <a:rPr lang="cs-CZ" dirty="0" smtClean="0">
                    <a:sym typeface="Symbol"/>
                  </a:rPr>
                  <a:t>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𝑝𝑟𝑜𝑡𝑖𝑙𝑒h𝑙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den>
                    </m:f>
                  </m:oMath>
                </a14:m>
                <a:r>
                  <a:rPr lang="cs-CZ" sz="2400" dirty="0" smtClean="0"/>
                  <a:t>             cotg </a:t>
                </a:r>
                <a:r>
                  <a:rPr lang="cs-CZ" sz="2400" dirty="0" smtClean="0">
                    <a:sym typeface="Symbol"/>
                  </a:rPr>
                  <a:t>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𝑝𝑟𝑜𝑡𝑖𝑙𝑒h𝑙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endParaRPr lang="cs-CZ" sz="2400" dirty="0"/>
              </a:p>
              <a:p>
                <a:r>
                  <a:rPr lang="cs-CZ" sz="2400" dirty="0" smtClean="0"/>
                  <a:t>sin </a:t>
                </a:r>
                <a:r>
                  <a:rPr lang="cs-CZ" sz="2400" dirty="0" smtClean="0">
                    <a:sym typeface="Symbol"/>
                  </a:rPr>
                  <a:t>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𝑝𝑟𝑜𝑡𝑖𝑙𝑒h𝑙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𝑒𝑝𝑜𝑛𝑎</m:t>
                        </m:r>
                      </m:den>
                    </m:f>
                  </m:oMath>
                </a14:m>
                <a:r>
                  <a:rPr lang="cs-CZ" sz="2400" dirty="0" smtClean="0"/>
                  <a:t>	cos </a:t>
                </a:r>
                <a:r>
                  <a:rPr lang="cs-CZ" sz="2400" dirty="0" smtClean="0">
                    <a:sym typeface="Symbol"/>
                  </a:rPr>
                  <a:t> =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𝑖𝑙𝑒h𝑙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á 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𝑜𝑑𝑣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ě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𝑠𝑛𝑎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𝑝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ř</m:t>
                        </m:r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𝑒𝑝𝑜𝑛𝑎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893025"/>
                <a:ext cx="7704856" cy="1626727"/>
              </a:xfrm>
              <a:prstGeom prst="rect">
                <a:avLst/>
              </a:prstGeom>
              <a:blipFill rotWithShape="1">
                <a:blip r:embed="rId2"/>
                <a:stretch>
                  <a:fillRect l="-12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721443" y="3641044"/>
            <a:ext cx="7531671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2) Popiš strany trojúhelníka. Zapiš poměry stran, které odpovídají daným goniometrickým funkcím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99592" y="4703311"/>
                <a:ext cx="4032448" cy="1551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𝑡𝑔</m:t>
                    </m:r>
                    <m:r>
                      <a:rPr lang="cs-CZ" sz="2400" b="0" i="1" smtClean="0">
                        <a:latin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𝑝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𝑞</m:t>
                        </m:r>
                      </m:den>
                    </m:f>
                  </m:oMath>
                </a14:m>
                <a:r>
                  <a:rPr lang="cs-CZ" sz="2400" dirty="0" smtClean="0"/>
                  <a:t>                sin</a:t>
                </a:r>
                <a14:m>
                  <m:oMath xmlns:m="http://schemas.openxmlformats.org/officeDocument/2006/math">
                    <m:r>
                      <a:rPr lang="cs-CZ" sz="2400" b="0" i="0" dirty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i="1" dirty="0" smtClean="0">
                        <a:latin typeface="Cambria Math"/>
                        <a:ea typeface="Cambria Math"/>
                      </a:rPr>
                      <m:t>𝜋</m:t>
                    </m:r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𝑟</m:t>
                        </m:r>
                      </m:den>
                    </m:f>
                    <m:r>
                      <a:rPr lang="cs-CZ" sz="2400" b="0" i="1" dirty="0" smtClean="0">
                        <a:latin typeface="Cambria Math"/>
                      </a:rPr>
                      <m:t>  </m:t>
                    </m:r>
                  </m:oMath>
                </a14:m>
                <a:endParaRPr lang="cs-CZ" sz="2400" b="0" dirty="0" smtClean="0"/>
              </a:p>
              <a:p>
                <a:endParaRPr lang="cs-CZ" sz="2400" dirty="0" smtClean="0"/>
              </a:p>
              <a:p>
                <a:r>
                  <a:rPr lang="cs-CZ" sz="2400" dirty="0"/>
                  <a:t>c</a:t>
                </a:r>
                <a:r>
                  <a:rPr lang="cs-CZ" sz="2400" dirty="0" smtClean="0"/>
                  <a:t>otg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𝑞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𝑝</m:t>
                        </m:r>
                      </m:den>
                    </m:f>
                  </m:oMath>
                </a14:m>
                <a:r>
                  <a:rPr lang="cs-CZ" sz="2400" dirty="0" smtClean="0"/>
                  <a:t>	     cos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𝜋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𝑞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4703311"/>
                <a:ext cx="4032448" cy="1551515"/>
              </a:xfrm>
              <a:prstGeom prst="rect">
                <a:avLst/>
              </a:prstGeom>
              <a:blipFill rotWithShape="1">
                <a:blip r:embed="rId3"/>
                <a:stretch>
                  <a:fillRect l="-2421" t="-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ravoúhlý trojúhelník 5"/>
          <p:cNvSpPr/>
          <p:nvPr/>
        </p:nvSpPr>
        <p:spPr>
          <a:xfrm rot="5400000">
            <a:off x="6038869" y="4391203"/>
            <a:ext cx="1500651" cy="2383241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09830" y="6023993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53864" y="4593315"/>
            <a:ext cx="281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Q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09830" y="455802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89194" y="547906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4403093"/>
            <a:ext cx="5445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9840" y="522920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q</a:t>
            </a:r>
            <a:endParaRPr lang="cs-CZ" sz="2000" dirty="0"/>
          </a:p>
        </p:txBody>
      </p:sp>
      <p:sp>
        <p:nvSpPr>
          <p:cNvPr id="14" name="Oblouk 13"/>
          <p:cNvSpPr/>
          <p:nvPr/>
        </p:nvSpPr>
        <p:spPr>
          <a:xfrm rot="1780321">
            <a:off x="5496996" y="5740566"/>
            <a:ext cx="620448" cy="233578"/>
          </a:xfrm>
          <a:prstGeom prst="arc">
            <a:avLst>
              <a:gd name="adj1" fmla="val 11642581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569870" y="5712447"/>
            <a:ext cx="4747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ym typeface="Symbol"/>
              </a:rPr>
              <a:t>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1396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836712"/>
            <a:ext cx="352839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Doplň pomocí tabulek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412776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</a:t>
            </a:r>
          </a:p>
          <a:p>
            <a:r>
              <a:rPr lang="cs-CZ" sz="2400" dirty="0" smtClean="0"/>
              <a:t>sin 67° 10´ = 	cos 45° 50´ =</a:t>
            </a:r>
          </a:p>
          <a:p>
            <a:endParaRPr lang="cs-CZ" sz="2400" dirty="0" smtClean="0"/>
          </a:p>
          <a:p>
            <a:r>
              <a:rPr lang="cs-CZ" sz="2400" dirty="0"/>
              <a:t>t</a:t>
            </a:r>
            <a:r>
              <a:rPr lang="cs-CZ" sz="2400" dirty="0" smtClean="0"/>
              <a:t>g 74° 20´ = 		cotg 12° 30´ =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27584" y="3442602"/>
                <a:ext cx="6696744" cy="23083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4)</a:t>
                </a:r>
              </a:p>
              <a:p>
                <a:r>
                  <a:rPr lang="cs-CZ" sz="2400" dirty="0"/>
                  <a:t>t</a:t>
                </a:r>
                <a:r>
                  <a:rPr lang="cs-CZ" sz="2400" dirty="0" smtClean="0"/>
                  <a:t>g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=0,5273                              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𝑐𝑜𝑡𝑔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=1,026</m:t>
                    </m:r>
                  </m:oMath>
                </a14:m>
                <a:endParaRPr lang="cs-CZ" sz="2400" b="0" dirty="0" smtClean="0">
                  <a:ea typeface="Cambria Math"/>
                </a:endParaRPr>
              </a:p>
              <a:p>
                <a:r>
                  <a:rPr lang="cs-CZ" sz="24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sz="2400" b="1" dirty="0" smtClean="0"/>
                  <a:t>  =</a:t>
                </a:r>
                <a:r>
                  <a:rPr lang="cs-CZ" sz="2400" dirty="0" smtClean="0"/>
                  <a:t> 		       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  <a:ea typeface="Cambria Math"/>
                      </a:rPr>
                      <m:t>                  </m:t>
                    </m:r>
                    <m:r>
                      <a:rPr lang="cs-CZ" sz="2400" b="1" i="1" smtClean="0">
                        <a:ln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sz="2400" b="1" dirty="0" smtClean="0"/>
                  <a:t> =</a:t>
                </a:r>
                <a:r>
                  <a:rPr lang="cs-CZ" sz="2400" dirty="0" smtClean="0"/>
                  <a:t>  </a:t>
                </a:r>
              </a:p>
              <a:p>
                <a:endParaRPr lang="cs-CZ" sz="2400" dirty="0"/>
              </a:p>
              <a:p>
                <a:r>
                  <a:rPr lang="cs-CZ" sz="2400" dirty="0"/>
                  <a:t>s</a:t>
                </a:r>
                <a:r>
                  <a:rPr lang="cs-CZ" sz="2400" dirty="0" smtClean="0"/>
                  <a:t>in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𝛿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=0,3524                       </m:t>
                    </m:r>
                    <m:func>
                      <m:func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         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  <a:ea typeface="Cambria Math"/>
                          </a:rPr>
                          <m:t>cos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𝜀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=0,7325</m:t>
                        </m:r>
                      </m:e>
                    </m:func>
                  </m:oMath>
                </a14:m>
                <a:endParaRPr lang="cs-CZ" sz="2400" dirty="0" smtClean="0"/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n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𝜹</m:t>
                    </m:r>
                  </m:oMath>
                </a14:m>
                <a:r>
                  <a:rPr lang="cs-CZ" sz="2400" b="1" dirty="0" smtClean="0"/>
                  <a:t> =</a:t>
                </a:r>
                <a:r>
                  <a:rPr lang="cs-CZ" sz="2400" dirty="0" smtClean="0"/>
                  <a:t> 		           </a:t>
                </a:r>
                <a:r>
                  <a:rPr lang="cs-CZ" sz="2400" dirty="0" smtClean="0">
                    <a:ea typeface="Cambria Math"/>
                  </a:rPr>
                  <a:t>      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𝜺</m:t>
                    </m:r>
                    <m:r>
                      <a:rPr lang="cs-CZ" sz="2400" b="1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b="1" dirty="0" smtClean="0"/>
                  <a:t>=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442602"/>
                <a:ext cx="6696744" cy="2308324"/>
              </a:xfrm>
              <a:prstGeom prst="rect">
                <a:avLst/>
              </a:prstGeom>
              <a:blipFill rotWithShape="1">
                <a:blip r:embed="rId2"/>
                <a:stretch>
                  <a:fillRect l="-1457" t="-2116" b="-52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649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83671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Zkontroluj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412776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</a:t>
            </a:r>
          </a:p>
          <a:p>
            <a:r>
              <a:rPr lang="cs-CZ" sz="2400" dirty="0" smtClean="0"/>
              <a:t>sin 67° 10´ = 0,9216	cos 45° 50´ = 0,6967</a:t>
            </a:r>
          </a:p>
          <a:p>
            <a:endParaRPr lang="cs-CZ" sz="2400" dirty="0" smtClean="0"/>
          </a:p>
          <a:p>
            <a:r>
              <a:rPr lang="cs-CZ" sz="2400" dirty="0"/>
              <a:t>t</a:t>
            </a:r>
            <a:r>
              <a:rPr lang="cs-CZ" sz="2400" dirty="0" smtClean="0"/>
              <a:t>g 74° 20´ = 3,566		cotg 12° 30´ = 4,511 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27584" y="3442602"/>
                <a:ext cx="6696744" cy="23083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4)</a:t>
                </a:r>
              </a:p>
              <a:p>
                <a:r>
                  <a:rPr lang="cs-CZ" sz="2400" dirty="0"/>
                  <a:t>t</a:t>
                </a:r>
                <a:r>
                  <a:rPr lang="cs-CZ" sz="2400" dirty="0" smtClean="0"/>
                  <a:t>g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=0,5273                              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𝑐𝑜𝑡𝑔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=1,026</m:t>
                    </m:r>
                  </m:oMath>
                </a14:m>
                <a:endParaRPr lang="cs-CZ" sz="2400" b="0" dirty="0" smtClean="0">
                  <a:ea typeface="Cambria Math"/>
                </a:endParaRPr>
              </a:p>
              <a:p>
                <a:r>
                  <a:rPr lang="cs-CZ" sz="24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400" i="1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400" dirty="0" smtClean="0">
                    <a:ln>
                      <a:solidFill>
                        <a:schemeClr val="accent1">
                          <a:lumMod val="75000"/>
                        </a:schemeClr>
                      </a:solidFill>
                    </a:ln>
                  </a:rPr>
                  <a:t>  = 27°50´ </a:t>
                </a:r>
                <a:r>
                  <a:rPr lang="cs-CZ" sz="2400" dirty="0" smtClean="0"/>
                  <a:t>		</a:t>
                </a:r>
                <a:r>
                  <a:rPr lang="cs-CZ" sz="2400" dirty="0" smtClean="0">
                    <a:ln>
                      <a:solidFill>
                        <a:schemeClr val="accent1">
                          <a:lumMod val="75000"/>
                        </a:schemeClr>
                      </a:solidFill>
                    </a:ln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    </m:t>
                    </m:r>
                    <m:r>
                      <a:rPr lang="cs-CZ" sz="2400" i="1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𝛾</m:t>
                    </m:r>
                  </m:oMath>
                </a14:m>
                <a:r>
                  <a:rPr lang="cs-CZ" sz="2400" dirty="0" smtClean="0">
                    <a:ln>
                      <a:solidFill>
                        <a:schemeClr val="accent1">
                          <a:lumMod val="75000"/>
                        </a:schemeClr>
                      </a:solidFill>
                    </a:ln>
                  </a:rPr>
                  <a:t> =  44°20</a:t>
                </a:r>
                <a:r>
                  <a:rPr lang="cs-CZ" sz="2400" dirty="0" smtClean="0"/>
                  <a:t>´</a:t>
                </a:r>
              </a:p>
              <a:p>
                <a:endParaRPr lang="cs-CZ" sz="2400" dirty="0"/>
              </a:p>
              <a:p>
                <a:r>
                  <a:rPr lang="cs-CZ" sz="2400" dirty="0"/>
                  <a:t>s</a:t>
                </a:r>
                <a:r>
                  <a:rPr lang="cs-CZ" sz="2400" dirty="0" smtClean="0"/>
                  <a:t>in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𝛿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=0,3524                       </m:t>
                    </m:r>
                    <m:func>
                      <m:func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         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  <a:ea typeface="Cambria Math"/>
                          </a:rPr>
                          <m:t>cos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𝜀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=0,7325</m:t>
                        </m:r>
                      </m:e>
                    </m:func>
                  </m:oMath>
                </a14:m>
                <a:endParaRPr lang="cs-CZ" sz="2400" dirty="0" smtClean="0"/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</a:t>
                </a:r>
                <a14:m>
                  <m:oMath xmlns:m="http://schemas.openxmlformats.org/officeDocument/2006/math">
                    <m:r>
                      <a:rPr lang="cs-CZ" sz="2400" i="1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𝛿</m:t>
                    </m:r>
                  </m:oMath>
                </a14:m>
                <a:r>
                  <a:rPr lang="cs-CZ" sz="2400" dirty="0" smtClean="0">
                    <a:ln>
                      <a:solidFill>
                        <a:schemeClr val="accent1">
                          <a:lumMod val="75000"/>
                        </a:schemeClr>
                      </a:solidFill>
                    </a:ln>
                  </a:rPr>
                  <a:t> = 20°40´</a:t>
                </a:r>
                <a:r>
                  <a:rPr lang="cs-CZ" sz="2400" dirty="0" smtClean="0"/>
                  <a:t>		           </a:t>
                </a:r>
                <a:r>
                  <a:rPr lang="cs-CZ" sz="24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𝜀</m:t>
                    </m:r>
                    <m:r>
                      <a:rPr lang="cs-CZ" sz="2400" i="1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dirty="0" smtClean="0">
                    <a:ln>
                      <a:solidFill>
                        <a:schemeClr val="accent1">
                          <a:lumMod val="75000"/>
                        </a:schemeClr>
                      </a:solidFill>
                    </a:ln>
                  </a:rPr>
                  <a:t>= 42°50´</a:t>
                </a:r>
                <a:endParaRPr lang="cs-CZ" sz="2400" dirty="0">
                  <a:ln>
                    <a:solidFill>
                      <a:schemeClr val="accent1">
                        <a:lumMod val="75000"/>
                      </a:schemeClr>
                    </a:solidFill>
                  </a:ln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442602"/>
                <a:ext cx="6696744" cy="2308324"/>
              </a:xfrm>
              <a:prstGeom prst="rect">
                <a:avLst/>
              </a:prstGeom>
              <a:blipFill rotWithShape="1">
                <a:blip r:embed="rId2"/>
                <a:stretch>
                  <a:fillRect l="-1457" t="-2116" b="-52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 1"/>
          <p:cNvSpPr/>
          <p:nvPr/>
        </p:nvSpPr>
        <p:spPr>
          <a:xfrm>
            <a:off x="2699792" y="1844824"/>
            <a:ext cx="1080120" cy="3527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11640" y="2624387"/>
            <a:ext cx="1080120" cy="3527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85090" y="1857130"/>
            <a:ext cx="1080120" cy="3527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44208" y="2629654"/>
            <a:ext cx="1080120" cy="3527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87624" y="4243982"/>
            <a:ext cx="1728192" cy="35278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87624" y="5364000"/>
            <a:ext cx="1728192" cy="3869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20208" y="4217046"/>
            <a:ext cx="1872208" cy="4811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454592" y="5317899"/>
            <a:ext cx="1836204" cy="4791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966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83671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Zkontroluj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412776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</a:t>
            </a:r>
          </a:p>
          <a:p>
            <a:r>
              <a:rPr lang="cs-CZ" sz="2400" dirty="0" smtClean="0"/>
              <a:t>sin 67° 10´ = 0,9216	cos 45° 50´ = 0,6967</a:t>
            </a:r>
          </a:p>
          <a:p>
            <a:endParaRPr lang="cs-CZ" sz="2400" dirty="0" smtClean="0"/>
          </a:p>
          <a:p>
            <a:r>
              <a:rPr lang="cs-CZ" sz="2400" dirty="0"/>
              <a:t>t</a:t>
            </a:r>
            <a:r>
              <a:rPr lang="cs-CZ" sz="2400" dirty="0" smtClean="0"/>
              <a:t>g 74° 20´ = 3,566		cotg 12° 30´ = 4,511 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27584" y="3442602"/>
                <a:ext cx="6696744" cy="23083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4)</a:t>
                </a:r>
              </a:p>
              <a:p>
                <a:r>
                  <a:rPr lang="cs-CZ" sz="2400" dirty="0"/>
                  <a:t>t</a:t>
                </a:r>
                <a:r>
                  <a:rPr lang="cs-CZ" sz="2400" dirty="0" smtClean="0"/>
                  <a:t>g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=0,5273                              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𝑐𝑜𝑡𝑔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=1,026</m:t>
                    </m:r>
                  </m:oMath>
                </a14:m>
                <a:endParaRPr lang="cs-CZ" sz="2400" b="0" dirty="0" smtClean="0">
                  <a:ea typeface="Cambria Math"/>
                </a:endParaRPr>
              </a:p>
              <a:p>
                <a:r>
                  <a:rPr lang="cs-CZ" sz="24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400" i="1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400" dirty="0" smtClean="0">
                    <a:ln>
                      <a:solidFill>
                        <a:schemeClr val="accent1">
                          <a:lumMod val="75000"/>
                        </a:schemeClr>
                      </a:solidFill>
                    </a:ln>
                  </a:rPr>
                  <a:t>  = 27°50´ </a:t>
                </a:r>
                <a:r>
                  <a:rPr lang="cs-CZ" sz="2400" dirty="0" smtClean="0"/>
                  <a:t>		</a:t>
                </a:r>
                <a:r>
                  <a:rPr lang="cs-CZ" sz="2400" dirty="0" smtClean="0">
                    <a:ln>
                      <a:solidFill>
                        <a:schemeClr val="accent1">
                          <a:lumMod val="75000"/>
                        </a:schemeClr>
                      </a:solidFill>
                    </a:ln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    </m:t>
                    </m:r>
                    <m:r>
                      <a:rPr lang="cs-CZ" sz="2400" i="1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𝛾</m:t>
                    </m:r>
                  </m:oMath>
                </a14:m>
                <a:r>
                  <a:rPr lang="cs-CZ" sz="2400" dirty="0" smtClean="0">
                    <a:ln>
                      <a:solidFill>
                        <a:schemeClr val="accent1">
                          <a:lumMod val="75000"/>
                        </a:schemeClr>
                      </a:solidFill>
                    </a:ln>
                  </a:rPr>
                  <a:t> =  44°20</a:t>
                </a:r>
                <a:r>
                  <a:rPr lang="cs-CZ" sz="2400" dirty="0" smtClean="0"/>
                  <a:t>´</a:t>
                </a:r>
              </a:p>
              <a:p>
                <a:endParaRPr lang="cs-CZ" sz="2400" dirty="0"/>
              </a:p>
              <a:p>
                <a:r>
                  <a:rPr lang="cs-CZ" sz="2400" dirty="0"/>
                  <a:t>s</a:t>
                </a:r>
                <a:r>
                  <a:rPr lang="cs-CZ" sz="2400" dirty="0" smtClean="0"/>
                  <a:t>in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𝛿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=0,3524                       </m:t>
                    </m:r>
                    <m:func>
                      <m:funcPr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         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  <a:ea typeface="Cambria Math"/>
                          </a:rPr>
                          <m:t>cos</m:t>
                        </m:r>
                      </m:fName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𝜀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=0,7325</m:t>
                        </m:r>
                      </m:e>
                    </m:func>
                  </m:oMath>
                </a14:m>
                <a:endParaRPr lang="cs-CZ" sz="2400" dirty="0" smtClean="0"/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</a:t>
                </a:r>
                <a14:m>
                  <m:oMath xmlns:m="http://schemas.openxmlformats.org/officeDocument/2006/math">
                    <m:r>
                      <a:rPr lang="cs-CZ" sz="2400" i="1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𝛿</m:t>
                    </m:r>
                  </m:oMath>
                </a14:m>
                <a:r>
                  <a:rPr lang="cs-CZ" sz="2400" dirty="0" smtClean="0">
                    <a:ln>
                      <a:solidFill>
                        <a:schemeClr val="accent1">
                          <a:lumMod val="75000"/>
                        </a:schemeClr>
                      </a:solidFill>
                    </a:ln>
                  </a:rPr>
                  <a:t> = 20°40´</a:t>
                </a:r>
                <a:r>
                  <a:rPr lang="cs-CZ" sz="2400" dirty="0" smtClean="0"/>
                  <a:t>		           </a:t>
                </a:r>
                <a:r>
                  <a:rPr lang="cs-CZ" sz="24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𝜀</m:t>
                    </m:r>
                    <m:r>
                      <a:rPr lang="cs-CZ" sz="2400" i="1" smtClean="0">
                        <a:ln>
                          <a:solidFill>
                            <a:schemeClr val="accent1">
                              <a:lumMod val="75000"/>
                            </a:schemeClr>
                          </a:solidFill>
                        </a:ln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dirty="0" smtClean="0">
                    <a:ln>
                      <a:solidFill>
                        <a:schemeClr val="accent1">
                          <a:lumMod val="75000"/>
                        </a:schemeClr>
                      </a:solidFill>
                    </a:ln>
                  </a:rPr>
                  <a:t>= 42°50´</a:t>
                </a:r>
                <a:endParaRPr lang="cs-CZ" sz="2400" dirty="0">
                  <a:ln>
                    <a:solidFill>
                      <a:schemeClr val="accent1">
                        <a:lumMod val="75000"/>
                      </a:schemeClr>
                    </a:solidFill>
                  </a:ln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442602"/>
                <a:ext cx="6696744" cy="2308324"/>
              </a:xfrm>
              <a:prstGeom prst="rect">
                <a:avLst/>
              </a:prstGeom>
              <a:blipFill rotWithShape="1">
                <a:blip r:embed="rId2"/>
                <a:stretch>
                  <a:fillRect l="-1457" t="-2116" b="-52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8215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4623" y="655439"/>
            <a:ext cx="4753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Urči  velikost úhlu </a:t>
            </a:r>
            <a:r>
              <a:rPr lang="cs-CZ" sz="2400" dirty="0" smtClean="0">
                <a:sym typeface="Symbol"/>
              </a:rPr>
              <a:t></a:t>
            </a:r>
            <a:endParaRPr lang="cs-CZ" sz="2400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2376857" y="1443963"/>
            <a:ext cx="2016224" cy="1296144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louk 3"/>
          <p:cNvSpPr/>
          <p:nvPr/>
        </p:nvSpPr>
        <p:spPr>
          <a:xfrm rot="15607875">
            <a:off x="3229881" y="2420533"/>
            <a:ext cx="851942" cy="535403"/>
          </a:xfrm>
          <a:prstGeom prst="arc">
            <a:avLst>
              <a:gd name="adj1" fmla="val 16200000"/>
              <a:gd name="adj2" fmla="val 464911"/>
            </a:avLst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2318902"/>
            <a:ext cx="4164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ym typeface="Symbol"/>
              </a:rPr>
              <a:t>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68745" y="194957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7,5</a:t>
            </a:r>
            <a:r>
              <a:rPr lang="cs-CZ" dirty="0" smtClean="0"/>
              <a:t> 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1" y="2780567"/>
            <a:ext cx="1621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cm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60833" y="275367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780567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66807" y="1068705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16" name="Oblouk 15"/>
          <p:cNvSpPr/>
          <p:nvPr/>
        </p:nvSpPr>
        <p:spPr>
          <a:xfrm rot="6115741">
            <a:off x="2084192" y="1319868"/>
            <a:ext cx="792088" cy="778721"/>
          </a:xfrm>
          <a:prstGeom prst="arc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345878" y="1563153"/>
                <a:ext cx="49400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5878" y="1563153"/>
                <a:ext cx="494006" cy="400110"/>
              </a:xfrm>
              <a:prstGeom prst="rect">
                <a:avLst/>
              </a:prstGeom>
              <a:blipFill rotWithShape="1">
                <a:blip r:embed="rId2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089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4623" y="655439"/>
            <a:ext cx="4753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Urči  velikost úhlu </a:t>
            </a:r>
            <a:r>
              <a:rPr lang="cs-CZ" sz="2400" dirty="0" smtClean="0">
                <a:sym typeface="Symbol"/>
              </a:rPr>
              <a:t></a:t>
            </a:r>
            <a:endParaRPr lang="cs-CZ" sz="2400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2376857" y="1443963"/>
            <a:ext cx="2016224" cy="1296144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louk 3"/>
          <p:cNvSpPr/>
          <p:nvPr/>
        </p:nvSpPr>
        <p:spPr>
          <a:xfrm rot="15607875">
            <a:off x="3229881" y="2420533"/>
            <a:ext cx="851942" cy="535403"/>
          </a:xfrm>
          <a:prstGeom prst="arc">
            <a:avLst>
              <a:gd name="adj1" fmla="val 16200000"/>
              <a:gd name="adj2" fmla="val 464911"/>
            </a:avLst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2318902"/>
            <a:ext cx="4164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ym typeface="Symbol"/>
              </a:rPr>
              <a:t>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68745" y="194957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7,5</a:t>
            </a:r>
            <a:r>
              <a:rPr lang="cs-CZ" dirty="0" smtClean="0"/>
              <a:t> 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1" y="2780567"/>
            <a:ext cx="1621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cm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716016" y="2135995"/>
                <a:ext cx="3454536" cy="10800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tg </a:t>
                </a:r>
                <a:r>
                  <a:rPr lang="cs-CZ" sz="2400" dirty="0" smtClean="0">
                    <a:sym typeface="Symbol"/>
                  </a:rPr>
                  <a:t>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7,5 </m:t>
                        </m:r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𝑐𝑚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8 </m:t>
                        </m:r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400" dirty="0" smtClean="0"/>
                  <a:t> = 0,9375</a:t>
                </a:r>
              </a:p>
              <a:p>
                <a:r>
                  <a:rPr lang="cs-CZ" sz="2400" dirty="0"/>
                  <a:t> </a:t>
                </a:r>
                <a:r>
                  <a:rPr lang="cs-CZ" sz="2400" b="1" u="sng" dirty="0" smtClean="0">
                    <a:sym typeface="Symbol"/>
                  </a:rPr>
                  <a:t> = 43°10´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135995"/>
                <a:ext cx="3454536" cy="1080039"/>
              </a:xfrm>
              <a:prstGeom prst="rect">
                <a:avLst/>
              </a:prstGeom>
              <a:blipFill rotWithShape="1">
                <a:blip r:embed="rId2"/>
                <a:stretch>
                  <a:fillRect l="-2827" b="-117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15616" y="3933056"/>
                <a:ext cx="511256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Dokážeš určit velikost úhlu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?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3933056"/>
                <a:ext cx="5112568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1788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2160833" y="275367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780567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66807" y="1068705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16" name="Oblouk 15"/>
          <p:cNvSpPr/>
          <p:nvPr/>
        </p:nvSpPr>
        <p:spPr>
          <a:xfrm rot="6115741">
            <a:off x="2084192" y="1319868"/>
            <a:ext cx="792088" cy="778721"/>
          </a:xfrm>
          <a:prstGeom prst="arc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345878" y="1563153"/>
                <a:ext cx="49400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5878" y="1563153"/>
                <a:ext cx="494006" cy="400110"/>
              </a:xfrm>
              <a:prstGeom prst="rect">
                <a:avLst/>
              </a:prstGeom>
              <a:blipFill rotWithShape="1">
                <a:blip r:embed="rId4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37572" y="4725142"/>
                <a:ext cx="3600400" cy="144937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cotg</a:t>
                </a:r>
                <a:r>
                  <a:rPr lang="cs-CZ" sz="24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  <a:sym typeface="Symbol"/>
                          </a:rPr>
                          <m:t>7,5 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𝑐𝑚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  <a:sym typeface="Symbol"/>
                          </a:rPr>
                          <m:t>8 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0,9375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</a:t>
                </a:r>
                <a:endParaRPr lang="cs-CZ" sz="2400" dirty="0"/>
              </a:p>
              <a:p>
                <a:r>
                  <a:rPr lang="cs-CZ" sz="2400" dirty="0" smtClean="0"/>
                  <a:t>       </a:t>
                </a:r>
                <a14:m>
                  <m:oMath xmlns:m="http://schemas.openxmlformats.org/officeDocument/2006/math">
                    <m:r>
                      <a:rPr lang="cs-CZ" sz="2400" b="1" i="1" u="sng"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sz="2400" b="1" u="sng" dirty="0" smtClean="0"/>
                  <a:t> = 46°50´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7572" y="4725142"/>
                <a:ext cx="3600400" cy="1449371"/>
              </a:xfrm>
              <a:prstGeom prst="rect">
                <a:avLst/>
              </a:prstGeom>
              <a:blipFill rotWithShape="1">
                <a:blip r:embed="rId5"/>
                <a:stretch>
                  <a:fillRect l="-2538" b="-84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23850" y="4849662"/>
                <a:ext cx="3130500" cy="1200329"/>
              </a:xfrm>
              <a:prstGeom prst="rect">
                <a:avLst/>
              </a:prstGeom>
              <a:solidFill>
                <a:srgbClr val="92D050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400" dirty="0" smtClean="0"/>
                  <a:t> = 90° - </a:t>
                </a:r>
                <a:r>
                  <a:rPr lang="cs-CZ" sz="2400" dirty="0" smtClean="0">
                    <a:sym typeface="Symbol"/>
                  </a:rPr>
                  <a:t> </a:t>
                </a:r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400" dirty="0" smtClean="0"/>
                  <a:t> = 90°  - 43°10´</a:t>
                </a:r>
              </a:p>
              <a:p>
                <a14:m>
                  <m:oMath xmlns:m="http://schemas.openxmlformats.org/officeDocument/2006/math">
                    <m:r>
                      <a:rPr lang="cs-CZ" sz="2400" b="1" i="1" u="sng"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sz="2400" b="1" u="sng" dirty="0" smtClean="0"/>
                  <a:t> = 46°50´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3850" y="4849662"/>
                <a:ext cx="3130500" cy="1200329"/>
              </a:xfrm>
              <a:prstGeom prst="rect">
                <a:avLst/>
              </a:prstGeom>
              <a:blipFill rotWithShape="1">
                <a:blip r:embed="rId6"/>
                <a:stretch>
                  <a:fillRect l="-1556" t="-4082" b="-11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4716016" y="2318902"/>
            <a:ext cx="720080" cy="4616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448703" y="2135995"/>
            <a:ext cx="1152128" cy="688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600830" y="2051575"/>
            <a:ext cx="1353519" cy="688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827076" y="2835453"/>
            <a:ext cx="1695177" cy="5522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063812" y="3684137"/>
            <a:ext cx="4560753" cy="688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88096" y="4680039"/>
            <a:ext cx="3711896" cy="14944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502301" y="4680038"/>
            <a:ext cx="3452049" cy="14944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154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4623" y="655439"/>
            <a:ext cx="4753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Urči  velikost úhlu </a:t>
            </a:r>
            <a:r>
              <a:rPr lang="cs-CZ" sz="2400" dirty="0" smtClean="0">
                <a:sym typeface="Symbol"/>
              </a:rPr>
              <a:t></a:t>
            </a:r>
            <a:endParaRPr lang="cs-CZ" sz="2400" dirty="0"/>
          </a:p>
        </p:txBody>
      </p:sp>
      <p:sp>
        <p:nvSpPr>
          <p:cNvPr id="3" name="Pravoúhlý trojúhelník 2"/>
          <p:cNvSpPr/>
          <p:nvPr/>
        </p:nvSpPr>
        <p:spPr>
          <a:xfrm>
            <a:off x="2376857" y="1443963"/>
            <a:ext cx="2016224" cy="1296144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louk 3"/>
          <p:cNvSpPr/>
          <p:nvPr/>
        </p:nvSpPr>
        <p:spPr>
          <a:xfrm rot="15607875">
            <a:off x="3229881" y="2420533"/>
            <a:ext cx="851942" cy="535403"/>
          </a:xfrm>
          <a:prstGeom prst="arc">
            <a:avLst>
              <a:gd name="adj1" fmla="val 16200000"/>
              <a:gd name="adj2" fmla="val 464911"/>
            </a:avLst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2318902"/>
            <a:ext cx="4164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ym typeface="Symbol"/>
              </a:rPr>
              <a:t>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68745" y="194957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7,5</a:t>
            </a:r>
            <a:r>
              <a:rPr lang="cs-CZ" dirty="0" smtClean="0"/>
              <a:t> 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1" y="2780567"/>
            <a:ext cx="1621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cm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716016" y="2135995"/>
                <a:ext cx="3454536" cy="10800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tg </a:t>
                </a:r>
                <a:r>
                  <a:rPr lang="cs-CZ" sz="2400" dirty="0" smtClean="0">
                    <a:sym typeface="Symbol"/>
                  </a:rPr>
                  <a:t>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7,5 </m:t>
                        </m:r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𝑐𝑚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8 </m:t>
                        </m:r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400" dirty="0" smtClean="0"/>
                  <a:t> = 0,9375</a:t>
                </a:r>
              </a:p>
              <a:p>
                <a:r>
                  <a:rPr lang="cs-CZ" sz="2400" dirty="0"/>
                  <a:t> </a:t>
                </a:r>
                <a:r>
                  <a:rPr lang="cs-CZ" sz="2400" b="1" u="sng" dirty="0" smtClean="0">
                    <a:sym typeface="Symbol"/>
                  </a:rPr>
                  <a:t> = 43°10´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135995"/>
                <a:ext cx="3454536" cy="1080039"/>
              </a:xfrm>
              <a:prstGeom prst="rect">
                <a:avLst/>
              </a:prstGeom>
              <a:blipFill rotWithShape="1">
                <a:blip r:embed="rId2"/>
                <a:stretch>
                  <a:fillRect l="-2827" b="-117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15616" y="3933056"/>
                <a:ext cx="511256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Dokážeš určit velikost úhlu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?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3933056"/>
                <a:ext cx="5112568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1788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2160833" y="2753675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780567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66807" y="1068705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16" name="Oblouk 15"/>
          <p:cNvSpPr/>
          <p:nvPr/>
        </p:nvSpPr>
        <p:spPr>
          <a:xfrm rot="6115741">
            <a:off x="2084192" y="1319868"/>
            <a:ext cx="792088" cy="778721"/>
          </a:xfrm>
          <a:prstGeom prst="arc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345878" y="1563153"/>
                <a:ext cx="49400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5878" y="1563153"/>
                <a:ext cx="494006" cy="400110"/>
              </a:xfrm>
              <a:prstGeom prst="rect">
                <a:avLst/>
              </a:prstGeom>
              <a:blipFill rotWithShape="1">
                <a:blip r:embed="rId4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37572" y="4725142"/>
                <a:ext cx="3600400" cy="1449371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cotg</a:t>
                </a:r>
                <a:r>
                  <a:rPr lang="cs-CZ" sz="24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  <a:sym typeface="Symbol"/>
                          </a:rPr>
                          <m:t>7,5 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𝑐𝑚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  <a:sym typeface="Symbol"/>
                          </a:rPr>
                          <m:t>8 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0,9375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</a:t>
                </a:r>
                <a:endParaRPr lang="cs-CZ" sz="2400" dirty="0"/>
              </a:p>
              <a:p>
                <a:r>
                  <a:rPr lang="cs-CZ" sz="2400" dirty="0" smtClean="0"/>
                  <a:t>       </a:t>
                </a:r>
                <a14:m>
                  <m:oMath xmlns:m="http://schemas.openxmlformats.org/officeDocument/2006/math">
                    <m:r>
                      <a:rPr lang="cs-CZ" sz="2400" b="1" i="1" u="sng"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sz="2400" b="1" u="sng" dirty="0" smtClean="0"/>
                  <a:t> = 46°50´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7572" y="4725142"/>
                <a:ext cx="3600400" cy="1449371"/>
              </a:xfrm>
              <a:prstGeom prst="rect">
                <a:avLst/>
              </a:prstGeom>
              <a:blipFill rotWithShape="1">
                <a:blip r:embed="rId5"/>
                <a:stretch>
                  <a:fillRect l="-2538" b="-84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23850" y="4849662"/>
                <a:ext cx="3130500" cy="1200329"/>
              </a:xfrm>
              <a:prstGeom prst="rect">
                <a:avLst/>
              </a:prstGeom>
              <a:solidFill>
                <a:srgbClr val="92D050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400" dirty="0" smtClean="0"/>
                  <a:t> = 90° - </a:t>
                </a:r>
                <a:r>
                  <a:rPr lang="cs-CZ" sz="2400" dirty="0" smtClean="0">
                    <a:sym typeface="Symbol"/>
                  </a:rPr>
                  <a:t> </a:t>
                </a:r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400" dirty="0" smtClean="0"/>
                  <a:t> = 90°  - 43°10´</a:t>
                </a:r>
              </a:p>
              <a:p>
                <a14:m>
                  <m:oMath xmlns:m="http://schemas.openxmlformats.org/officeDocument/2006/math">
                    <m:r>
                      <a:rPr lang="cs-CZ" sz="2400" b="1" i="1" u="sng"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sz="2400" b="1" u="sng" dirty="0" smtClean="0"/>
                  <a:t> = 46°50´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3850" y="4849662"/>
                <a:ext cx="3130500" cy="1200329"/>
              </a:xfrm>
              <a:prstGeom prst="rect">
                <a:avLst/>
              </a:prstGeom>
              <a:blipFill rotWithShape="1">
                <a:blip r:embed="rId6"/>
                <a:stretch>
                  <a:fillRect l="-1556" t="-4082" b="-11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04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955554" y="424606"/>
                <a:ext cx="47534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2) Urči  velikost úhlu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  <a:ea typeface="Cambria Math"/>
                        <a:sym typeface="Symbol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5554" y="424606"/>
                <a:ext cx="4753481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2051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Pravoúhlý trojúhelník 2"/>
          <p:cNvSpPr/>
          <p:nvPr/>
        </p:nvSpPr>
        <p:spPr>
          <a:xfrm rot="10800000">
            <a:off x="1475656" y="1579088"/>
            <a:ext cx="2016224" cy="1296144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louk 3"/>
          <p:cNvSpPr/>
          <p:nvPr/>
        </p:nvSpPr>
        <p:spPr>
          <a:xfrm rot="16669921">
            <a:off x="2865654" y="2235581"/>
            <a:ext cx="933283" cy="761209"/>
          </a:xfrm>
          <a:prstGeom prst="arc">
            <a:avLst>
              <a:gd name="adj1" fmla="val 16200000"/>
              <a:gd name="adj2" fmla="val 464911"/>
            </a:avLst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075435" y="2227160"/>
                <a:ext cx="416445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>
                          <a:latin typeface="Cambria Math"/>
                          <a:ea typeface="Cambria Math"/>
                          <a:sym typeface="Symbol"/>
                        </a:rPr>
                        <m:t>𝜋</m:t>
                      </m:r>
                    </m:oMath>
                  </m:oMathPara>
                </a14:m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5435" y="2227160"/>
                <a:ext cx="416445" cy="83099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727768" y="210203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04676" y="1044893"/>
            <a:ext cx="965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4,3 m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16655" y="3700588"/>
                <a:ext cx="511256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Dokážeš určit velikost úhlu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𝜔</m:t>
                    </m:r>
                    <m:r>
                      <a:rPr lang="cs-CZ" sz="2400" i="1" smtClean="0">
                        <a:latin typeface="Cambria Math"/>
                        <a:ea typeface="Cambria Math"/>
                      </a:rPr>
                      <m:t>?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6655" y="3700588"/>
                <a:ext cx="5112568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1909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1115615" y="1317547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20911" y="2795557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20911" y="1306503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</a:t>
            </a:r>
            <a:endParaRPr lang="cs-CZ" sz="2000" dirty="0"/>
          </a:p>
        </p:txBody>
      </p:sp>
      <p:sp>
        <p:nvSpPr>
          <p:cNvPr id="16" name="Oblouk 15"/>
          <p:cNvSpPr/>
          <p:nvPr/>
        </p:nvSpPr>
        <p:spPr>
          <a:xfrm rot="4136456">
            <a:off x="1785533" y="1328297"/>
            <a:ext cx="792088" cy="778721"/>
          </a:xfrm>
          <a:prstGeom prst="arc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882851" y="1579088"/>
                <a:ext cx="49400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  <a:ea typeface="Cambria Math"/>
                        </a:rPr>
                        <m:t>𝜔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2851" y="1579088"/>
                <a:ext cx="494006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1140062" y="3682968"/>
            <a:ext cx="4656074" cy="9585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50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955554" y="424606"/>
                <a:ext cx="47534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2) Urči  velikost úhlu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  <a:ea typeface="Cambria Math"/>
                        <a:sym typeface="Symbol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5554" y="424606"/>
                <a:ext cx="4753481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2051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Pravoúhlý trojúhelník 2"/>
          <p:cNvSpPr/>
          <p:nvPr/>
        </p:nvSpPr>
        <p:spPr>
          <a:xfrm rot="10800000">
            <a:off x="1475656" y="1579088"/>
            <a:ext cx="2016224" cy="1296144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louk 3"/>
          <p:cNvSpPr/>
          <p:nvPr/>
        </p:nvSpPr>
        <p:spPr>
          <a:xfrm rot="16669921">
            <a:off x="2865654" y="2235581"/>
            <a:ext cx="933283" cy="761209"/>
          </a:xfrm>
          <a:prstGeom prst="arc">
            <a:avLst>
              <a:gd name="adj1" fmla="val 16200000"/>
              <a:gd name="adj2" fmla="val 464911"/>
            </a:avLst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075435" y="2227160"/>
                <a:ext cx="416445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>
                          <a:latin typeface="Cambria Math"/>
                          <a:ea typeface="Cambria Math"/>
                          <a:sym typeface="Symbol"/>
                        </a:rPr>
                        <m:t>𝜋</m:t>
                      </m:r>
                    </m:oMath>
                  </m:oMathPara>
                </a14:m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5435" y="2227160"/>
                <a:ext cx="416445" cy="83099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727768" y="210203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04676" y="1044893"/>
            <a:ext cx="965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4,3 m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591639" y="1921701"/>
                <a:ext cx="3553424" cy="10800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sin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  <a:sym typeface="Symbol"/>
                      </a:rPr>
                      <m:t>𝜋</m:t>
                    </m:r>
                  </m:oMath>
                </a14:m>
                <a:r>
                  <a:rPr lang="cs-CZ" sz="2400" dirty="0" smtClean="0">
                    <a:sym typeface="Symbol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4,3 </m:t>
                        </m:r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𝑚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5 </m:t>
                        </m:r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𝑚</m:t>
                        </m:r>
                      </m:den>
                    </m:f>
                  </m:oMath>
                </a14:m>
                <a:r>
                  <a:rPr lang="cs-CZ" sz="2400" dirty="0" smtClean="0"/>
                  <a:t> = 0,8600</a:t>
                </a:r>
              </a:p>
              <a:p>
                <a14:m>
                  <m:oMath xmlns:m="http://schemas.openxmlformats.org/officeDocument/2006/math">
                    <m:r>
                      <a:rPr lang="cs-CZ" sz="2400" b="1" i="1" u="sng" dirty="0">
                        <a:latin typeface="Cambria Math"/>
                        <a:ea typeface="Cambria Math"/>
                        <a:sym typeface="Symbol"/>
                      </a:rPr>
                      <m:t>𝝅</m:t>
                    </m:r>
                    <m:r>
                      <a:rPr lang="cs-CZ" sz="2400" b="1" i="1" u="sng" dirty="0">
                        <a:latin typeface="Cambria Math"/>
                        <a:ea typeface="Cambria Math"/>
                        <a:sym typeface="Symbol"/>
                      </a:rPr>
                      <m:t> </m:t>
                    </m:r>
                  </m:oMath>
                </a14:m>
                <a:r>
                  <a:rPr lang="cs-CZ" sz="2400" b="1" u="sng" dirty="0" smtClean="0">
                    <a:sym typeface="Symbol"/>
                  </a:rPr>
                  <a:t>= 59°20´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1639" y="1921701"/>
                <a:ext cx="3553424" cy="1080039"/>
              </a:xfrm>
              <a:prstGeom prst="rect">
                <a:avLst/>
              </a:prstGeom>
              <a:blipFill rotWithShape="1">
                <a:blip r:embed="rId4"/>
                <a:stretch>
                  <a:fillRect l="-2573" b="-1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16655" y="3700588"/>
                <a:ext cx="5112568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Dokážeš určit velikost úhlu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𝜔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?</m:t>
                    </m:r>
                  </m:oMath>
                </a14:m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6655" y="3700588"/>
                <a:ext cx="5112568" cy="830997"/>
              </a:xfrm>
              <a:prstGeom prst="rect">
                <a:avLst/>
              </a:prstGeom>
              <a:blipFill rotWithShape="1">
                <a:blip r:embed="rId5"/>
                <a:stretch>
                  <a:fillRect l="-1909" t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1115615" y="1317547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20911" y="2795557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20911" y="1306503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</a:t>
            </a:r>
            <a:endParaRPr lang="cs-CZ" sz="2000" dirty="0"/>
          </a:p>
        </p:txBody>
      </p:sp>
      <p:sp>
        <p:nvSpPr>
          <p:cNvPr id="16" name="Oblouk 15"/>
          <p:cNvSpPr/>
          <p:nvPr/>
        </p:nvSpPr>
        <p:spPr>
          <a:xfrm rot="4136456">
            <a:off x="1785533" y="1328297"/>
            <a:ext cx="792088" cy="778721"/>
          </a:xfrm>
          <a:prstGeom prst="arc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882851" y="1579088"/>
                <a:ext cx="49400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  <a:ea typeface="Cambria Math"/>
                        </a:rPr>
                        <m:t>𝜔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2851" y="1579088"/>
                <a:ext cx="494006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37572" y="4725142"/>
                <a:ext cx="3600400" cy="144295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cos</a:t>
                </a:r>
                <a:r>
                  <a:rPr lang="cs-CZ" sz="24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𝜔</m:t>
                    </m:r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4,3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 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𝑚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5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 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0,8600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</a:t>
                </a:r>
                <a:endParaRPr lang="cs-CZ" sz="2400" dirty="0"/>
              </a:p>
              <a:p>
                <a:r>
                  <a:rPr lang="cs-CZ" sz="2400" dirty="0" smtClean="0"/>
                  <a:t>       </a:t>
                </a:r>
                <a14:m>
                  <m:oMath xmlns:m="http://schemas.openxmlformats.org/officeDocument/2006/math">
                    <m:r>
                      <a:rPr lang="cs-CZ" sz="2400" b="1" i="1" u="sng">
                        <a:latin typeface="Cambria Math"/>
                        <a:ea typeface="Cambria Math"/>
                      </a:rPr>
                      <m:t>𝝎</m:t>
                    </m:r>
                  </m:oMath>
                </a14:m>
                <a:r>
                  <a:rPr lang="cs-CZ" sz="2400" b="1" u="sng" dirty="0" smtClean="0"/>
                  <a:t> = 30°40´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7572" y="4725142"/>
                <a:ext cx="3600400" cy="1442959"/>
              </a:xfrm>
              <a:prstGeom prst="rect">
                <a:avLst/>
              </a:prstGeom>
              <a:blipFill rotWithShape="1">
                <a:blip r:embed="rId7"/>
                <a:stretch>
                  <a:fillRect l="-2538" b="-84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23850" y="4849662"/>
                <a:ext cx="3130500" cy="1200329"/>
              </a:xfrm>
              <a:prstGeom prst="rect">
                <a:avLst/>
              </a:prstGeom>
              <a:solidFill>
                <a:srgbClr val="92D050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𝜔</m:t>
                    </m:r>
                  </m:oMath>
                </a14:m>
                <a:r>
                  <a:rPr lang="cs-CZ" sz="2400" dirty="0" smtClean="0"/>
                  <a:t> = 90° -</a:t>
                </a:r>
                <a:r>
                  <a:rPr lang="cs-CZ" sz="2400" dirty="0">
                    <a:ea typeface="Cambria Math"/>
                    <a:sym typeface="Symbol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  <a:sym typeface="Symbol"/>
                      </a:rPr>
                      <m:t>𝜋</m:t>
                    </m:r>
                  </m:oMath>
                </a14:m>
                <a:endParaRPr lang="cs-CZ" sz="2400" dirty="0" smtClean="0">
                  <a:sym typeface="Symbol"/>
                </a:endParaRPr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𝜔</m:t>
                    </m:r>
                  </m:oMath>
                </a14:m>
                <a:r>
                  <a:rPr lang="cs-CZ" sz="2400" dirty="0" smtClean="0"/>
                  <a:t>= 90°  - 59°20´</a:t>
                </a:r>
              </a:p>
              <a:p>
                <a14:m>
                  <m:oMath xmlns:m="http://schemas.openxmlformats.org/officeDocument/2006/math">
                    <m:r>
                      <a:rPr lang="cs-CZ" sz="2400" b="1" i="1" u="sng">
                        <a:latin typeface="Cambria Math"/>
                        <a:ea typeface="Cambria Math"/>
                      </a:rPr>
                      <m:t>𝝎</m:t>
                    </m:r>
                  </m:oMath>
                </a14:m>
                <a:r>
                  <a:rPr lang="cs-CZ" sz="2400" b="1" u="sng" dirty="0" smtClean="0"/>
                  <a:t> = 30°40´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3850" y="4849662"/>
                <a:ext cx="3130500" cy="1200329"/>
              </a:xfrm>
              <a:prstGeom prst="rect">
                <a:avLst/>
              </a:prstGeom>
              <a:blipFill rotWithShape="1">
                <a:blip r:embed="rId8"/>
                <a:stretch>
                  <a:fillRect t="-4082" b="-11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4612388" y="1915573"/>
            <a:ext cx="823708" cy="5400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436096" y="1915573"/>
            <a:ext cx="1062973" cy="7006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516216" y="1994534"/>
            <a:ext cx="1438134" cy="6481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29999" y="2616185"/>
            <a:ext cx="1612194" cy="6481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216655" y="3561898"/>
            <a:ext cx="4492380" cy="6481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23179" y="4725141"/>
            <a:ext cx="3614793" cy="14429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782354" y="4824363"/>
            <a:ext cx="3171995" cy="14429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307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955554" y="424606"/>
                <a:ext cx="475348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2) Urči  velikost úhlu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  <a:ea typeface="Cambria Math"/>
                        <a:sym typeface="Symbol"/>
                      </a:rPr>
                      <m:t>𝜋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5554" y="424606"/>
                <a:ext cx="4753481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2051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Pravoúhlý trojúhelník 2"/>
          <p:cNvSpPr/>
          <p:nvPr/>
        </p:nvSpPr>
        <p:spPr>
          <a:xfrm rot="10800000">
            <a:off x="1475656" y="1579088"/>
            <a:ext cx="2016224" cy="1296144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louk 3"/>
          <p:cNvSpPr/>
          <p:nvPr/>
        </p:nvSpPr>
        <p:spPr>
          <a:xfrm rot="16669921">
            <a:off x="2865654" y="2235581"/>
            <a:ext cx="933283" cy="761209"/>
          </a:xfrm>
          <a:prstGeom prst="arc">
            <a:avLst>
              <a:gd name="adj1" fmla="val 16200000"/>
              <a:gd name="adj2" fmla="val 464911"/>
            </a:avLst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075435" y="2227160"/>
                <a:ext cx="416445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>
                          <a:latin typeface="Cambria Math"/>
                          <a:ea typeface="Cambria Math"/>
                          <a:sym typeface="Symbol"/>
                        </a:rPr>
                        <m:t>𝜋</m:t>
                      </m:r>
                    </m:oMath>
                  </m:oMathPara>
                </a14:m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5435" y="2227160"/>
                <a:ext cx="416445" cy="83099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727768" y="210203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04676" y="1044893"/>
            <a:ext cx="965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4,3 m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12388" y="1915573"/>
                <a:ext cx="3553424" cy="10800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sin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  <a:sym typeface="Symbol"/>
                      </a:rPr>
                      <m:t>𝜋</m:t>
                    </m:r>
                  </m:oMath>
                </a14:m>
                <a:r>
                  <a:rPr lang="cs-CZ" sz="2400" dirty="0" smtClean="0">
                    <a:sym typeface="Symbol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4,3 </m:t>
                        </m:r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𝑚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5 </m:t>
                        </m:r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𝑚</m:t>
                        </m:r>
                      </m:den>
                    </m:f>
                  </m:oMath>
                </a14:m>
                <a:r>
                  <a:rPr lang="cs-CZ" sz="2400" dirty="0" smtClean="0"/>
                  <a:t> = 0,8600</a:t>
                </a:r>
              </a:p>
              <a:p>
                <a14:m>
                  <m:oMath xmlns:m="http://schemas.openxmlformats.org/officeDocument/2006/math">
                    <m:r>
                      <a:rPr lang="cs-CZ" sz="2400" b="1" i="1" u="sng" dirty="0">
                        <a:latin typeface="Cambria Math"/>
                        <a:ea typeface="Cambria Math"/>
                        <a:sym typeface="Symbol"/>
                      </a:rPr>
                      <m:t>𝝅</m:t>
                    </m:r>
                    <m:r>
                      <a:rPr lang="cs-CZ" sz="2400" b="1" i="1" u="sng" dirty="0">
                        <a:latin typeface="Cambria Math"/>
                        <a:ea typeface="Cambria Math"/>
                        <a:sym typeface="Symbol"/>
                      </a:rPr>
                      <m:t> </m:t>
                    </m:r>
                  </m:oMath>
                </a14:m>
                <a:r>
                  <a:rPr lang="cs-CZ" sz="2400" b="1" u="sng" dirty="0" smtClean="0">
                    <a:sym typeface="Symbol"/>
                  </a:rPr>
                  <a:t>= 59°20´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2388" y="1915573"/>
                <a:ext cx="3553424" cy="1080039"/>
              </a:xfrm>
              <a:prstGeom prst="rect">
                <a:avLst/>
              </a:prstGeom>
              <a:blipFill rotWithShape="1">
                <a:blip r:embed="rId4"/>
                <a:stretch>
                  <a:fillRect l="-2744" b="-11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16655" y="3700588"/>
                <a:ext cx="511256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Dokážeš určit velikost úhlu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𝜔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 ?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6655" y="3700588"/>
                <a:ext cx="5112568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1909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1115615" y="1317547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20911" y="2795557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20911" y="1306503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</a:t>
            </a:r>
            <a:endParaRPr lang="cs-CZ" sz="2000" dirty="0"/>
          </a:p>
        </p:txBody>
      </p:sp>
      <p:sp>
        <p:nvSpPr>
          <p:cNvPr id="16" name="Oblouk 15"/>
          <p:cNvSpPr/>
          <p:nvPr/>
        </p:nvSpPr>
        <p:spPr>
          <a:xfrm rot="4136456">
            <a:off x="1785533" y="1328297"/>
            <a:ext cx="792088" cy="778721"/>
          </a:xfrm>
          <a:prstGeom prst="arc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882851" y="1579088"/>
                <a:ext cx="49400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  <a:ea typeface="Cambria Math"/>
                        </a:rPr>
                        <m:t>𝜔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2851" y="1579088"/>
                <a:ext cx="494006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37572" y="4725142"/>
                <a:ext cx="3600400" cy="1442959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cos</a:t>
                </a:r>
                <a:r>
                  <a:rPr lang="cs-CZ" sz="24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𝜔</m:t>
                    </m:r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4,3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 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𝑚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sym typeface="Symbol"/>
                          </a:rPr>
                          <m:t>5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 </m:t>
                        </m:r>
                        <m:r>
                          <a:rPr lang="cs-CZ" sz="2800" i="1">
                            <a:latin typeface="Cambria Math"/>
                            <a:sym typeface="Symbol"/>
                          </a:rPr>
                          <m:t>𝑐𝑚</m:t>
                        </m:r>
                      </m:den>
                    </m:f>
                  </m:oMath>
                </a14:m>
                <a:r>
                  <a:rPr lang="cs-CZ" sz="2800" dirty="0"/>
                  <a:t>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0,8600</a:t>
                </a:r>
              </a:p>
              <a:p>
                <a:r>
                  <a:rPr lang="cs-CZ" sz="2400" dirty="0"/>
                  <a:t> </a:t>
                </a:r>
                <a:r>
                  <a:rPr lang="cs-CZ" sz="2400" dirty="0" smtClean="0"/>
                  <a:t>       </a:t>
                </a:r>
                <a:endParaRPr lang="cs-CZ" sz="2400" dirty="0"/>
              </a:p>
              <a:p>
                <a:r>
                  <a:rPr lang="cs-CZ" sz="2400" dirty="0" smtClean="0"/>
                  <a:t>       </a:t>
                </a:r>
                <a14:m>
                  <m:oMath xmlns:m="http://schemas.openxmlformats.org/officeDocument/2006/math">
                    <m:r>
                      <a:rPr lang="cs-CZ" sz="2400" b="1" i="1" u="sng">
                        <a:latin typeface="Cambria Math"/>
                        <a:ea typeface="Cambria Math"/>
                      </a:rPr>
                      <m:t>𝝎</m:t>
                    </m:r>
                  </m:oMath>
                </a14:m>
                <a:r>
                  <a:rPr lang="cs-CZ" sz="2400" b="1" u="sng" dirty="0" smtClean="0"/>
                  <a:t> = 30°40´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7572" y="4725142"/>
                <a:ext cx="3600400" cy="1442959"/>
              </a:xfrm>
              <a:prstGeom prst="rect">
                <a:avLst/>
              </a:prstGeom>
              <a:blipFill rotWithShape="1">
                <a:blip r:embed="rId7"/>
                <a:stretch>
                  <a:fillRect l="-2538" b="-84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823850" y="4849662"/>
                <a:ext cx="3130500" cy="1200329"/>
              </a:xfrm>
              <a:prstGeom prst="rect">
                <a:avLst/>
              </a:prstGeom>
              <a:solidFill>
                <a:srgbClr val="92D050"/>
              </a:solidFill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𝜔</m:t>
                    </m:r>
                  </m:oMath>
                </a14:m>
                <a:r>
                  <a:rPr lang="cs-CZ" sz="2400" dirty="0" smtClean="0"/>
                  <a:t> = 90° -</a:t>
                </a:r>
                <a:r>
                  <a:rPr lang="cs-CZ" sz="2400" dirty="0">
                    <a:ea typeface="Cambria Math"/>
                    <a:sym typeface="Symbol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  <a:ea typeface="Cambria Math"/>
                        <a:sym typeface="Symbol"/>
                      </a:rPr>
                      <m:t>𝜋</m:t>
                    </m:r>
                  </m:oMath>
                </a14:m>
                <a:endParaRPr lang="cs-CZ" sz="2400" dirty="0" smtClean="0">
                  <a:sym typeface="Symbol"/>
                </a:endParaRPr>
              </a:p>
              <a:p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𝜔</m:t>
                    </m:r>
                  </m:oMath>
                </a14:m>
                <a:r>
                  <a:rPr lang="cs-CZ" sz="2400" dirty="0" smtClean="0"/>
                  <a:t>= 90°  - 59°20´</a:t>
                </a:r>
              </a:p>
              <a:p>
                <a14:m>
                  <m:oMath xmlns:m="http://schemas.openxmlformats.org/officeDocument/2006/math">
                    <m:r>
                      <a:rPr lang="cs-CZ" sz="2400" b="1" i="1" u="sng">
                        <a:latin typeface="Cambria Math"/>
                        <a:ea typeface="Cambria Math"/>
                      </a:rPr>
                      <m:t>𝝎</m:t>
                    </m:r>
                  </m:oMath>
                </a14:m>
                <a:r>
                  <a:rPr lang="cs-CZ" sz="2400" b="1" u="sng" dirty="0" smtClean="0"/>
                  <a:t> = 30°40´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3850" y="4849662"/>
                <a:ext cx="3130500" cy="1200329"/>
              </a:xfrm>
              <a:prstGeom prst="rect">
                <a:avLst/>
              </a:prstGeom>
              <a:blipFill rotWithShape="1">
                <a:blip r:embed="rId8"/>
                <a:stretch>
                  <a:fillRect t="-4082" b="-112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728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241</TotalTime>
  <Words>894</Words>
  <Application>Microsoft Office PowerPoint</Application>
  <PresentationFormat>Předvádění na obrazovce (4:3)</PresentationFormat>
  <Paragraphs>179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  </vt:lpstr>
      <vt:lpstr>Prezentace aplikace PowerPoint</vt:lpstr>
      <vt:lpstr>Prezentace aplikace PowerPoint</vt:lpstr>
      <vt:lpstr>Goniometrické funkce -určení úhlu v pravoúhlém trojúhelníku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 -určení úhlu v pravoúhlém trojúhelníku</dc:title>
  <dc:creator>mrkackovav</dc:creator>
  <cp:lastModifiedBy>Vlasta Mrkáčková</cp:lastModifiedBy>
  <cp:revision>30</cp:revision>
  <dcterms:created xsi:type="dcterms:W3CDTF">2013-03-19T21:52:40Z</dcterms:created>
  <dcterms:modified xsi:type="dcterms:W3CDTF">2013-06-26T19:33:41Z</dcterms:modified>
</cp:coreProperties>
</file>