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68" r:id="rId2"/>
    <p:sldId id="269" r:id="rId3"/>
    <p:sldId id="256" r:id="rId4"/>
    <p:sldId id="262" r:id="rId5"/>
    <p:sldId id="259" r:id="rId6"/>
    <p:sldId id="263" r:id="rId7"/>
    <p:sldId id="261" r:id="rId8"/>
    <p:sldId id="264" r:id="rId9"/>
    <p:sldId id="257" r:id="rId10"/>
    <p:sldId id="265" r:id="rId11"/>
    <p:sldId id="266" r:id="rId12"/>
    <p:sldId id="267"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3391631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3727193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2170048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F9386E1-DF27-483A-88A8-F0DD71A7CD66}" type="datetimeFigureOut">
              <a:rPr lang="cs-CZ" smtClean="0"/>
              <a:t>26.6.2013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3031438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F9386E1-DF27-483A-88A8-F0DD71A7CD66}" type="datetimeFigureOut">
              <a:rPr lang="cs-CZ" smtClean="0"/>
              <a:t>26.6.2013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80921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F9386E1-DF27-483A-88A8-F0DD71A7CD66}" type="datetimeFigureOut">
              <a:rPr lang="cs-CZ" smtClean="0"/>
              <a:t>26.6.2013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1547775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F9386E1-DF27-483A-88A8-F0DD71A7CD66}" type="datetimeFigureOut">
              <a:rPr lang="cs-CZ" smtClean="0"/>
              <a:t>26.6.2013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1842000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F9386E1-DF27-483A-88A8-F0DD71A7CD66}" type="datetimeFigureOut">
              <a:rPr lang="cs-CZ" smtClean="0"/>
              <a:t>26.6.2013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3667546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F9386E1-DF27-483A-88A8-F0DD71A7CD66}" type="datetimeFigureOut">
              <a:rPr lang="cs-CZ" smtClean="0"/>
              <a:t>26.6.2013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3366962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1118648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000912-5247-4D16-ACF7-5EEC3A473681}" type="slidenum">
              <a:rPr lang="cs-CZ" smtClean="0"/>
              <a:t>‹#›</a:t>
            </a:fld>
            <a:endParaRPr lang="cs-CZ"/>
          </a:p>
        </p:txBody>
      </p:sp>
    </p:spTree>
    <p:extLst>
      <p:ext uri="{BB962C8B-B14F-4D97-AF65-F5344CB8AC3E}">
        <p14:creationId xmlns:p14="http://schemas.microsoft.com/office/powerpoint/2010/main" val="1004812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9386E1-DF27-483A-88A8-F0DD71A7CD66}" type="datetimeFigureOut">
              <a:rPr lang="cs-CZ" smtClean="0"/>
              <a:t>26.6.2013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000912-5247-4D16-ACF7-5EEC3A473681}" type="slidenum">
              <a:rPr lang="cs-CZ" smtClean="0"/>
              <a:t>‹#›</a:t>
            </a:fld>
            <a:endParaRPr lang="cs-CZ"/>
          </a:p>
        </p:txBody>
      </p:sp>
    </p:spTree>
    <p:extLst>
      <p:ext uri="{BB962C8B-B14F-4D97-AF65-F5344CB8AC3E}">
        <p14:creationId xmlns:p14="http://schemas.microsoft.com/office/powerpoint/2010/main" val="407017464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20.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endParaRPr lang="cs-CZ" dirty="0"/>
          </a:p>
        </p:txBody>
      </p:sp>
      <p:sp>
        <p:nvSpPr>
          <p:cNvPr id="3" name="Zástupný symbol pro obsah 2"/>
          <p:cNvSpPr>
            <a:spLocks noGrp="1"/>
          </p:cNvSpPr>
          <p:nvPr>
            <p:ph idx="1"/>
          </p:nvPr>
        </p:nvSpPr>
        <p:spPr/>
        <p:txBody>
          <a:bodyPr/>
          <a:lstStyle/>
          <a:p>
            <a:pPr fontAlgn="b"/>
            <a:r>
              <a:rPr lang="cs-CZ" sz="2000" b="1" dirty="0"/>
              <a:t>Název školy</a:t>
            </a:r>
            <a:endParaRPr lang="cs-CZ" sz="2000" dirty="0"/>
          </a:p>
          <a:p>
            <a:pPr fontAlgn="ctr"/>
            <a:r>
              <a:rPr lang="cs-CZ" sz="2000" b="1" dirty="0"/>
              <a:t>ZÁKLADNÍ ŠKOLA, JIČÍN, HUSOVA 170</a:t>
            </a:r>
            <a:endParaRPr lang="cs-CZ" sz="2000" dirty="0"/>
          </a:p>
          <a:p>
            <a:pPr fontAlgn="b"/>
            <a:r>
              <a:rPr lang="cs-CZ" sz="2000" b="1" dirty="0"/>
              <a:t>Číslo projektu</a:t>
            </a:r>
            <a:endParaRPr lang="cs-CZ" sz="2000" dirty="0"/>
          </a:p>
          <a:p>
            <a:pPr fontAlgn="ctr"/>
            <a:r>
              <a:rPr lang="cs-CZ" sz="2000" b="1" dirty="0"/>
              <a:t>CZ.1.07/1.4.00/21.2862</a:t>
            </a:r>
            <a:endParaRPr lang="cs-CZ" sz="2000" dirty="0"/>
          </a:p>
          <a:p>
            <a:pPr fontAlgn="b"/>
            <a:r>
              <a:rPr lang="cs-CZ" sz="2000" b="1" dirty="0"/>
              <a:t>Číslo a název klíčové aktivity</a:t>
            </a:r>
            <a:endParaRPr lang="cs-CZ" sz="2000" dirty="0"/>
          </a:p>
          <a:p>
            <a:pPr fontAlgn="ctr"/>
            <a:r>
              <a:rPr lang="cs-CZ" sz="2000" b="1" dirty="0"/>
              <a:t>3.2 Inovace a zkvalitnění výuky prostřednictvím ICT</a:t>
            </a:r>
            <a:endParaRPr lang="cs-CZ" sz="2000" dirty="0"/>
          </a:p>
          <a:p>
            <a:endParaRPr lang="cs-CZ" dirty="0"/>
          </a:p>
        </p:txBody>
      </p:sp>
      <p:pic>
        <p:nvPicPr>
          <p:cNvPr id="4" name="Picture 2"/>
          <p:cNvPicPr>
            <a:picLocks noChangeAspect="1" noChangeArrowheads="1"/>
          </p:cNvPicPr>
          <p:nvPr/>
        </p:nvPicPr>
        <p:blipFill>
          <a:blip r:embed="rId2" cstate="print"/>
          <a:srcRect/>
          <a:stretch>
            <a:fillRect/>
          </a:stretch>
        </p:blipFill>
        <p:spPr bwMode="auto">
          <a:xfrm>
            <a:off x="2295809" y="332656"/>
            <a:ext cx="3767138" cy="1328738"/>
          </a:xfrm>
          <a:prstGeom prst="rect">
            <a:avLst/>
          </a:prstGeom>
          <a:solidFill>
            <a:srgbClr val="FFFFFF"/>
          </a:solidFill>
          <a:ln w="9525">
            <a:noFill/>
            <a:miter lim="800000"/>
            <a:headEnd/>
            <a:tailEnd/>
          </a:ln>
        </p:spPr>
      </p:pic>
      <p:sp>
        <p:nvSpPr>
          <p:cNvPr id="5" name="TextovéPole 4"/>
          <p:cNvSpPr txBox="1"/>
          <p:nvPr/>
        </p:nvSpPr>
        <p:spPr>
          <a:xfrm>
            <a:off x="827584" y="4509120"/>
            <a:ext cx="7544342" cy="1200329"/>
          </a:xfrm>
          <a:prstGeom prst="rect">
            <a:avLst/>
          </a:prstGeom>
          <a:noFill/>
        </p:spPr>
        <p:txBody>
          <a:bodyPr wrap="square" rtlCol="0">
            <a:spAutoFit/>
          </a:bodyPr>
          <a:lstStyle/>
          <a:p>
            <a:r>
              <a:rPr lang="cs-CZ" b="1" dirty="0" smtClean="0"/>
              <a:t>Název DUM:  </a:t>
            </a:r>
            <a:r>
              <a:rPr lang="cs-CZ" dirty="0" smtClean="0"/>
              <a:t>VY_32_INOVACE_XIII_1_13_Goniometrické funkce – výpočet stran pravoúhlého trojúhelníku</a:t>
            </a:r>
            <a:endParaRPr lang="cs-CZ" b="1" dirty="0" smtClean="0"/>
          </a:p>
          <a:p>
            <a:r>
              <a:rPr lang="cs-CZ" b="1" dirty="0" smtClean="0"/>
              <a:t>Šablona číslo:  XIII</a:t>
            </a:r>
            <a:r>
              <a:rPr lang="cs-CZ" dirty="0" smtClean="0"/>
              <a:t> </a:t>
            </a:r>
            <a:r>
              <a:rPr lang="cs-CZ" b="1" dirty="0" smtClean="0"/>
              <a:t>             Sada číslo:    1            Pořadové číslo DUM:  </a:t>
            </a:r>
            <a:r>
              <a:rPr lang="cs-CZ" b="1" smtClean="0"/>
              <a:t>13 </a:t>
            </a:r>
          </a:p>
          <a:p>
            <a:r>
              <a:rPr lang="cs-CZ" b="1" smtClean="0"/>
              <a:t>Autor</a:t>
            </a:r>
            <a:r>
              <a:rPr lang="cs-CZ" b="1" dirty="0" smtClean="0"/>
              <a:t>:  </a:t>
            </a:r>
            <a:r>
              <a:rPr lang="cs-CZ" dirty="0" smtClean="0"/>
              <a:t>Mgr. Vlasta </a:t>
            </a:r>
            <a:r>
              <a:rPr lang="cs-CZ" dirty="0" err="1" smtClean="0"/>
              <a:t>Mrkáčková</a:t>
            </a:r>
            <a:endParaRPr lang="cs-CZ" dirty="0"/>
          </a:p>
        </p:txBody>
      </p:sp>
    </p:spTree>
    <p:extLst>
      <p:ext uri="{BB962C8B-B14F-4D97-AF65-F5344CB8AC3E}">
        <p14:creationId xmlns:p14="http://schemas.microsoft.com/office/powerpoint/2010/main" val="36572656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395536" y="836712"/>
            <a:ext cx="8229600" cy="5706177"/>
          </a:xfrm>
          <a:prstGeom prst="rect">
            <a:avLst/>
          </a:prstGeom>
        </p:spPr>
        <p:txBody>
          <a:bodyPr wrap="square">
            <a:spAutoFit/>
          </a:bodyPr>
          <a:lstStyle/>
          <a:p>
            <a:r>
              <a:rPr lang="cs-CZ" sz="1600" b="1" dirty="0" smtClean="0"/>
              <a:t>Anotace: </a:t>
            </a:r>
            <a:r>
              <a:rPr lang="cs-CZ" sz="1600" dirty="0" smtClean="0"/>
              <a:t>Výpočet stran pravoúhlého trojúhelníku pomocí goniometrických funkcí.</a:t>
            </a:r>
          </a:p>
          <a:p>
            <a:r>
              <a:rPr lang="cs-CZ" sz="1600" b="1" dirty="0" smtClean="0"/>
              <a:t>Očekávaný výstup: </a:t>
            </a:r>
            <a:r>
              <a:rPr lang="cs-CZ" sz="1600" dirty="0" smtClean="0"/>
              <a:t>Žák vypočte požadovaný prvek daného pravoúhlého trojúhelníku (úhel nebo stranu) pomocí  </a:t>
            </a:r>
            <a:r>
              <a:rPr lang="cs-CZ" sz="1600" dirty="0" err="1" smtClean="0"/>
              <a:t>gon</a:t>
            </a:r>
            <a:r>
              <a:rPr lang="cs-CZ" sz="1600" dirty="0" smtClean="0"/>
              <a:t>. funkce daného úhlu </a:t>
            </a:r>
          </a:p>
          <a:p>
            <a:r>
              <a:rPr lang="cs-CZ" sz="1600" b="1" dirty="0" smtClean="0"/>
              <a:t>Druh učebního materiálu:   </a:t>
            </a:r>
            <a:r>
              <a:rPr lang="cs-CZ" sz="1600" dirty="0" smtClean="0"/>
              <a:t>prezentace</a:t>
            </a:r>
          </a:p>
          <a:p>
            <a:r>
              <a:rPr lang="cs-CZ" sz="1600" b="1" dirty="0" smtClean="0"/>
              <a:t>Typická věková skupina:   </a:t>
            </a:r>
            <a:r>
              <a:rPr lang="cs-CZ" sz="1600" dirty="0" smtClean="0"/>
              <a:t>14 - 15 let</a:t>
            </a:r>
            <a:br>
              <a:rPr lang="cs-CZ" sz="1600" dirty="0" smtClean="0"/>
            </a:br>
            <a:r>
              <a:rPr lang="cs-CZ" sz="1600" b="1" dirty="0" smtClean="0"/>
              <a:t>Klíčová slova: </a:t>
            </a:r>
            <a:r>
              <a:rPr lang="cs-CZ" sz="1600" dirty="0" smtClean="0"/>
              <a:t>Goniometrické funkce ostrého úhlu daného pravoúhlého trojúhelníku, poměry stran odpovídající dané goniometrické funkci zvoleného úhlu. Výpočet odvěsny nebo přepony daného pravoúhlého trojúhelníku </a:t>
            </a:r>
          </a:p>
          <a:p>
            <a:r>
              <a:rPr lang="cs-CZ" sz="1600" b="1" dirty="0" smtClean="0"/>
              <a:t>Pomůcky a materiál:   </a:t>
            </a:r>
            <a:r>
              <a:rPr lang="cs-CZ" sz="1600" dirty="0" smtClean="0"/>
              <a:t>interaktivní tabule, školní sešit, </a:t>
            </a:r>
            <a:r>
              <a:rPr lang="cs-CZ" sz="1600" dirty="0" smtClean="0"/>
              <a:t>kalkulačka, tabulky</a:t>
            </a:r>
            <a:r>
              <a:rPr lang="cs-CZ" sz="1600" dirty="0" smtClean="0"/>
              <a:t/>
            </a:r>
            <a:br>
              <a:rPr lang="cs-CZ" sz="1600" dirty="0" smtClean="0"/>
            </a:br>
            <a:r>
              <a:rPr lang="cs-CZ" sz="1600" b="1" dirty="0" smtClean="0"/>
              <a:t>Potřebný čas pro výuku DUM:  45</a:t>
            </a:r>
            <a:r>
              <a:rPr lang="cs-CZ" sz="1600" dirty="0" smtClean="0"/>
              <a:t> minut </a:t>
            </a:r>
            <a:r>
              <a:rPr lang="cs-CZ" sz="1600" b="1" dirty="0" smtClean="0"/>
              <a:t> </a:t>
            </a:r>
            <a:r>
              <a:rPr lang="cs-CZ" sz="1600" dirty="0" smtClean="0"/>
              <a:t/>
            </a:r>
            <a:br>
              <a:rPr lang="cs-CZ" sz="1600" dirty="0" smtClean="0"/>
            </a:br>
            <a:r>
              <a:rPr lang="cs-CZ" sz="1600" b="1" dirty="0" smtClean="0"/>
              <a:t>Metodické zhodnocení a popis práce s digitálním učebním materiálem</a:t>
            </a:r>
            <a:r>
              <a:rPr lang="cs-CZ" sz="1400" b="1" dirty="0" smtClean="0"/>
              <a:t>:</a:t>
            </a:r>
            <a:r>
              <a:rPr lang="cs-CZ" sz="1600" dirty="0"/>
              <a:t> </a:t>
            </a:r>
            <a:r>
              <a:rPr lang="cs-CZ" sz="1600" dirty="0" smtClean="0"/>
              <a:t>Žáci si na začátku zopakují určení úhlu v daném pravoúhlém trojúhelníku pomocí goniometrických funkcí. Jako první však musí vyřešit problém správně nakreslit popsaný pravoúhlý trojúhelník. Při určení úhlů většina žáků dokáže pracovat samostatně. Společně pak po krocích řeší výpočet nejprve odvěsny daného trojúhelníku, v další úloze pak je neznámou přepona.  Třída pracuje dle návodných otázek, kdy postupně stanoví vhodnou funkci, vyhledá v tabulkách hodnotu funkce a následně  řeší rovnici.  Zajímavá je diskuse a posléze i zkušenost s použitím vhodnější funkce při výpočtu odvěsny, kdy je možné použití funkce tg nebo cotg. Diskutovat je třeba i vhodnost zaokrouhlování a přesnosti výsledku. K utvrzení učiva pak slouží další trojúhelník a výpočet jeho chybějících stran. Znovu si nejdřív  žáci musí daný trojúhelník sami nakreslit tak, aby vyhovoval zadaným prvkům. Rychlejší žáci mohou pracovat napřed a jen si kontrolují výsledky  se skupinou, která i zde pracuje dle postupných návodných kroků.</a:t>
            </a:r>
          </a:p>
        </p:txBody>
      </p:sp>
    </p:spTree>
    <p:extLst>
      <p:ext uri="{BB962C8B-B14F-4D97-AF65-F5344CB8AC3E}">
        <p14:creationId xmlns:p14="http://schemas.microsoft.com/office/powerpoint/2010/main" val="3486812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340769"/>
            <a:ext cx="7772400" cy="4032448"/>
          </a:xfrm>
          <a:solidFill>
            <a:schemeClr val="accent6">
              <a:lumMod val="40000"/>
              <a:lumOff val="60000"/>
            </a:schemeClr>
          </a:solidFill>
        </p:spPr>
        <p:txBody>
          <a:bodyPr>
            <a:normAutofit/>
          </a:bodyPr>
          <a:lstStyle/>
          <a:p>
            <a:r>
              <a:rPr lang="cs-CZ" sz="48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Goniometrické</a:t>
            </a:r>
            <a:r>
              <a:rPr lang="cs-CZ" sz="4800" dirty="0" smtClean="0"/>
              <a:t> </a:t>
            </a:r>
            <a:r>
              <a:rPr lang="cs-CZ" sz="48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funkce</a:t>
            </a:r>
            <a:br>
              <a:rPr lang="cs-CZ" sz="48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br>
            <a:r>
              <a:rPr lang="cs-CZ" sz="48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 </a:t>
            </a:r>
            <a:r>
              <a:rPr lang="cs-CZ"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
            </a:r>
            <a:br>
              <a:rPr lang="cs-CZ"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br>
            <a:r>
              <a:rPr lang="cs-CZ"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 </a:t>
            </a:r>
            <a:r>
              <a:rPr lang="cs-CZ" sz="3600" b="1" i="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výpočet stran pravoúhlého trojúhelníku</a:t>
            </a:r>
            <a:endParaRPr lang="cs-CZ" sz="3600" b="1" i="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41088618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p:cNvSpPr txBox="1"/>
              <p:nvPr/>
            </p:nvSpPr>
            <p:spPr>
              <a:xfrm>
                <a:off x="817084" y="990709"/>
                <a:ext cx="7283307" cy="4893647"/>
              </a:xfrm>
              <a:prstGeom prst="rect">
                <a:avLst/>
              </a:prstGeom>
              <a:noFill/>
              <a:ln>
                <a:noFill/>
              </a:ln>
            </p:spPr>
            <p:txBody>
              <a:bodyPr wrap="square" rtlCol="0">
                <a:spAutoFit/>
              </a:bodyPr>
              <a:lstStyle/>
              <a:p>
                <a:r>
                  <a:rPr lang="cs-CZ" sz="2400" dirty="0" smtClean="0"/>
                  <a:t>1) V pravoúhlém trojúhelníku MNO s pravým úhlem při vrcholu O je dáno:</a:t>
                </a:r>
              </a:p>
              <a:p>
                <a:r>
                  <a:rPr lang="cs-CZ" sz="2400" dirty="0" smtClean="0">
                    <a:ln>
                      <a:solidFill>
                        <a:srgbClr val="C00000"/>
                      </a:solidFill>
                    </a:ln>
                  </a:rPr>
                  <a:t>a)</a:t>
                </a:r>
                <a:r>
                  <a:rPr lang="cs-CZ" sz="2400" dirty="0" smtClean="0"/>
                  <a:t>│NO│= 9 cm, │MN│= 13 cm, </a:t>
                </a:r>
              </a:p>
              <a:p>
                <a:r>
                  <a:rPr lang="cs-CZ" sz="2400" dirty="0" smtClean="0"/>
                  <a:t>vypočítejte velikost úhlu OMN = </a:t>
                </a:r>
                <a14:m>
                  <m:oMath xmlns:m="http://schemas.openxmlformats.org/officeDocument/2006/math">
                    <m:r>
                      <a:rPr lang="cs-CZ" sz="2400" b="1" i="1" u="sng" smtClean="0">
                        <a:latin typeface="Cambria Math"/>
                        <a:ea typeface="Cambria Math"/>
                      </a:rPr>
                      <m:t>𝝁</m:t>
                    </m:r>
                    <m:r>
                      <a:rPr lang="cs-CZ" sz="2400" b="0" i="1" u="sng" smtClean="0">
                        <a:latin typeface="Cambria Math"/>
                        <a:ea typeface="Cambria Math"/>
                      </a:rPr>
                      <m:t> </m:t>
                    </m:r>
                  </m:oMath>
                </a14:m>
                <a:endParaRPr lang="cs-CZ" sz="2400" b="0" u="sng" dirty="0" smtClean="0">
                  <a:ea typeface="Cambria Math"/>
                </a:endParaRPr>
              </a:p>
              <a:p>
                <a:r>
                  <a:rPr lang="cs-CZ" sz="2400" dirty="0" smtClean="0"/>
                  <a:t>a velikost úhlu MNO = </a:t>
                </a:r>
                <a:r>
                  <a:rPr lang="cs-CZ" sz="2400" b="1" u="sng" dirty="0" smtClean="0">
                    <a:sym typeface="Symbol"/>
                  </a:rPr>
                  <a:t></a:t>
                </a:r>
                <a:endParaRPr lang="cs-CZ" sz="2400" b="1" u="sng" dirty="0" smtClean="0"/>
              </a:p>
              <a:p>
                <a:pPr marL="342900" indent="-342900">
                  <a:buAutoNum type="alphaLcParenR"/>
                </a:pPr>
                <a:endParaRPr lang="cs-CZ" sz="2400" dirty="0"/>
              </a:p>
              <a:p>
                <a:r>
                  <a:rPr lang="cs-CZ" sz="2400" dirty="0" smtClean="0">
                    <a:ln>
                      <a:solidFill>
                        <a:srgbClr val="C00000"/>
                      </a:solidFill>
                    </a:ln>
                  </a:rPr>
                  <a:t>b) </a:t>
                </a:r>
                <a:r>
                  <a:rPr lang="cs-CZ" sz="2400" dirty="0" smtClean="0"/>
                  <a:t>│ON│= 26,5m, │</a:t>
                </a:r>
                <a:r>
                  <a:rPr lang="cs-CZ" sz="2400" dirty="0" smtClean="0">
                    <a:sym typeface="Euclid Extra"/>
                  </a:rPr>
                  <a:t></a:t>
                </a:r>
                <a:r>
                  <a:rPr lang="cs-CZ" sz="2400" dirty="0" smtClean="0"/>
                  <a:t> OMN│= </a:t>
                </a:r>
                <a14:m>
                  <m:oMath xmlns:m="http://schemas.openxmlformats.org/officeDocument/2006/math">
                    <m:r>
                      <a:rPr lang="cs-CZ" sz="2400" b="0" i="1">
                        <a:latin typeface="Cambria Math"/>
                        <a:ea typeface="Cambria Math"/>
                      </a:rPr>
                      <m:t>𝜇</m:t>
                    </m:r>
                    <m:r>
                      <a:rPr lang="cs-CZ" sz="2400" b="1" i="1">
                        <a:latin typeface="Cambria Math"/>
                        <a:ea typeface="Cambria Math"/>
                      </a:rPr>
                      <m:t> </m:t>
                    </m:r>
                  </m:oMath>
                </a14:m>
                <a:r>
                  <a:rPr lang="cs-CZ" sz="2400" dirty="0" smtClean="0"/>
                  <a:t>= 37°20´, Vypočtěte délku odvěsny MO</a:t>
                </a:r>
              </a:p>
              <a:p>
                <a:endParaRPr lang="cs-CZ" sz="2400" dirty="0"/>
              </a:p>
              <a:p>
                <a:r>
                  <a:rPr lang="cs-CZ" sz="2400" dirty="0" smtClean="0">
                    <a:ln>
                      <a:solidFill>
                        <a:srgbClr val="C00000"/>
                      </a:solidFill>
                    </a:ln>
                  </a:rPr>
                  <a:t>c) </a:t>
                </a:r>
                <a:r>
                  <a:rPr lang="cs-CZ" sz="2400" dirty="0" smtClean="0"/>
                  <a:t>│MO│=14,3 dm, │</a:t>
                </a:r>
                <a:r>
                  <a:rPr lang="cs-CZ" sz="2400" dirty="0" smtClean="0">
                    <a:sym typeface="Euclid Extra"/>
                  </a:rPr>
                  <a:t></a:t>
                </a:r>
                <a:r>
                  <a:rPr lang="cs-CZ" sz="2400" dirty="0" smtClean="0"/>
                  <a:t> MNO│= </a:t>
                </a:r>
                <a:r>
                  <a:rPr lang="cs-CZ" sz="2400" dirty="0">
                    <a:sym typeface="Symbol"/>
                  </a:rPr>
                  <a:t> </a:t>
                </a:r>
                <a:r>
                  <a:rPr lang="cs-CZ" sz="2400" dirty="0" smtClean="0">
                    <a:sym typeface="Symbol"/>
                  </a:rPr>
                  <a:t> = </a:t>
                </a:r>
                <a:r>
                  <a:rPr lang="cs-CZ" sz="2400" dirty="0" smtClean="0"/>
                  <a:t>72°20´,</a:t>
                </a:r>
              </a:p>
              <a:p>
                <a:r>
                  <a:rPr lang="cs-CZ" sz="2400" dirty="0" smtClean="0"/>
                  <a:t>Vypočtěte délku přepony MN</a:t>
                </a:r>
              </a:p>
              <a:p>
                <a:endParaRPr lang="cs-CZ" sz="2400" dirty="0"/>
              </a:p>
              <a:p>
                <a:endParaRPr lang="cs-CZ" sz="2400" dirty="0" smtClean="0"/>
              </a:p>
            </p:txBody>
          </p:sp>
        </mc:Choice>
        <mc:Fallback xmlns="">
          <p:sp>
            <p:nvSpPr>
              <p:cNvPr id="2" name="TextovéPole 1"/>
              <p:cNvSpPr txBox="1">
                <a:spLocks noRot="1" noChangeAspect="1" noMove="1" noResize="1" noEditPoints="1" noAdjustHandles="1" noChangeArrowheads="1" noChangeShapeType="1" noTextEdit="1"/>
              </p:cNvSpPr>
              <p:nvPr/>
            </p:nvSpPr>
            <p:spPr>
              <a:xfrm>
                <a:off x="817084" y="990709"/>
                <a:ext cx="7283307" cy="4893647"/>
              </a:xfrm>
              <a:prstGeom prst="rect">
                <a:avLst/>
              </a:prstGeom>
              <a:blipFill rotWithShape="1">
                <a:blip r:embed="rId2"/>
                <a:stretch>
                  <a:fillRect l="-1255" t="-998" r="-1674"/>
                </a:stretch>
              </a:blipFill>
              <a:ln>
                <a:noFill/>
              </a:ln>
            </p:spPr>
            <p:txBody>
              <a:bodyPr/>
              <a:lstStyle/>
              <a:p>
                <a:r>
                  <a:rPr lang="cs-CZ">
                    <a:noFill/>
                  </a:rPr>
                  <a:t> </a:t>
                </a:r>
              </a:p>
            </p:txBody>
          </p:sp>
        </mc:Fallback>
      </mc:AlternateContent>
    </p:spTree>
    <p:extLst>
      <p:ext uri="{BB962C8B-B14F-4D97-AF65-F5344CB8AC3E}">
        <p14:creationId xmlns:p14="http://schemas.microsoft.com/office/powerpoint/2010/main" val="4082573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Skupina 29"/>
          <p:cNvGrpSpPr/>
          <p:nvPr/>
        </p:nvGrpSpPr>
        <p:grpSpPr>
          <a:xfrm>
            <a:off x="645725" y="2356868"/>
            <a:ext cx="3196656" cy="2018614"/>
            <a:chOff x="696473" y="2501739"/>
            <a:chExt cx="3196656" cy="2018614"/>
          </a:xfrm>
        </p:grpSpPr>
        <p:grpSp>
          <p:nvGrpSpPr>
            <p:cNvPr id="31" name="Skupina 30"/>
            <p:cNvGrpSpPr/>
            <p:nvPr/>
          </p:nvGrpSpPr>
          <p:grpSpPr>
            <a:xfrm>
              <a:off x="696473" y="2501739"/>
              <a:ext cx="3196656" cy="2018614"/>
              <a:chOff x="664746" y="2490822"/>
              <a:chExt cx="3196656" cy="2018614"/>
            </a:xfrm>
          </p:grpSpPr>
          <p:grpSp>
            <p:nvGrpSpPr>
              <p:cNvPr id="35" name="Skupina 34"/>
              <p:cNvGrpSpPr/>
              <p:nvPr/>
            </p:nvGrpSpPr>
            <p:grpSpPr>
              <a:xfrm>
                <a:off x="664746" y="2641944"/>
                <a:ext cx="3196656" cy="1867492"/>
                <a:chOff x="1519360" y="1313185"/>
                <a:chExt cx="3196656" cy="1867492"/>
              </a:xfrm>
            </p:grpSpPr>
            <p:sp>
              <p:nvSpPr>
                <p:cNvPr id="38" name="Pravoúhlý trojúhelník 37"/>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39" name="Oblouk 38"/>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40" name="TextovéPole 39"/>
                    <p:cNvSpPr txBox="1"/>
                    <p:nvPr/>
                  </p:nvSpPr>
                  <p:spPr>
                    <a:xfrm>
                      <a:off x="3491880" y="2318902"/>
                      <a:ext cx="416445"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400" b="0" i="1" smtClean="0">
                                <a:ln>
                                  <a:solidFill>
                                    <a:srgbClr val="FF0000"/>
                                  </a:solidFill>
                                </a:ln>
                                <a:latin typeface="Cambria Math"/>
                                <a:ea typeface="Cambria Math"/>
                              </a:rPr>
                              <m:t>𝜇</m:t>
                            </m:r>
                          </m:oMath>
                        </m:oMathPara>
                      </a14:m>
                      <a:endParaRPr lang="cs-CZ" sz="24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3491880" y="2318902"/>
                      <a:ext cx="416445" cy="461665"/>
                    </a:xfrm>
                    <a:prstGeom prst="rect">
                      <a:avLst/>
                    </a:prstGeom>
                    <a:blipFill rotWithShape="1">
                      <a:blip r:embed="rId3"/>
                      <a:stretch>
                        <a:fillRect b="-7895"/>
                      </a:stretch>
                    </a:blipFill>
                  </p:spPr>
                  <p:txBody>
                    <a:bodyPr/>
                    <a:lstStyle/>
                    <a:p>
                      <a:r>
                        <a:rPr lang="cs-CZ">
                          <a:noFill/>
                        </a:rPr>
                        <a:t> </a:t>
                      </a:r>
                    </a:p>
                  </p:txBody>
                </p:sp>
              </mc:Fallback>
            </mc:AlternateContent>
            <p:sp>
              <p:nvSpPr>
                <p:cNvPr id="41" name="TextovéPole 40"/>
                <p:cNvSpPr txBox="1"/>
                <p:nvPr/>
              </p:nvSpPr>
              <p:spPr>
                <a:xfrm>
                  <a:off x="1519360" y="1889641"/>
                  <a:ext cx="792088" cy="461665"/>
                </a:xfrm>
                <a:prstGeom prst="rect">
                  <a:avLst/>
                </a:prstGeom>
                <a:noFill/>
              </p:spPr>
              <p:txBody>
                <a:bodyPr wrap="square" rtlCol="0">
                  <a:spAutoFit/>
                </a:bodyPr>
                <a:lstStyle/>
                <a:p>
                  <a:r>
                    <a:rPr lang="cs-CZ" sz="2400" dirty="0">
                      <a:ln>
                        <a:solidFill>
                          <a:srgbClr val="FF0000"/>
                        </a:solidFill>
                      </a:ln>
                    </a:rPr>
                    <a:t>9</a:t>
                  </a:r>
                  <a:r>
                    <a:rPr lang="cs-CZ" dirty="0" smtClean="0">
                      <a:ln>
                        <a:solidFill>
                          <a:srgbClr val="FF0000"/>
                        </a:solidFill>
                      </a:ln>
                    </a:rPr>
                    <a:t> cm</a:t>
                  </a:r>
                  <a:endParaRPr lang="cs-CZ" dirty="0">
                    <a:ln>
                      <a:solidFill>
                        <a:srgbClr val="FF0000"/>
                      </a:solidFill>
                    </a:ln>
                  </a:endParaRPr>
                </a:p>
              </p:txBody>
            </p:sp>
            <p:sp>
              <p:nvSpPr>
                <p:cNvPr id="42" name="TextovéPole 41"/>
                <p:cNvSpPr txBox="1"/>
                <p:nvPr/>
              </p:nvSpPr>
              <p:spPr>
                <a:xfrm>
                  <a:off x="2160833" y="2753675"/>
                  <a:ext cx="432048" cy="400110"/>
                </a:xfrm>
                <a:prstGeom prst="rect">
                  <a:avLst/>
                </a:prstGeom>
                <a:noFill/>
              </p:spPr>
              <p:txBody>
                <a:bodyPr wrap="square" rtlCol="0">
                  <a:spAutoFit/>
                </a:bodyPr>
                <a:lstStyle/>
                <a:p>
                  <a:r>
                    <a:rPr lang="cs-CZ" sz="2000" dirty="0" smtClean="0"/>
                    <a:t>O</a:t>
                  </a:r>
                  <a:endParaRPr lang="cs-CZ" sz="2000" dirty="0"/>
                </a:p>
              </p:txBody>
            </p:sp>
            <p:sp>
              <p:nvSpPr>
                <p:cNvPr id="43" name="TextovéPole 42"/>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44" name="Oblouk 43"/>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5" name="TextovéPole 44"/>
                <p:cNvSpPr txBox="1"/>
                <p:nvPr/>
              </p:nvSpPr>
              <p:spPr>
                <a:xfrm>
                  <a:off x="2345878" y="1563153"/>
                  <a:ext cx="494006" cy="707886"/>
                </a:xfrm>
                <a:prstGeom prst="rect">
                  <a:avLst/>
                </a:prstGeom>
                <a:noFill/>
              </p:spPr>
              <p:txBody>
                <a:bodyPr wrap="square" rtlCol="0">
                  <a:spAutoFit/>
                </a:bodyPr>
                <a:lstStyle/>
                <a:p>
                  <a:r>
                    <a:rPr lang="cs-CZ" sz="2000" dirty="0">
                      <a:sym typeface="Symbol"/>
                    </a:rPr>
                    <a:t></a:t>
                  </a:r>
                  <a:endParaRPr lang="cs-CZ" sz="2000" dirty="0"/>
                </a:p>
                <a:p>
                  <a:endParaRPr lang="cs-CZ" sz="2000" dirty="0"/>
                </a:p>
              </p:txBody>
            </p:sp>
          </p:grpSp>
          <p:sp>
            <p:nvSpPr>
              <p:cNvPr id="36" name="TextovéPole 35"/>
              <p:cNvSpPr txBox="1"/>
              <p:nvPr/>
            </p:nvSpPr>
            <p:spPr>
              <a:xfrm>
                <a:off x="1216759" y="2490822"/>
                <a:ext cx="610968" cy="369332"/>
              </a:xfrm>
              <a:prstGeom prst="rect">
                <a:avLst/>
              </a:prstGeom>
              <a:noFill/>
            </p:spPr>
            <p:txBody>
              <a:bodyPr wrap="square" rtlCol="0">
                <a:spAutoFit/>
              </a:bodyPr>
              <a:lstStyle/>
              <a:p>
                <a:r>
                  <a:rPr lang="cs-CZ" dirty="0" smtClean="0"/>
                  <a:t>N</a:t>
                </a:r>
                <a:endParaRPr lang="cs-CZ" dirty="0"/>
              </a:p>
            </p:txBody>
          </p:sp>
          <p:sp>
            <p:nvSpPr>
              <p:cNvPr id="37" name="TextovéPole 36"/>
              <p:cNvSpPr txBox="1"/>
              <p:nvPr/>
            </p:nvSpPr>
            <p:spPr>
              <a:xfrm>
                <a:off x="2366685" y="2891912"/>
                <a:ext cx="936105" cy="400110"/>
              </a:xfrm>
              <a:prstGeom prst="rect">
                <a:avLst/>
              </a:prstGeom>
              <a:noFill/>
            </p:spPr>
            <p:txBody>
              <a:bodyPr wrap="square" rtlCol="0">
                <a:spAutoFit/>
              </a:bodyPr>
              <a:lstStyle/>
              <a:p>
                <a:r>
                  <a:rPr lang="cs-CZ" sz="2000" dirty="0" smtClean="0">
                    <a:ln>
                      <a:solidFill>
                        <a:srgbClr val="FF0000"/>
                      </a:solidFill>
                    </a:ln>
                  </a:rPr>
                  <a:t>13 cm</a:t>
                </a:r>
                <a:endParaRPr lang="cs-CZ" sz="2000" dirty="0">
                  <a:ln>
                    <a:solidFill>
                      <a:srgbClr val="FF0000"/>
                    </a:solidFill>
                  </a:ln>
                </a:endParaRPr>
              </a:p>
            </p:txBody>
          </p:sp>
        </p:grpSp>
        <p:grpSp>
          <p:nvGrpSpPr>
            <p:cNvPr id="32" name="Skupina 31"/>
            <p:cNvGrpSpPr/>
            <p:nvPr/>
          </p:nvGrpSpPr>
          <p:grpSpPr>
            <a:xfrm>
              <a:off x="977441" y="3586293"/>
              <a:ext cx="1027646" cy="909638"/>
              <a:chOff x="977441" y="3586293"/>
              <a:chExt cx="1027646" cy="909638"/>
            </a:xfrm>
          </p:grpSpPr>
          <p:sp>
            <p:nvSpPr>
              <p:cNvPr id="33" name="TextovéPole 32"/>
              <p:cNvSpPr txBox="1"/>
              <p:nvPr/>
            </p:nvSpPr>
            <p:spPr>
              <a:xfrm>
                <a:off x="1548534" y="3647661"/>
                <a:ext cx="379465" cy="461665"/>
              </a:xfrm>
              <a:prstGeom prst="rect">
                <a:avLst/>
              </a:prstGeom>
              <a:noFill/>
            </p:spPr>
            <p:txBody>
              <a:bodyPr wrap="square" rtlCol="0">
                <a:spAutoFit/>
              </a:bodyPr>
              <a:lstStyle/>
              <a:p>
                <a:r>
                  <a:rPr lang="cs-CZ" sz="2400" b="1" dirty="0" smtClean="0"/>
                  <a:t>∙</a:t>
                </a:r>
                <a:endParaRPr lang="cs-CZ" sz="2400" b="1" dirty="0"/>
              </a:p>
            </p:txBody>
          </p:sp>
          <p:sp>
            <p:nvSpPr>
              <p:cNvPr id="34" name="Oblouk 33"/>
              <p:cNvSpPr/>
              <p:nvPr/>
            </p:nvSpPr>
            <p:spPr>
              <a:xfrm>
                <a:off x="977441" y="3586293"/>
                <a:ext cx="1027646" cy="909638"/>
              </a:xfrm>
              <a:prstGeom prst="arc">
                <a:avLst>
                  <a:gd name="adj1" fmla="val 16490409"/>
                  <a:gd name="adj2" fmla="val 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grpSp>
      </p:grpSp>
      <mc:AlternateContent xmlns:mc="http://schemas.openxmlformats.org/markup-compatibility/2006" xmlns:a14="http://schemas.microsoft.com/office/drawing/2010/main">
        <mc:Choice Requires="a14">
          <p:sp>
            <p:nvSpPr>
              <p:cNvPr id="13" name="TextovéPole 12"/>
              <p:cNvSpPr txBox="1"/>
              <p:nvPr/>
            </p:nvSpPr>
            <p:spPr>
              <a:xfrm>
                <a:off x="657499" y="1052736"/>
                <a:ext cx="7920880" cy="1200329"/>
              </a:xfrm>
              <a:prstGeom prst="rect">
                <a:avLst/>
              </a:prstGeom>
              <a:noFill/>
            </p:spPr>
            <p:txBody>
              <a:bodyPr wrap="square" rtlCol="0">
                <a:spAutoFit/>
              </a:bodyPr>
              <a:lstStyle/>
              <a:p>
                <a:r>
                  <a:rPr lang="cs-CZ" sz="2400" dirty="0"/>
                  <a:t>1) V pravoúhlém trojúhelníku MNO s pravým úhlem při vrcholu O je </a:t>
                </a:r>
                <a:r>
                  <a:rPr lang="cs-CZ" sz="2400" dirty="0" smtClean="0"/>
                  <a:t>dáno: </a:t>
                </a:r>
                <a:r>
                  <a:rPr lang="cs-CZ" sz="2400" dirty="0" smtClean="0">
                    <a:ln>
                      <a:solidFill>
                        <a:srgbClr val="00B0F0"/>
                      </a:solidFill>
                    </a:ln>
                  </a:rPr>
                  <a:t>a</a:t>
                </a:r>
                <a:r>
                  <a:rPr lang="cs-CZ" sz="2400" dirty="0">
                    <a:ln>
                      <a:solidFill>
                        <a:srgbClr val="00B0F0"/>
                      </a:solidFill>
                    </a:ln>
                  </a:rPr>
                  <a:t>)</a:t>
                </a:r>
                <a:r>
                  <a:rPr lang="cs-CZ" sz="2400" dirty="0"/>
                  <a:t>│NO│= 9 cm, │MN│= 13 </a:t>
                </a:r>
                <a:r>
                  <a:rPr lang="cs-CZ" sz="2400" dirty="0" smtClean="0"/>
                  <a:t>cm. </a:t>
                </a:r>
                <a:endParaRPr lang="cs-CZ" sz="2400" dirty="0"/>
              </a:p>
              <a:p>
                <a:r>
                  <a:rPr lang="cs-CZ" sz="2400" dirty="0" smtClean="0"/>
                  <a:t>Vypočítejte </a:t>
                </a:r>
                <a:r>
                  <a:rPr lang="cs-CZ" sz="2400" dirty="0"/>
                  <a:t>velikost úhlu OMN = </a:t>
                </a:r>
                <a14:m>
                  <m:oMath xmlns:m="http://schemas.openxmlformats.org/officeDocument/2006/math">
                    <m:r>
                      <a:rPr lang="cs-CZ" sz="2400" b="1" i="1" u="sng">
                        <a:latin typeface="Cambria Math"/>
                        <a:ea typeface="Cambria Math"/>
                      </a:rPr>
                      <m:t>𝝁</m:t>
                    </m:r>
                  </m:oMath>
                </a14:m>
                <a:r>
                  <a:rPr lang="cs-CZ" sz="2400" dirty="0" smtClean="0"/>
                  <a:t>  a </a:t>
                </a:r>
                <a:r>
                  <a:rPr lang="cs-CZ" sz="2400" dirty="0"/>
                  <a:t>velikost úhlu MNO = </a:t>
                </a:r>
                <a:r>
                  <a:rPr lang="cs-CZ" sz="2400" b="1" u="sng" dirty="0">
                    <a:sym typeface="Symbol"/>
                  </a:rPr>
                  <a:t></a:t>
                </a:r>
                <a:endParaRPr lang="cs-CZ" sz="2400" b="1" u="sng" dirty="0"/>
              </a:p>
            </p:txBody>
          </p:sp>
        </mc:Choice>
        <mc:Fallback xmlns="">
          <p:sp>
            <p:nvSpPr>
              <p:cNvPr id="13" name="TextovéPole 12"/>
              <p:cNvSpPr txBox="1">
                <a:spLocks noRot="1" noChangeAspect="1" noMove="1" noResize="1" noEditPoints="1" noAdjustHandles="1" noChangeArrowheads="1" noChangeShapeType="1" noTextEdit="1"/>
              </p:cNvSpPr>
              <p:nvPr/>
            </p:nvSpPr>
            <p:spPr>
              <a:xfrm>
                <a:off x="657499" y="1052736"/>
                <a:ext cx="7920880" cy="1200329"/>
              </a:xfrm>
              <a:prstGeom prst="rect">
                <a:avLst/>
              </a:prstGeom>
              <a:blipFill rotWithShape="1">
                <a:blip r:embed="rId2"/>
                <a:stretch>
                  <a:fillRect l="-1232" t="-4061" b="-10660"/>
                </a:stretch>
              </a:blipFill>
            </p:spPr>
            <p:txBody>
              <a:bodyPr/>
              <a:lstStyle/>
              <a:p>
                <a:r>
                  <a:rPr lang="cs-CZ">
                    <a:noFill/>
                  </a:rPr>
                  <a:t> </a:t>
                </a:r>
              </a:p>
            </p:txBody>
          </p:sp>
        </mc:Fallback>
      </mc:AlternateContent>
      <p:sp>
        <p:nvSpPr>
          <p:cNvPr id="17" name="TextovéPole 16"/>
          <p:cNvSpPr txBox="1"/>
          <p:nvPr/>
        </p:nvSpPr>
        <p:spPr>
          <a:xfrm>
            <a:off x="3834960" y="2637877"/>
            <a:ext cx="4815054" cy="461665"/>
          </a:xfrm>
          <a:prstGeom prst="rect">
            <a:avLst/>
          </a:prstGeom>
          <a:noFill/>
        </p:spPr>
        <p:txBody>
          <a:bodyPr wrap="square" rtlCol="0">
            <a:spAutoFit/>
          </a:bodyPr>
          <a:lstStyle/>
          <a:p>
            <a:r>
              <a:rPr lang="cs-CZ" sz="2400" dirty="0" smtClean="0">
                <a:ln>
                  <a:solidFill>
                    <a:srgbClr val="0070C0"/>
                  </a:solidFill>
                </a:ln>
              </a:rPr>
              <a:t>Zvol vhodnou goniometrickou funkci</a:t>
            </a:r>
            <a:endParaRPr lang="cs-CZ" sz="2400" dirty="0">
              <a:ln>
                <a:solidFill>
                  <a:srgbClr val="0070C0"/>
                </a:solidFill>
              </a:ln>
            </a:endParaRPr>
          </a:p>
        </p:txBody>
      </p:sp>
      <mc:AlternateContent xmlns:mc="http://schemas.openxmlformats.org/markup-compatibility/2006" xmlns:a14="http://schemas.microsoft.com/office/drawing/2010/main">
        <mc:Choice Requires="a14">
          <p:sp>
            <p:nvSpPr>
              <p:cNvPr id="18" name="TextovéPole 17"/>
              <p:cNvSpPr txBox="1"/>
              <p:nvPr/>
            </p:nvSpPr>
            <p:spPr>
              <a:xfrm>
                <a:off x="4283968" y="3420794"/>
                <a:ext cx="3240360" cy="985847"/>
              </a:xfrm>
              <a:prstGeom prst="rect">
                <a:avLst/>
              </a:prstGeom>
              <a:noFill/>
            </p:spPr>
            <p:txBody>
              <a:bodyPr wrap="square" rtlCol="0">
                <a:spAutoFit/>
              </a:bodyPr>
              <a:lstStyle/>
              <a:p>
                <a:r>
                  <a:rPr lang="cs-CZ" sz="2400" dirty="0" smtClean="0"/>
                  <a:t>sin</a:t>
                </a:r>
                <a14:m>
                  <m:oMath xmlns:m="http://schemas.openxmlformats.org/officeDocument/2006/math">
                    <m:r>
                      <a:rPr lang="cs-CZ" sz="2400" b="0" i="0" smtClean="0">
                        <a:latin typeface="Cambria Math"/>
                        <a:ea typeface="Cambria Math"/>
                      </a:rPr>
                      <m:t> </m:t>
                    </m:r>
                    <m:r>
                      <a:rPr lang="cs-CZ" sz="2400" i="1">
                        <a:latin typeface="Cambria Math"/>
                        <a:ea typeface="Cambria Math"/>
                      </a:rPr>
                      <m:t>𝜇</m:t>
                    </m:r>
                    <m:r>
                      <a:rPr lang="cs-CZ" sz="2400" b="0" i="1" smtClean="0">
                        <a:latin typeface="Cambria Math"/>
                        <a:ea typeface="Cambria Math"/>
                      </a:rPr>
                      <m:t>=</m:t>
                    </m:r>
                    <m:f>
                      <m:fPr>
                        <m:ctrlPr>
                          <a:rPr lang="cs-CZ" sz="2400" b="0" i="1" smtClean="0">
                            <a:latin typeface="Cambria Math"/>
                            <a:ea typeface="Cambria Math"/>
                          </a:rPr>
                        </m:ctrlPr>
                      </m:fPr>
                      <m:num>
                        <m:r>
                          <a:rPr lang="cs-CZ" sz="2400" b="0" i="1" smtClean="0">
                            <a:latin typeface="Cambria Math"/>
                            <a:ea typeface="Cambria Math"/>
                          </a:rPr>
                          <m:t>9</m:t>
                        </m:r>
                      </m:num>
                      <m:den>
                        <m:r>
                          <a:rPr lang="cs-CZ" sz="2400" b="0" i="1" smtClean="0">
                            <a:latin typeface="Cambria Math"/>
                            <a:ea typeface="Cambria Math"/>
                          </a:rPr>
                          <m:t>13</m:t>
                        </m:r>
                      </m:den>
                    </m:f>
                  </m:oMath>
                </a14:m>
                <a:r>
                  <a:rPr lang="cs-CZ" sz="2400" dirty="0" smtClean="0"/>
                  <a:t> = 0,6923</a:t>
                </a:r>
              </a:p>
              <a:p>
                <a:r>
                  <a:rPr lang="cs-CZ" sz="2400" b="1" u="sng" dirty="0" smtClean="0"/>
                  <a:t>      </a:t>
                </a:r>
                <a14:m>
                  <m:oMath xmlns:m="http://schemas.openxmlformats.org/officeDocument/2006/math">
                    <m:r>
                      <a:rPr lang="cs-CZ" sz="2400" b="1" i="1" u="sng">
                        <a:latin typeface="Cambria Math"/>
                        <a:ea typeface="Cambria Math"/>
                      </a:rPr>
                      <m:t>𝝁</m:t>
                    </m:r>
                  </m:oMath>
                </a14:m>
                <a:r>
                  <a:rPr lang="cs-CZ" sz="2400" b="1" u="sng" dirty="0" smtClean="0"/>
                  <a:t> = 43°50´</a:t>
                </a:r>
                <a:endParaRPr lang="cs-CZ" sz="2400" b="1" u="sng" dirty="0"/>
              </a:p>
            </p:txBody>
          </p:sp>
        </mc:Choice>
        <mc:Fallback xmlns="">
          <p:sp>
            <p:nvSpPr>
              <p:cNvPr id="18" name="TextovéPole 17"/>
              <p:cNvSpPr txBox="1">
                <a:spLocks noRot="1" noChangeAspect="1" noMove="1" noResize="1" noEditPoints="1" noAdjustHandles="1" noChangeArrowheads="1" noChangeShapeType="1" noTextEdit="1"/>
              </p:cNvSpPr>
              <p:nvPr/>
            </p:nvSpPr>
            <p:spPr>
              <a:xfrm>
                <a:off x="4283968" y="3420794"/>
                <a:ext cx="3240360" cy="985847"/>
              </a:xfrm>
              <a:prstGeom prst="rect">
                <a:avLst/>
              </a:prstGeom>
              <a:blipFill rotWithShape="1">
                <a:blip r:embed="rId4"/>
                <a:stretch>
                  <a:fillRect l="-3013" b="-1296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0" name="TextovéPole 19"/>
              <p:cNvSpPr txBox="1"/>
              <p:nvPr/>
            </p:nvSpPr>
            <p:spPr>
              <a:xfrm>
                <a:off x="727044" y="4797152"/>
                <a:ext cx="3279282" cy="1355179"/>
              </a:xfrm>
              <a:prstGeom prst="rect">
                <a:avLst/>
              </a:prstGeom>
              <a:solidFill>
                <a:schemeClr val="accent6">
                  <a:lumMod val="40000"/>
                  <a:lumOff val="60000"/>
                </a:schemeClr>
              </a:solidFill>
            </p:spPr>
            <p:txBody>
              <a:bodyPr wrap="square" rtlCol="0">
                <a:spAutoFit/>
              </a:bodyPr>
              <a:lstStyle/>
              <a:p>
                <a:r>
                  <a:rPr lang="cs-CZ" sz="2400" b="1" dirty="0" smtClean="0">
                    <a:solidFill>
                      <a:srgbClr val="00B050"/>
                    </a:solidFill>
                  </a:rPr>
                  <a:t>Výpočet </a:t>
                </a:r>
                <a:r>
                  <a:rPr lang="cs-CZ" sz="2400" b="1" dirty="0" smtClean="0">
                    <a:solidFill>
                      <a:srgbClr val="00B050"/>
                    </a:solidFill>
                    <a:sym typeface="Symbol"/>
                  </a:rPr>
                  <a:t></a:t>
                </a:r>
              </a:p>
              <a:p>
                <a:r>
                  <a:rPr lang="cs-CZ" sz="2400" dirty="0" smtClean="0"/>
                  <a:t>cos</a:t>
                </a:r>
                <a14:m>
                  <m:oMath xmlns:m="http://schemas.openxmlformats.org/officeDocument/2006/math">
                    <m:r>
                      <a:rPr lang="cs-CZ" sz="2400" b="0" i="0" dirty="0" smtClean="0">
                        <a:latin typeface="Cambria Math"/>
                        <a:sym typeface="Symbol"/>
                      </a:rPr>
                      <m:t> </m:t>
                    </m:r>
                    <m:r>
                      <m:rPr>
                        <m:nor/>
                      </m:rPr>
                      <a:rPr lang="cs-CZ" sz="2400" dirty="0">
                        <a:sym typeface="Symbol"/>
                      </a:rPr>
                      <m:t></m:t>
                    </m:r>
                    <m:r>
                      <a:rPr lang="cs-CZ" sz="2400" i="1">
                        <a:latin typeface="Cambria Math"/>
                        <a:ea typeface="Cambria Math"/>
                      </a:rPr>
                      <m:t>=</m:t>
                    </m:r>
                    <m:f>
                      <m:fPr>
                        <m:ctrlPr>
                          <a:rPr lang="cs-CZ" sz="2400" i="1">
                            <a:latin typeface="Cambria Math"/>
                            <a:ea typeface="Cambria Math"/>
                          </a:rPr>
                        </m:ctrlPr>
                      </m:fPr>
                      <m:num>
                        <m:r>
                          <a:rPr lang="cs-CZ" sz="2400" i="1">
                            <a:latin typeface="Cambria Math"/>
                            <a:ea typeface="Cambria Math"/>
                          </a:rPr>
                          <m:t>9</m:t>
                        </m:r>
                      </m:num>
                      <m:den>
                        <m:r>
                          <a:rPr lang="cs-CZ" sz="2400" i="1">
                            <a:latin typeface="Cambria Math"/>
                            <a:ea typeface="Cambria Math"/>
                          </a:rPr>
                          <m:t>13</m:t>
                        </m:r>
                      </m:den>
                    </m:f>
                  </m:oMath>
                </a14:m>
                <a:r>
                  <a:rPr lang="cs-CZ" sz="2400" dirty="0"/>
                  <a:t> = 0,6923</a:t>
                </a:r>
              </a:p>
              <a:p>
                <a:r>
                  <a:rPr lang="cs-CZ" sz="2400" dirty="0" smtClean="0"/>
                  <a:t>        </a:t>
                </a:r>
                <a:r>
                  <a:rPr lang="cs-CZ" sz="2400" b="1" u="sng" dirty="0">
                    <a:sym typeface="Symbol"/>
                  </a:rPr>
                  <a:t></a:t>
                </a:r>
                <a:r>
                  <a:rPr lang="cs-CZ" sz="2400" b="1" u="sng" dirty="0" smtClean="0"/>
                  <a:t> </a:t>
                </a:r>
                <a:r>
                  <a:rPr lang="cs-CZ" sz="2400" b="1" u="sng" dirty="0"/>
                  <a:t>= </a:t>
                </a:r>
                <a:r>
                  <a:rPr lang="cs-CZ" sz="2400" b="1" u="sng" dirty="0" smtClean="0"/>
                  <a:t>46°10´</a:t>
                </a:r>
                <a:endParaRPr lang="cs-CZ" sz="2400" b="1" u="sng" dirty="0"/>
              </a:p>
            </p:txBody>
          </p:sp>
        </mc:Choice>
        <mc:Fallback xmlns="">
          <p:sp>
            <p:nvSpPr>
              <p:cNvPr id="20" name="TextovéPole 19"/>
              <p:cNvSpPr txBox="1">
                <a:spLocks noRot="1" noChangeAspect="1" noMove="1" noResize="1" noEditPoints="1" noAdjustHandles="1" noChangeArrowheads="1" noChangeShapeType="1" noTextEdit="1"/>
              </p:cNvSpPr>
              <p:nvPr/>
            </p:nvSpPr>
            <p:spPr>
              <a:xfrm>
                <a:off x="727044" y="4797152"/>
                <a:ext cx="3279282" cy="1355179"/>
              </a:xfrm>
              <a:prstGeom prst="rect">
                <a:avLst/>
              </a:prstGeom>
              <a:blipFill rotWithShape="1">
                <a:blip r:embed="rId5"/>
                <a:stretch>
                  <a:fillRect l="-2788" t="-4505" b="-9459"/>
                </a:stretch>
              </a:blipFill>
            </p:spPr>
            <p:txBody>
              <a:bodyPr/>
              <a:lstStyle/>
              <a:p>
                <a:r>
                  <a:rPr lang="cs-CZ">
                    <a:noFill/>
                  </a:rPr>
                  <a:t> </a:t>
                </a:r>
              </a:p>
            </p:txBody>
          </p:sp>
        </mc:Fallback>
      </mc:AlternateContent>
      <p:sp>
        <p:nvSpPr>
          <p:cNvPr id="22" name="TextovéPole 21"/>
          <p:cNvSpPr txBox="1"/>
          <p:nvPr/>
        </p:nvSpPr>
        <p:spPr>
          <a:xfrm>
            <a:off x="4663061" y="5292271"/>
            <a:ext cx="3423298" cy="830997"/>
          </a:xfrm>
          <a:prstGeom prst="rect">
            <a:avLst/>
          </a:prstGeom>
          <a:solidFill>
            <a:schemeClr val="accent6">
              <a:lumMod val="40000"/>
              <a:lumOff val="60000"/>
            </a:schemeClr>
          </a:solidFill>
        </p:spPr>
        <p:txBody>
          <a:bodyPr wrap="square" rtlCol="0">
            <a:spAutoFit/>
          </a:bodyPr>
          <a:lstStyle/>
          <a:p>
            <a:pPr marL="342900" indent="-342900">
              <a:buFont typeface="Symbol"/>
              <a:buChar char="n"/>
            </a:pPr>
            <a:r>
              <a:rPr lang="cs-CZ" sz="2400" dirty="0" smtClean="0">
                <a:sym typeface="Symbol"/>
              </a:rPr>
              <a:t>= 90° - </a:t>
            </a:r>
            <a:r>
              <a:rPr lang="cs-CZ" sz="2400" dirty="0"/>
              <a:t>43°50</a:t>
            </a:r>
            <a:r>
              <a:rPr lang="cs-CZ" sz="2400" dirty="0" smtClean="0"/>
              <a:t>´ = 46°10´</a:t>
            </a:r>
          </a:p>
          <a:p>
            <a:r>
              <a:rPr lang="cs-CZ" sz="2400" dirty="0" smtClean="0">
                <a:sym typeface="Symbol"/>
              </a:rPr>
              <a:t> </a:t>
            </a:r>
            <a:r>
              <a:rPr lang="cs-CZ" sz="2400" b="1" u="sng" dirty="0">
                <a:sym typeface="Symbol"/>
              </a:rPr>
              <a:t></a:t>
            </a:r>
            <a:r>
              <a:rPr lang="cs-CZ" sz="2400" b="1" u="sng" dirty="0"/>
              <a:t> = 46°10</a:t>
            </a:r>
            <a:r>
              <a:rPr lang="cs-CZ" sz="2400" b="1" u="sng" dirty="0" smtClean="0"/>
              <a:t>´</a:t>
            </a:r>
            <a:r>
              <a:rPr lang="cs-CZ" sz="2400" b="1" u="sng" dirty="0" smtClean="0">
                <a:sym typeface="Symbol"/>
              </a:rPr>
              <a:t> </a:t>
            </a:r>
            <a:endParaRPr lang="cs-CZ" sz="2400" b="1" u="sng" dirty="0"/>
          </a:p>
        </p:txBody>
      </p:sp>
      <p:sp>
        <p:nvSpPr>
          <p:cNvPr id="23" name="TextovéPole 22"/>
          <p:cNvSpPr txBox="1"/>
          <p:nvPr/>
        </p:nvSpPr>
        <p:spPr>
          <a:xfrm>
            <a:off x="657499" y="620688"/>
            <a:ext cx="3626469" cy="523220"/>
          </a:xfrm>
          <a:prstGeom prst="rect">
            <a:avLst/>
          </a:prstGeom>
          <a:noFill/>
        </p:spPr>
        <p:txBody>
          <a:bodyPr wrap="square" rtlCol="0">
            <a:spAutoFit/>
          </a:bodyPr>
          <a:lstStyle/>
          <a:p>
            <a:r>
              <a:rPr lang="cs-CZ" sz="2800" b="1" dirty="0" smtClean="0">
                <a:solidFill>
                  <a:srgbClr val="0070C0"/>
                </a:solidFill>
              </a:rPr>
              <a:t>Opakujeme</a:t>
            </a:r>
            <a:endParaRPr lang="cs-CZ" sz="2800" b="1" dirty="0">
              <a:solidFill>
                <a:srgbClr val="0070C0"/>
              </a:solidFill>
            </a:endParaRPr>
          </a:p>
        </p:txBody>
      </p:sp>
      <p:sp>
        <p:nvSpPr>
          <p:cNvPr id="21" name="Obdélník 20"/>
          <p:cNvSpPr/>
          <p:nvPr/>
        </p:nvSpPr>
        <p:spPr>
          <a:xfrm>
            <a:off x="3861401" y="2574902"/>
            <a:ext cx="4716977" cy="717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4283969" y="3289101"/>
            <a:ext cx="2520279" cy="727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672167" y="2486215"/>
            <a:ext cx="3170214" cy="2160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4283969" y="4003300"/>
            <a:ext cx="2942847" cy="727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751557" y="4890591"/>
            <a:ext cx="3216984" cy="360041"/>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727045" y="5261185"/>
            <a:ext cx="3279282" cy="449492"/>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751557" y="5710677"/>
            <a:ext cx="3254769" cy="46403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4663061" y="5292270"/>
            <a:ext cx="3389049" cy="830997"/>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816267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6" grpId="0" animBg="1"/>
      <p:bldP spid="25" grpId="0" animBg="1"/>
      <p:bldP spid="26" grpId="0" animBg="1"/>
      <p:bldP spid="27" grpId="0" animBg="1"/>
      <p:bldP spid="28" grpId="0" animBg="1"/>
      <p:bldP spid="2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3" name="TextovéPole 12"/>
              <p:cNvSpPr txBox="1"/>
              <p:nvPr/>
            </p:nvSpPr>
            <p:spPr>
              <a:xfrm>
                <a:off x="657499" y="1052736"/>
                <a:ext cx="7920880" cy="1200329"/>
              </a:xfrm>
              <a:prstGeom prst="rect">
                <a:avLst/>
              </a:prstGeom>
              <a:noFill/>
            </p:spPr>
            <p:txBody>
              <a:bodyPr wrap="square" rtlCol="0">
                <a:spAutoFit/>
              </a:bodyPr>
              <a:lstStyle/>
              <a:p>
                <a:r>
                  <a:rPr lang="cs-CZ" sz="2400" dirty="0"/>
                  <a:t>1) V pravoúhlém trojúhelníku MNO s pravým úhlem při vrcholu O je </a:t>
                </a:r>
                <a:r>
                  <a:rPr lang="cs-CZ" sz="2400" dirty="0" smtClean="0"/>
                  <a:t>dáno: a</a:t>
                </a:r>
                <a:r>
                  <a:rPr lang="cs-CZ" sz="2400" dirty="0"/>
                  <a:t>)│NO│= 9 cm, │MN│= 13 </a:t>
                </a:r>
                <a:r>
                  <a:rPr lang="cs-CZ" sz="2400" dirty="0" smtClean="0"/>
                  <a:t>cm. </a:t>
                </a:r>
                <a:endParaRPr lang="cs-CZ" sz="2400" dirty="0"/>
              </a:p>
              <a:p>
                <a:r>
                  <a:rPr lang="cs-CZ" sz="2400" dirty="0" smtClean="0"/>
                  <a:t>Vypočítejte </a:t>
                </a:r>
                <a:r>
                  <a:rPr lang="cs-CZ" sz="2400" dirty="0"/>
                  <a:t>velikost úhlu OMN = </a:t>
                </a:r>
                <a14:m>
                  <m:oMath xmlns:m="http://schemas.openxmlformats.org/officeDocument/2006/math">
                    <m:r>
                      <a:rPr lang="cs-CZ" sz="2400" b="1" i="1" u="sng">
                        <a:latin typeface="Cambria Math"/>
                        <a:ea typeface="Cambria Math"/>
                      </a:rPr>
                      <m:t>𝝁</m:t>
                    </m:r>
                  </m:oMath>
                </a14:m>
                <a:r>
                  <a:rPr lang="cs-CZ" sz="2400" dirty="0" smtClean="0"/>
                  <a:t>  a </a:t>
                </a:r>
                <a:r>
                  <a:rPr lang="cs-CZ" sz="2400" dirty="0"/>
                  <a:t>velikost úhlu MNO = </a:t>
                </a:r>
                <a:r>
                  <a:rPr lang="cs-CZ" sz="2400" b="1" u="sng" dirty="0">
                    <a:sym typeface="Symbol"/>
                  </a:rPr>
                  <a:t></a:t>
                </a:r>
                <a:endParaRPr lang="cs-CZ" sz="2400" b="1" u="sng" dirty="0"/>
              </a:p>
            </p:txBody>
          </p:sp>
        </mc:Choice>
        <mc:Fallback xmlns="">
          <p:sp>
            <p:nvSpPr>
              <p:cNvPr id="13" name="TextovéPole 12"/>
              <p:cNvSpPr txBox="1">
                <a:spLocks noRot="1" noChangeAspect="1" noMove="1" noResize="1" noEditPoints="1" noAdjustHandles="1" noChangeArrowheads="1" noChangeShapeType="1" noTextEdit="1"/>
              </p:cNvSpPr>
              <p:nvPr/>
            </p:nvSpPr>
            <p:spPr>
              <a:xfrm>
                <a:off x="657499" y="1052736"/>
                <a:ext cx="7920880" cy="1200329"/>
              </a:xfrm>
              <a:prstGeom prst="rect">
                <a:avLst/>
              </a:prstGeom>
              <a:blipFill rotWithShape="1">
                <a:blip r:embed="rId2"/>
                <a:stretch>
                  <a:fillRect l="-1232" t="-4061" b="-10660"/>
                </a:stretch>
              </a:blipFill>
            </p:spPr>
            <p:txBody>
              <a:bodyPr/>
              <a:lstStyle/>
              <a:p>
                <a:r>
                  <a:rPr lang="cs-CZ">
                    <a:noFill/>
                  </a:rPr>
                  <a:t> </a:t>
                </a:r>
              </a:p>
            </p:txBody>
          </p:sp>
        </mc:Fallback>
      </mc:AlternateContent>
      <p:grpSp>
        <p:nvGrpSpPr>
          <p:cNvPr id="16" name="Skupina 15"/>
          <p:cNvGrpSpPr/>
          <p:nvPr/>
        </p:nvGrpSpPr>
        <p:grpSpPr>
          <a:xfrm>
            <a:off x="664746" y="2496653"/>
            <a:ext cx="3196656" cy="2018614"/>
            <a:chOff x="637812" y="1938173"/>
            <a:chExt cx="3196656" cy="2018614"/>
          </a:xfrm>
        </p:grpSpPr>
        <p:grpSp>
          <p:nvGrpSpPr>
            <p:cNvPr id="11" name="Skupina 10"/>
            <p:cNvGrpSpPr/>
            <p:nvPr/>
          </p:nvGrpSpPr>
          <p:grpSpPr>
            <a:xfrm>
              <a:off x="637812" y="2089295"/>
              <a:ext cx="3196656" cy="1867492"/>
              <a:chOff x="1519360" y="1313185"/>
              <a:chExt cx="3196656" cy="1867492"/>
            </a:xfrm>
          </p:grpSpPr>
          <p:sp>
            <p:nvSpPr>
              <p:cNvPr id="2" name="Pravoúhlý trojúhelník 1"/>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3" name="Oblouk 2"/>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4" name="TextovéPole 3"/>
                  <p:cNvSpPr txBox="1"/>
                  <p:nvPr/>
                </p:nvSpPr>
                <p:spPr>
                  <a:xfrm>
                    <a:off x="3491880" y="2318902"/>
                    <a:ext cx="416445"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400" b="0" i="1" smtClean="0">
                              <a:ln>
                                <a:solidFill>
                                  <a:srgbClr val="FF0000"/>
                                </a:solidFill>
                              </a:ln>
                              <a:latin typeface="Cambria Math"/>
                              <a:ea typeface="Cambria Math"/>
                            </a:rPr>
                            <m:t>𝜇</m:t>
                          </m:r>
                        </m:oMath>
                      </m:oMathPara>
                    </a14:m>
                    <a:endParaRPr lang="cs-CZ" sz="2400"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3491880" y="2318902"/>
                    <a:ext cx="416445" cy="461665"/>
                  </a:xfrm>
                  <a:prstGeom prst="rect">
                    <a:avLst/>
                  </a:prstGeom>
                  <a:blipFill rotWithShape="1">
                    <a:blip r:embed="rId3"/>
                    <a:stretch>
                      <a:fillRect b="-7895"/>
                    </a:stretch>
                  </a:blipFill>
                </p:spPr>
                <p:txBody>
                  <a:bodyPr/>
                  <a:lstStyle/>
                  <a:p>
                    <a:r>
                      <a:rPr lang="cs-CZ">
                        <a:noFill/>
                      </a:rPr>
                      <a:t> </a:t>
                    </a:r>
                  </a:p>
                </p:txBody>
              </p:sp>
            </mc:Fallback>
          </mc:AlternateContent>
          <p:sp>
            <p:nvSpPr>
              <p:cNvPr id="5" name="TextovéPole 4"/>
              <p:cNvSpPr txBox="1"/>
              <p:nvPr/>
            </p:nvSpPr>
            <p:spPr>
              <a:xfrm>
                <a:off x="1519360" y="1889641"/>
                <a:ext cx="792088" cy="461665"/>
              </a:xfrm>
              <a:prstGeom prst="rect">
                <a:avLst/>
              </a:prstGeom>
              <a:noFill/>
            </p:spPr>
            <p:txBody>
              <a:bodyPr wrap="square" rtlCol="0">
                <a:spAutoFit/>
              </a:bodyPr>
              <a:lstStyle/>
              <a:p>
                <a:r>
                  <a:rPr lang="cs-CZ" sz="2400" dirty="0">
                    <a:ln>
                      <a:solidFill>
                        <a:srgbClr val="FF0000"/>
                      </a:solidFill>
                    </a:ln>
                  </a:rPr>
                  <a:t>9</a:t>
                </a:r>
                <a:r>
                  <a:rPr lang="cs-CZ" dirty="0" smtClean="0">
                    <a:ln>
                      <a:solidFill>
                        <a:srgbClr val="FF0000"/>
                      </a:solidFill>
                    </a:ln>
                  </a:rPr>
                  <a:t> cm</a:t>
                </a:r>
                <a:endParaRPr lang="cs-CZ" dirty="0">
                  <a:ln>
                    <a:solidFill>
                      <a:srgbClr val="FF0000"/>
                    </a:solidFill>
                  </a:ln>
                </a:endParaRPr>
              </a:p>
            </p:txBody>
          </p:sp>
          <p:sp>
            <p:nvSpPr>
              <p:cNvPr id="7" name="TextovéPole 6"/>
              <p:cNvSpPr txBox="1"/>
              <p:nvPr/>
            </p:nvSpPr>
            <p:spPr>
              <a:xfrm>
                <a:off x="2160833" y="2753675"/>
                <a:ext cx="432048" cy="400110"/>
              </a:xfrm>
              <a:prstGeom prst="rect">
                <a:avLst/>
              </a:prstGeom>
              <a:noFill/>
            </p:spPr>
            <p:txBody>
              <a:bodyPr wrap="square" rtlCol="0">
                <a:spAutoFit/>
              </a:bodyPr>
              <a:lstStyle/>
              <a:p>
                <a:r>
                  <a:rPr lang="cs-CZ" sz="2000" dirty="0" smtClean="0"/>
                  <a:t>O</a:t>
                </a:r>
                <a:endParaRPr lang="cs-CZ" sz="2000" dirty="0"/>
              </a:p>
            </p:txBody>
          </p:sp>
          <p:sp>
            <p:nvSpPr>
              <p:cNvPr id="8" name="TextovéPole 7"/>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9" name="Oblouk 8"/>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10" name="TextovéPole 9"/>
              <p:cNvSpPr txBox="1"/>
              <p:nvPr/>
            </p:nvSpPr>
            <p:spPr>
              <a:xfrm>
                <a:off x="2345878" y="1563153"/>
                <a:ext cx="494006" cy="707886"/>
              </a:xfrm>
              <a:prstGeom prst="rect">
                <a:avLst/>
              </a:prstGeom>
              <a:noFill/>
            </p:spPr>
            <p:txBody>
              <a:bodyPr wrap="square" rtlCol="0">
                <a:spAutoFit/>
              </a:bodyPr>
              <a:lstStyle/>
              <a:p>
                <a:r>
                  <a:rPr lang="cs-CZ" sz="2000" dirty="0">
                    <a:sym typeface="Symbol"/>
                  </a:rPr>
                  <a:t></a:t>
                </a:r>
                <a:endParaRPr lang="cs-CZ" sz="2000" dirty="0"/>
              </a:p>
              <a:p>
                <a:endParaRPr lang="cs-CZ" sz="2000" dirty="0"/>
              </a:p>
            </p:txBody>
          </p:sp>
        </p:grpSp>
        <p:sp>
          <p:nvSpPr>
            <p:cNvPr id="14" name="TextovéPole 13"/>
            <p:cNvSpPr txBox="1"/>
            <p:nvPr/>
          </p:nvSpPr>
          <p:spPr>
            <a:xfrm>
              <a:off x="1189825" y="1938173"/>
              <a:ext cx="610968" cy="369332"/>
            </a:xfrm>
            <a:prstGeom prst="rect">
              <a:avLst/>
            </a:prstGeom>
            <a:noFill/>
          </p:spPr>
          <p:txBody>
            <a:bodyPr wrap="square" rtlCol="0">
              <a:spAutoFit/>
            </a:bodyPr>
            <a:lstStyle/>
            <a:p>
              <a:r>
                <a:rPr lang="cs-CZ" dirty="0" smtClean="0"/>
                <a:t>N</a:t>
              </a:r>
              <a:endParaRPr lang="cs-CZ" dirty="0"/>
            </a:p>
          </p:txBody>
        </p:sp>
        <p:sp>
          <p:nvSpPr>
            <p:cNvPr id="15" name="TextovéPole 14"/>
            <p:cNvSpPr txBox="1"/>
            <p:nvPr/>
          </p:nvSpPr>
          <p:spPr>
            <a:xfrm>
              <a:off x="2339751" y="2339263"/>
              <a:ext cx="936105" cy="400110"/>
            </a:xfrm>
            <a:prstGeom prst="rect">
              <a:avLst/>
            </a:prstGeom>
            <a:noFill/>
          </p:spPr>
          <p:txBody>
            <a:bodyPr wrap="square" rtlCol="0">
              <a:spAutoFit/>
            </a:bodyPr>
            <a:lstStyle/>
            <a:p>
              <a:r>
                <a:rPr lang="cs-CZ" sz="2000" dirty="0" smtClean="0">
                  <a:ln>
                    <a:solidFill>
                      <a:srgbClr val="FF0000"/>
                    </a:solidFill>
                  </a:ln>
                </a:rPr>
                <a:t>13 cm</a:t>
              </a:r>
              <a:endParaRPr lang="cs-CZ" sz="2000" dirty="0">
                <a:ln>
                  <a:solidFill>
                    <a:srgbClr val="FF0000"/>
                  </a:solidFill>
                </a:ln>
              </a:endParaRPr>
            </a:p>
          </p:txBody>
        </p:sp>
      </p:grpSp>
      <p:sp>
        <p:nvSpPr>
          <p:cNvPr id="17" name="TextovéPole 16"/>
          <p:cNvSpPr txBox="1"/>
          <p:nvPr/>
        </p:nvSpPr>
        <p:spPr>
          <a:xfrm>
            <a:off x="3834960" y="2637877"/>
            <a:ext cx="4815054" cy="461665"/>
          </a:xfrm>
          <a:prstGeom prst="rect">
            <a:avLst/>
          </a:prstGeom>
          <a:noFill/>
        </p:spPr>
        <p:txBody>
          <a:bodyPr wrap="square" rtlCol="0">
            <a:spAutoFit/>
          </a:bodyPr>
          <a:lstStyle/>
          <a:p>
            <a:r>
              <a:rPr lang="cs-CZ" sz="2400" dirty="0" smtClean="0">
                <a:ln>
                  <a:solidFill>
                    <a:srgbClr val="0070C0"/>
                  </a:solidFill>
                </a:ln>
              </a:rPr>
              <a:t>Zvol vhodnou goniometrickou funkci</a:t>
            </a:r>
            <a:endParaRPr lang="cs-CZ" sz="2400" dirty="0">
              <a:ln>
                <a:solidFill>
                  <a:srgbClr val="0070C0"/>
                </a:solidFill>
              </a:ln>
            </a:endParaRPr>
          </a:p>
        </p:txBody>
      </p:sp>
      <mc:AlternateContent xmlns:mc="http://schemas.openxmlformats.org/markup-compatibility/2006" xmlns:a14="http://schemas.microsoft.com/office/drawing/2010/main">
        <mc:Choice Requires="a14">
          <p:sp>
            <p:nvSpPr>
              <p:cNvPr id="18" name="TextovéPole 17"/>
              <p:cNvSpPr txBox="1"/>
              <p:nvPr/>
            </p:nvSpPr>
            <p:spPr>
              <a:xfrm>
                <a:off x="4283968" y="3420794"/>
                <a:ext cx="3240360" cy="985847"/>
              </a:xfrm>
              <a:prstGeom prst="rect">
                <a:avLst/>
              </a:prstGeom>
              <a:noFill/>
            </p:spPr>
            <p:txBody>
              <a:bodyPr wrap="square" rtlCol="0">
                <a:spAutoFit/>
              </a:bodyPr>
              <a:lstStyle/>
              <a:p>
                <a:r>
                  <a:rPr lang="cs-CZ" sz="2400" dirty="0" smtClean="0"/>
                  <a:t>sin</a:t>
                </a:r>
                <a14:m>
                  <m:oMath xmlns:m="http://schemas.openxmlformats.org/officeDocument/2006/math">
                    <m:r>
                      <a:rPr lang="cs-CZ" sz="2400" b="0" i="0" smtClean="0">
                        <a:latin typeface="Cambria Math"/>
                        <a:ea typeface="Cambria Math"/>
                      </a:rPr>
                      <m:t> </m:t>
                    </m:r>
                    <m:r>
                      <a:rPr lang="cs-CZ" sz="2400" i="1">
                        <a:latin typeface="Cambria Math"/>
                        <a:ea typeface="Cambria Math"/>
                      </a:rPr>
                      <m:t>𝜇</m:t>
                    </m:r>
                    <m:r>
                      <a:rPr lang="cs-CZ" sz="2400" b="0" i="1" smtClean="0">
                        <a:latin typeface="Cambria Math"/>
                        <a:ea typeface="Cambria Math"/>
                      </a:rPr>
                      <m:t>=</m:t>
                    </m:r>
                    <m:f>
                      <m:fPr>
                        <m:ctrlPr>
                          <a:rPr lang="cs-CZ" sz="2400" b="0" i="1" smtClean="0">
                            <a:latin typeface="Cambria Math"/>
                            <a:ea typeface="Cambria Math"/>
                          </a:rPr>
                        </m:ctrlPr>
                      </m:fPr>
                      <m:num>
                        <m:r>
                          <a:rPr lang="cs-CZ" sz="2400" b="0" i="1" smtClean="0">
                            <a:latin typeface="Cambria Math"/>
                            <a:ea typeface="Cambria Math"/>
                          </a:rPr>
                          <m:t>9</m:t>
                        </m:r>
                      </m:num>
                      <m:den>
                        <m:r>
                          <a:rPr lang="cs-CZ" sz="2400" b="0" i="1" smtClean="0">
                            <a:latin typeface="Cambria Math"/>
                            <a:ea typeface="Cambria Math"/>
                          </a:rPr>
                          <m:t>13</m:t>
                        </m:r>
                      </m:den>
                    </m:f>
                  </m:oMath>
                </a14:m>
                <a:r>
                  <a:rPr lang="cs-CZ" sz="2400" dirty="0" smtClean="0"/>
                  <a:t> = 0,6923</a:t>
                </a:r>
              </a:p>
              <a:p>
                <a:r>
                  <a:rPr lang="cs-CZ" sz="2400" b="1" u="sng" dirty="0" smtClean="0"/>
                  <a:t>      </a:t>
                </a:r>
                <a14:m>
                  <m:oMath xmlns:m="http://schemas.openxmlformats.org/officeDocument/2006/math">
                    <m:r>
                      <a:rPr lang="cs-CZ" sz="2400" b="1" i="1" u="sng">
                        <a:latin typeface="Cambria Math"/>
                        <a:ea typeface="Cambria Math"/>
                      </a:rPr>
                      <m:t>𝝁</m:t>
                    </m:r>
                  </m:oMath>
                </a14:m>
                <a:r>
                  <a:rPr lang="cs-CZ" sz="2400" b="1" u="sng" dirty="0" smtClean="0"/>
                  <a:t> = 43°50´</a:t>
                </a:r>
                <a:endParaRPr lang="cs-CZ" sz="2400" b="1" u="sng" dirty="0"/>
              </a:p>
            </p:txBody>
          </p:sp>
        </mc:Choice>
        <mc:Fallback xmlns="">
          <p:sp>
            <p:nvSpPr>
              <p:cNvPr id="18" name="TextovéPole 17"/>
              <p:cNvSpPr txBox="1">
                <a:spLocks noRot="1" noChangeAspect="1" noMove="1" noResize="1" noEditPoints="1" noAdjustHandles="1" noChangeArrowheads="1" noChangeShapeType="1" noTextEdit="1"/>
              </p:cNvSpPr>
              <p:nvPr/>
            </p:nvSpPr>
            <p:spPr>
              <a:xfrm>
                <a:off x="4283968" y="3420794"/>
                <a:ext cx="3240360" cy="985847"/>
              </a:xfrm>
              <a:prstGeom prst="rect">
                <a:avLst/>
              </a:prstGeom>
              <a:blipFill rotWithShape="1">
                <a:blip r:embed="rId4"/>
                <a:stretch>
                  <a:fillRect l="-3013" b="-1296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0" name="TextovéPole 19"/>
              <p:cNvSpPr txBox="1"/>
              <p:nvPr/>
            </p:nvSpPr>
            <p:spPr>
              <a:xfrm>
                <a:off x="727044" y="4797152"/>
                <a:ext cx="3279282" cy="1355179"/>
              </a:xfrm>
              <a:prstGeom prst="rect">
                <a:avLst/>
              </a:prstGeom>
              <a:solidFill>
                <a:schemeClr val="accent6">
                  <a:lumMod val="40000"/>
                  <a:lumOff val="60000"/>
                </a:schemeClr>
              </a:solidFill>
            </p:spPr>
            <p:txBody>
              <a:bodyPr wrap="square" rtlCol="0">
                <a:spAutoFit/>
              </a:bodyPr>
              <a:lstStyle/>
              <a:p>
                <a:r>
                  <a:rPr lang="cs-CZ" sz="2400" b="1" dirty="0" smtClean="0">
                    <a:solidFill>
                      <a:srgbClr val="00B050"/>
                    </a:solidFill>
                  </a:rPr>
                  <a:t>Výpočet </a:t>
                </a:r>
                <a:r>
                  <a:rPr lang="cs-CZ" sz="2400" b="1" dirty="0" smtClean="0">
                    <a:solidFill>
                      <a:srgbClr val="00B050"/>
                    </a:solidFill>
                    <a:sym typeface="Symbol"/>
                  </a:rPr>
                  <a:t></a:t>
                </a:r>
              </a:p>
              <a:p>
                <a:r>
                  <a:rPr lang="cs-CZ" sz="2400" dirty="0" smtClean="0"/>
                  <a:t>cos</a:t>
                </a:r>
                <a14:m>
                  <m:oMath xmlns:m="http://schemas.openxmlformats.org/officeDocument/2006/math">
                    <m:r>
                      <a:rPr lang="cs-CZ" sz="2400" b="0" i="0" dirty="0" smtClean="0">
                        <a:latin typeface="Cambria Math"/>
                        <a:sym typeface="Symbol"/>
                      </a:rPr>
                      <m:t> </m:t>
                    </m:r>
                    <m:r>
                      <m:rPr>
                        <m:nor/>
                      </m:rPr>
                      <a:rPr lang="cs-CZ" sz="2400" dirty="0">
                        <a:sym typeface="Symbol"/>
                      </a:rPr>
                      <m:t></m:t>
                    </m:r>
                    <m:r>
                      <a:rPr lang="cs-CZ" sz="2400" i="1">
                        <a:latin typeface="Cambria Math"/>
                        <a:ea typeface="Cambria Math"/>
                      </a:rPr>
                      <m:t>=</m:t>
                    </m:r>
                    <m:f>
                      <m:fPr>
                        <m:ctrlPr>
                          <a:rPr lang="cs-CZ" sz="2400" i="1">
                            <a:latin typeface="Cambria Math"/>
                            <a:ea typeface="Cambria Math"/>
                          </a:rPr>
                        </m:ctrlPr>
                      </m:fPr>
                      <m:num>
                        <m:r>
                          <a:rPr lang="cs-CZ" sz="2400" i="1">
                            <a:latin typeface="Cambria Math"/>
                            <a:ea typeface="Cambria Math"/>
                          </a:rPr>
                          <m:t>9</m:t>
                        </m:r>
                      </m:num>
                      <m:den>
                        <m:r>
                          <a:rPr lang="cs-CZ" sz="2400" i="1">
                            <a:latin typeface="Cambria Math"/>
                            <a:ea typeface="Cambria Math"/>
                          </a:rPr>
                          <m:t>13</m:t>
                        </m:r>
                      </m:den>
                    </m:f>
                  </m:oMath>
                </a14:m>
                <a:r>
                  <a:rPr lang="cs-CZ" sz="2400" dirty="0"/>
                  <a:t> = 0,6923</a:t>
                </a:r>
              </a:p>
              <a:p>
                <a:r>
                  <a:rPr lang="cs-CZ" sz="2400" dirty="0" smtClean="0"/>
                  <a:t>        </a:t>
                </a:r>
                <a:r>
                  <a:rPr lang="cs-CZ" sz="2400" b="1" u="sng" dirty="0">
                    <a:sym typeface="Symbol"/>
                  </a:rPr>
                  <a:t></a:t>
                </a:r>
                <a:r>
                  <a:rPr lang="cs-CZ" sz="2400" b="1" u="sng" dirty="0" smtClean="0"/>
                  <a:t> </a:t>
                </a:r>
                <a:r>
                  <a:rPr lang="cs-CZ" sz="2400" b="1" u="sng" dirty="0"/>
                  <a:t>= </a:t>
                </a:r>
                <a:r>
                  <a:rPr lang="cs-CZ" sz="2400" b="1" u="sng" dirty="0" smtClean="0"/>
                  <a:t>46°10´</a:t>
                </a:r>
                <a:endParaRPr lang="cs-CZ" sz="2400" b="1" u="sng" dirty="0"/>
              </a:p>
            </p:txBody>
          </p:sp>
        </mc:Choice>
        <mc:Fallback xmlns="">
          <p:sp>
            <p:nvSpPr>
              <p:cNvPr id="20" name="TextovéPole 19"/>
              <p:cNvSpPr txBox="1">
                <a:spLocks noRot="1" noChangeAspect="1" noMove="1" noResize="1" noEditPoints="1" noAdjustHandles="1" noChangeArrowheads="1" noChangeShapeType="1" noTextEdit="1"/>
              </p:cNvSpPr>
              <p:nvPr/>
            </p:nvSpPr>
            <p:spPr>
              <a:xfrm>
                <a:off x="727044" y="4797152"/>
                <a:ext cx="3279282" cy="1355179"/>
              </a:xfrm>
              <a:prstGeom prst="rect">
                <a:avLst/>
              </a:prstGeom>
              <a:blipFill rotWithShape="1">
                <a:blip r:embed="rId5"/>
                <a:stretch>
                  <a:fillRect l="-2788" t="-4505" b="-9459"/>
                </a:stretch>
              </a:blipFill>
            </p:spPr>
            <p:txBody>
              <a:bodyPr/>
              <a:lstStyle/>
              <a:p>
                <a:r>
                  <a:rPr lang="cs-CZ">
                    <a:noFill/>
                  </a:rPr>
                  <a:t> </a:t>
                </a:r>
              </a:p>
            </p:txBody>
          </p:sp>
        </mc:Fallback>
      </mc:AlternateContent>
      <p:sp>
        <p:nvSpPr>
          <p:cNvPr id="22" name="TextovéPole 21"/>
          <p:cNvSpPr txBox="1"/>
          <p:nvPr/>
        </p:nvSpPr>
        <p:spPr>
          <a:xfrm>
            <a:off x="4663061" y="5292271"/>
            <a:ext cx="3423298" cy="830997"/>
          </a:xfrm>
          <a:prstGeom prst="rect">
            <a:avLst/>
          </a:prstGeom>
          <a:solidFill>
            <a:schemeClr val="accent6">
              <a:lumMod val="40000"/>
              <a:lumOff val="60000"/>
            </a:schemeClr>
          </a:solidFill>
        </p:spPr>
        <p:txBody>
          <a:bodyPr wrap="square" rtlCol="0">
            <a:spAutoFit/>
          </a:bodyPr>
          <a:lstStyle/>
          <a:p>
            <a:pPr marL="342900" indent="-342900">
              <a:buFont typeface="Symbol"/>
              <a:buChar char="n"/>
            </a:pPr>
            <a:r>
              <a:rPr lang="cs-CZ" sz="2400" dirty="0" smtClean="0">
                <a:sym typeface="Symbol"/>
              </a:rPr>
              <a:t>= 90° - </a:t>
            </a:r>
            <a:r>
              <a:rPr lang="cs-CZ" sz="2400" dirty="0"/>
              <a:t>43°50</a:t>
            </a:r>
            <a:r>
              <a:rPr lang="cs-CZ" sz="2400" dirty="0" smtClean="0"/>
              <a:t>´ = 46°10´</a:t>
            </a:r>
          </a:p>
          <a:p>
            <a:r>
              <a:rPr lang="cs-CZ" sz="2400" dirty="0" smtClean="0">
                <a:sym typeface="Symbol"/>
              </a:rPr>
              <a:t> </a:t>
            </a:r>
            <a:r>
              <a:rPr lang="cs-CZ" sz="2400" b="1" u="sng" dirty="0">
                <a:sym typeface="Symbol"/>
              </a:rPr>
              <a:t></a:t>
            </a:r>
            <a:r>
              <a:rPr lang="cs-CZ" sz="2400" b="1" u="sng" dirty="0"/>
              <a:t> = 46°10</a:t>
            </a:r>
            <a:r>
              <a:rPr lang="cs-CZ" sz="2400" b="1" u="sng" dirty="0" smtClean="0"/>
              <a:t>´</a:t>
            </a:r>
            <a:r>
              <a:rPr lang="cs-CZ" sz="2400" b="1" u="sng" dirty="0" smtClean="0">
                <a:sym typeface="Symbol"/>
              </a:rPr>
              <a:t> </a:t>
            </a:r>
            <a:endParaRPr lang="cs-CZ" sz="2400" b="1" u="sng" dirty="0"/>
          </a:p>
        </p:txBody>
      </p:sp>
      <p:sp>
        <p:nvSpPr>
          <p:cNvPr id="23" name="TextovéPole 22"/>
          <p:cNvSpPr txBox="1"/>
          <p:nvPr/>
        </p:nvSpPr>
        <p:spPr>
          <a:xfrm>
            <a:off x="657499" y="620688"/>
            <a:ext cx="3626469" cy="523220"/>
          </a:xfrm>
          <a:prstGeom prst="rect">
            <a:avLst/>
          </a:prstGeom>
          <a:noFill/>
        </p:spPr>
        <p:txBody>
          <a:bodyPr wrap="square" rtlCol="0">
            <a:spAutoFit/>
          </a:bodyPr>
          <a:lstStyle/>
          <a:p>
            <a:r>
              <a:rPr lang="cs-CZ" sz="2800" b="1" dirty="0" smtClean="0">
                <a:solidFill>
                  <a:srgbClr val="0070C0"/>
                </a:solidFill>
              </a:rPr>
              <a:t>Opakujeme</a:t>
            </a:r>
            <a:endParaRPr lang="cs-CZ" sz="2800" b="1" dirty="0">
              <a:solidFill>
                <a:srgbClr val="0070C0"/>
              </a:solidFill>
            </a:endParaRPr>
          </a:p>
        </p:txBody>
      </p:sp>
      <p:sp>
        <p:nvSpPr>
          <p:cNvPr id="6" name="Oblouk 5"/>
          <p:cNvSpPr/>
          <p:nvPr/>
        </p:nvSpPr>
        <p:spPr>
          <a:xfrm>
            <a:off x="1060791" y="3653492"/>
            <a:ext cx="924480" cy="801012"/>
          </a:xfrm>
          <a:prstGeom prst="arc">
            <a:avLst/>
          </a:prstGeom>
          <a:ln>
            <a:solidFill>
              <a:schemeClr val="tx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ln>
                <a:solidFill>
                  <a:schemeClr val="tx2"/>
                </a:solidFill>
              </a:ln>
            </a:endParaRPr>
          </a:p>
        </p:txBody>
      </p:sp>
      <p:sp>
        <p:nvSpPr>
          <p:cNvPr id="12" name="TextovéPole 11"/>
          <p:cNvSpPr txBox="1"/>
          <p:nvPr/>
        </p:nvSpPr>
        <p:spPr>
          <a:xfrm>
            <a:off x="1558443" y="3654079"/>
            <a:ext cx="359648" cy="461665"/>
          </a:xfrm>
          <a:prstGeom prst="rect">
            <a:avLst/>
          </a:prstGeom>
          <a:noFill/>
        </p:spPr>
        <p:txBody>
          <a:bodyPr wrap="square" rtlCol="0">
            <a:spAutoFit/>
          </a:bodyPr>
          <a:lstStyle/>
          <a:p>
            <a:r>
              <a:rPr lang="cs-CZ" sz="2400" b="1" dirty="0" smtClean="0"/>
              <a:t>∙</a:t>
            </a:r>
            <a:endParaRPr lang="cs-CZ" sz="2400" b="1" dirty="0"/>
          </a:p>
        </p:txBody>
      </p:sp>
    </p:spTree>
    <p:extLst>
      <p:ext uri="{BB962C8B-B14F-4D97-AF65-F5344CB8AC3E}">
        <p14:creationId xmlns:p14="http://schemas.microsoft.com/office/powerpoint/2010/main" val="8686364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Skupina 34"/>
          <p:cNvGrpSpPr/>
          <p:nvPr/>
        </p:nvGrpSpPr>
        <p:grpSpPr>
          <a:xfrm>
            <a:off x="580257" y="2153244"/>
            <a:ext cx="3465866" cy="2018614"/>
            <a:chOff x="580257" y="2153244"/>
            <a:chExt cx="3465866" cy="2018614"/>
          </a:xfrm>
        </p:grpSpPr>
        <p:grpSp>
          <p:nvGrpSpPr>
            <p:cNvPr id="36" name="Skupina 35"/>
            <p:cNvGrpSpPr/>
            <p:nvPr/>
          </p:nvGrpSpPr>
          <p:grpSpPr>
            <a:xfrm>
              <a:off x="580257" y="2153244"/>
              <a:ext cx="3465866" cy="2018614"/>
              <a:chOff x="368602" y="1938173"/>
              <a:chExt cx="3465866" cy="2018614"/>
            </a:xfrm>
          </p:grpSpPr>
          <p:grpSp>
            <p:nvGrpSpPr>
              <p:cNvPr id="41" name="Skupina 40"/>
              <p:cNvGrpSpPr/>
              <p:nvPr/>
            </p:nvGrpSpPr>
            <p:grpSpPr>
              <a:xfrm>
                <a:off x="368602" y="2089295"/>
                <a:ext cx="3465866" cy="1867492"/>
                <a:chOff x="1250150" y="1313185"/>
                <a:chExt cx="3465866" cy="1867492"/>
              </a:xfrm>
            </p:grpSpPr>
            <p:sp>
              <p:nvSpPr>
                <p:cNvPr id="43" name="Pravoúhlý trojúhelník 42"/>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44" name="Oblouk 43"/>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45" name="TextovéPole 44"/>
                    <p:cNvSpPr txBox="1"/>
                    <p:nvPr/>
                  </p:nvSpPr>
                  <p:spPr>
                    <a:xfrm>
                      <a:off x="3491880" y="2318902"/>
                      <a:ext cx="416445"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400" b="0" i="1" smtClean="0">
                                <a:ln>
                                  <a:solidFill>
                                    <a:srgbClr val="FF0000"/>
                                  </a:solidFill>
                                </a:ln>
                                <a:latin typeface="Cambria Math"/>
                                <a:ea typeface="Cambria Math"/>
                              </a:rPr>
                              <m:t>𝜇</m:t>
                            </m:r>
                          </m:oMath>
                        </m:oMathPara>
                      </a14:m>
                      <a:endParaRPr lang="cs-CZ" sz="2400"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3491880" y="2318902"/>
                      <a:ext cx="416445" cy="461665"/>
                    </a:xfrm>
                    <a:prstGeom prst="rect">
                      <a:avLst/>
                    </a:prstGeom>
                    <a:blipFill rotWithShape="1">
                      <a:blip r:embed="rId3"/>
                      <a:stretch>
                        <a:fillRect b="-7895"/>
                      </a:stretch>
                    </a:blipFill>
                  </p:spPr>
                  <p:txBody>
                    <a:bodyPr/>
                    <a:lstStyle/>
                    <a:p>
                      <a:r>
                        <a:rPr lang="cs-CZ">
                          <a:noFill/>
                        </a:rPr>
                        <a:t> </a:t>
                      </a:r>
                    </a:p>
                  </p:txBody>
                </p:sp>
              </mc:Fallback>
            </mc:AlternateContent>
            <p:sp>
              <p:nvSpPr>
                <p:cNvPr id="46" name="TextovéPole 45"/>
                <p:cNvSpPr txBox="1"/>
                <p:nvPr/>
              </p:nvSpPr>
              <p:spPr>
                <a:xfrm>
                  <a:off x="1250150" y="1889641"/>
                  <a:ext cx="1061298" cy="461665"/>
                </a:xfrm>
                <a:prstGeom prst="rect">
                  <a:avLst/>
                </a:prstGeom>
                <a:noFill/>
              </p:spPr>
              <p:txBody>
                <a:bodyPr wrap="square" rtlCol="0">
                  <a:spAutoFit/>
                </a:bodyPr>
                <a:lstStyle/>
                <a:p>
                  <a:r>
                    <a:rPr lang="cs-CZ" sz="2400" dirty="0">
                      <a:ln>
                        <a:solidFill>
                          <a:srgbClr val="FF0000"/>
                        </a:solidFill>
                      </a:ln>
                    </a:rPr>
                    <a:t>2</a:t>
                  </a:r>
                  <a:r>
                    <a:rPr lang="cs-CZ" sz="2400" dirty="0" smtClean="0">
                      <a:ln>
                        <a:solidFill>
                          <a:srgbClr val="FF0000"/>
                        </a:solidFill>
                      </a:ln>
                    </a:rPr>
                    <a:t>6,5</a:t>
                  </a:r>
                  <a:r>
                    <a:rPr lang="cs-CZ" dirty="0" smtClean="0">
                      <a:ln>
                        <a:solidFill>
                          <a:srgbClr val="FF0000"/>
                        </a:solidFill>
                      </a:ln>
                    </a:rPr>
                    <a:t> cm</a:t>
                  </a:r>
                  <a:endParaRPr lang="cs-CZ" dirty="0">
                    <a:ln>
                      <a:solidFill>
                        <a:srgbClr val="FF0000"/>
                      </a:solidFill>
                    </a:ln>
                  </a:endParaRPr>
                </a:p>
              </p:txBody>
            </p:sp>
            <p:sp>
              <p:nvSpPr>
                <p:cNvPr id="47" name="TextovéPole 46"/>
                <p:cNvSpPr txBox="1"/>
                <p:nvPr/>
              </p:nvSpPr>
              <p:spPr>
                <a:xfrm>
                  <a:off x="2160833" y="2753675"/>
                  <a:ext cx="432048" cy="400110"/>
                </a:xfrm>
                <a:prstGeom prst="rect">
                  <a:avLst/>
                </a:prstGeom>
                <a:noFill/>
              </p:spPr>
              <p:txBody>
                <a:bodyPr wrap="square" rtlCol="0">
                  <a:spAutoFit/>
                </a:bodyPr>
                <a:lstStyle/>
                <a:p>
                  <a:r>
                    <a:rPr lang="cs-CZ" sz="2000" dirty="0" smtClean="0"/>
                    <a:t>O</a:t>
                  </a:r>
                  <a:endParaRPr lang="cs-CZ" sz="2000" dirty="0"/>
                </a:p>
              </p:txBody>
            </p:sp>
            <p:sp>
              <p:nvSpPr>
                <p:cNvPr id="48" name="TextovéPole 47"/>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49" name="Oblouk 48"/>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50" name="TextovéPole 49"/>
                <p:cNvSpPr txBox="1"/>
                <p:nvPr/>
              </p:nvSpPr>
              <p:spPr>
                <a:xfrm>
                  <a:off x="2345878" y="1563153"/>
                  <a:ext cx="494006" cy="707886"/>
                </a:xfrm>
                <a:prstGeom prst="rect">
                  <a:avLst/>
                </a:prstGeom>
                <a:noFill/>
              </p:spPr>
              <p:txBody>
                <a:bodyPr wrap="square" rtlCol="0">
                  <a:spAutoFit/>
                </a:bodyPr>
                <a:lstStyle/>
                <a:p>
                  <a:r>
                    <a:rPr lang="cs-CZ" sz="2000" dirty="0">
                      <a:sym typeface="Symbol"/>
                    </a:rPr>
                    <a:t></a:t>
                  </a:r>
                  <a:endParaRPr lang="cs-CZ" sz="2000" dirty="0"/>
                </a:p>
                <a:p>
                  <a:endParaRPr lang="cs-CZ" sz="2000" dirty="0"/>
                </a:p>
              </p:txBody>
            </p:sp>
          </p:grpSp>
          <p:sp>
            <p:nvSpPr>
              <p:cNvPr id="42" name="TextovéPole 41"/>
              <p:cNvSpPr txBox="1"/>
              <p:nvPr/>
            </p:nvSpPr>
            <p:spPr>
              <a:xfrm>
                <a:off x="1189825" y="1938173"/>
                <a:ext cx="610968" cy="369332"/>
              </a:xfrm>
              <a:prstGeom prst="rect">
                <a:avLst/>
              </a:prstGeom>
              <a:noFill/>
            </p:spPr>
            <p:txBody>
              <a:bodyPr wrap="square" rtlCol="0">
                <a:spAutoFit/>
              </a:bodyPr>
              <a:lstStyle/>
              <a:p>
                <a:r>
                  <a:rPr lang="cs-CZ" dirty="0" smtClean="0"/>
                  <a:t>N</a:t>
                </a:r>
                <a:endParaRPr lang="cs-CZ" dirty="0"/>
              </a:p>
            </p:txBody>
          </p:sp>
        </p:grpSp>
        <p:grpSp>
          <p:nvGrpSpPr>
            <p:cNvPr id="37" name="Skupina 36"/>
            <p:cNvGrpSpPr/>
            <p:nvPr/>
          </p:nvGrpSpPr>
          <p:grpSpPr>
            <a:xfrm>
              <a:off x="1214069" y="3306154"/>
              <a:ext cx="1758911" cy="865704"/>
              <a:chOff x="1313832" y="3251272"/>
              <a:chExt cx="1758911" cy="865704"/>
            </a:xfrm>
          </p:grpSpPr>
          <p:sp>
            <p:nvSpPr>
              <p:cNvPr id="38" name="TextovéPole 37"/>
              <p:cNvSpPr txBox="1"/>
              <p:nvPr/>
            </p:nvSpPr>
            <p:spPr>
              <a:xfrm>
                <a:off x="2256775" y="3655311"/>
                <a:ext cx="815968" cy="461665"/>
              </a:xfrm>
              <a:prstGeom prst="rect">
                <a:avLst/>
              </a:prstGeom>
              <a:noFill/>
            </p:spPr>
            <p:txBody>
              <a:bodyPr wrap="square" rtlCol="0">
                <a:spAutoFit/>
              </a:bodyPr>
              <a:lstStyle/>
              <a:p>
                <a:endParaRPr lang="cs-CZ" sz="2400" b="1" dirty="0">
                  <a:solidFill>
                    <a:srgbClr val="FF0000"/>
                  </a:solidFill>
                </a:endParaRPr>
              </a:p>
            </p:txBody>
          </p:sp>
          <p:sp>
            <p:nvSpPr>
              <p:cNvPr id="39" name="Oblouk 38"/>
              <p:cNvSpPr/>
              <p:nvPr/>
            </p:nvSpPr>
            <p:spPr>
              <a:xfrm>
                <a:off x="1313832" y="3251272"/>
                <a:ext cx="962416" cy="799991"/>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0" name="TextovéPole 39"/>
              <p:cNvSpPr txBox="1"/>
              <p:nvPr/>
            </p:nvSpPr>
            <p:spPr>
              <a:xfrm>
                <a:off x="1823228" y="3287377"/>
                <a:ext cx="359648" cy="461665"/>
              </a:xfrm>
              <a:prstGeom prst="rect">
                <a:avLst/>
              </a:prstGeom>
              <a:noFill/>
            </p:spPr>
            <p:txBody>
              <a:bodyPr wrap="square" rtlCol="0">
                <a:spAutoFit/>
              </a:bodyPr>
              <a:lstStyle/>
              <a:p>
                <a:r>
                  <a:rPr lang="cs-CZ" sz="2400" b="1" dirty="0" smtClean="0"/>
                  <a:t>∙</a:t>
                </a:r>
                <a:endParaRPr lang="cs-CZ" sz="2400" b="1" dirty="0"/>
              </a:p>
            </p:txBody>
          </p:sp>
        </p:grpSp>
      </p:grpSp>
      <mc:AlternateContent xmlns:mc="http://schemas.openxmlformats.org/markup-compatibility/2006" xmlns:a14="http://schemas.microsoft.com/office/drawing/2010/main">
        <mc:Choice Requires="a14">
          <p:sp>
            <p:nvSpPr>
              <p:cNvPr id="2" name="TextovéPole 1"/>
              <p:cNvSpPr txBox="1"/>
              <p:nvPr/>
            </p:nvSpPr>
            <p:spPr>
              <a:xfrm>
                <a:off x="583760" y="948461"/>
                <a:ext cx="8136904" cy="1200329"/>
              </a:xfrm>
              <a:prstGeom prst="rect">
                <a:avLst/>
              </a:prstGeom>
              <a:noFill/>
            </p:spPr>
            <p:txBody>
              <a:bodyPr wrap="square" rtlCol="0">
                <a:spAutoFit/>
              </a:bodyPr>
              <a:lstStyle/>
              <a:p>
                <a:r>
                  <a:rPr lang="cs-CZ" sz="2400" dirty="0" smtClean="0"/>
                  <a:t>V </a:t>
                </a:r>
                <a:r>
                  <a:rPr lang="cs-CZ" sz="2400" dirty="0"/>
                  <a:t>pravoúhlém trojúhelníku MNO s pravým úhlem při vrcholu O je </a:t>
                </a:r>
                <a:r>
                  <a:rPr lang="cs-CZ" sz="2400" dirty="0" smtClean="0"/>
                  <a:t>dáno: </a:t>
                </a:r>
                <a:r>
                  <a:rPr lang="cs-CZ" sz="2400" dirty="0" smtClean="0">
                    <a:solidFill>
                      <a:srgbClr val="C00000"/>
                    </a:solidFill>
                  </a:rPr>
                  <a:t>b</a:t>
                </a:r>
                <a:r>
                  <a:rPr lang="cs-CZ" sz="2400" dirty="0">
                    <a:solidFill>
                      <a:srgbClr val="C00000"/>
                    </a:solidFill>
                  </a:rPr>
                  <a:t>) │ON│= 26,5m, │</a:t>
                </a:r>
                <a:r>
                  <a:rPr lang="cs-CZ" sz="2400" dirty="0">
                    <a:solidFill>
                      <a:srgbClr val="C00000"/>
                    </a:solidFill>
                    <a:sym typeface="Euclid Extra"/>
                  </a:rPr>
                  <a:t></a:t>
                </a:r>
                <a:r>
                  <a:rPr lang="cs-CZ" sz="2400" dirty="0">
                    <a:solidFill>
                      <a:srgbClr val="C00000"/>
                    </a:solidFill>
                  </a:rPr>
                  <a:t> OMN│= </a:t>
                </a:r>
                <a14:m>
                  <m:oMath xmlns:m="http://schemas.openxmlformats.org/officeDocument/2006/math">
                    <m:r>
                      <a:rPr lang="cs-CZ" sz="2400" i="1">
                        <a:solidFill>
                          <a:srgbClr val="C00000"/>
                        </a:solidFill>
                        <a:latin typeface="Cambria Math"/>
                        <a:ea typeface="Cambria Math"/>
                      </a:rPr>
                      <m:t>𝜇</m:t>
                    </m:r>
                    <m:r>
                      <a:rPr lang="cs-CZ" sz="2400" b="1" i="1">
                        <a:solidFill>
                          <a:srgbClr val="C00000"/>
                        </a:solidFill>
                        <a:latin typeface="Cambria Math"/>
                        <a:ea typeface="Cambria Math"/>
                      </a:rPr>
                      <m:t> </m:t>
                    </m:r>
                  </m:oMath>
                </a14:m>
                <a:r>
                  <a:rPr lang="cs-CZ" sz="2400" dirty="0">
                    <a:solidFill>
                      <a:srgbClr val="C00000"/>
                    </a:solidFill>
                  </a:rPr>
                  <a:t>= 37°20</a:t>
                </a:r>
                <a:r>
                  <a:rPr lang="cs-CZ" sz="2400" dirty="0" smtClean="0">
                    <a:solidFill>
                      <a:srgbClr val="C00000"/>
                    </a:solidFill>
                  </a:rPr>
                  <a:t>´. </a:t>
                </a:r>
                <a:endParaRPr lang="cs-CZ" sz="2400" dirty="0" smtClean="0"/>
              </a:p>
              <a:p>
                <a:r>
                  <a:rPr lang="cs-CZ" sz="2400" dirty="0" smtClean="0">
                    <a:solidFill>
                      <a:srgbClr val="C00000"/>
                    </a:solidFill>
                  </a:rPr>
                  <a:t>Vypočtěte </a:t>
                </a:r>
                <a:r>
                  <a:rPr lang="cs-CZ" sz="2400" dirty="0">
                    <a:solidFill>
                      <a:srgbClr val="C00000"/>
                    </a:solidFill>
                  </a:rPr>
                  <a:t>délku odvěsny </a:t>
                </a:r>
                <a:r>
                  <a:rPr lang="cs-CZ" sz="2400" dirty="0" smtClean="0">
                    <a:solidFill>
                      <a:srgbClr val="C00000"/>
                    </a:solidFill>
                  </a:rPr>
                  <a:t>MO</a:t>
                </a:r>
                <a:endParaRPr lang="cs-CZ" sz="2400" b="1" u="sng" dirty="0">
                  <a:solidFill>
                    <a:srgbClr val="C00000"/>
                  </a:solidFill>
                </a:endParaRPr>
              </a:p>
            </p:txBody>
          </p:sp>
        </mc:Choice>
        <mc:Fallback xmlns="">
          <p:sp>
            <p:nvSpPr>
              <p:cNvPr id="2" name="TextovéPole 1"/>
              <p:cNvSpPr txBox="1">
                <a:spLocks noRot="1" noChangeAspect="1" noMove="1" noResize="1" noEditPoints="1" noAdjustHandles="1" noChangeArrowheads="1" noChangeShapeType="1" noTextEdit="1"/>
              </p:cNvSpPr>
              <p:nvPr/>
            </p:nvSpPr>
            <p:spPr>
              <a:xfrm>
                <a:off x="583760" y="948461"/>
                <a:ext cx="8136904" cy="1200329"/>
              </a:xfrm>
              <a:prstGeom prst="rect">
                <a:avLst/>
              </a:prstGeom>
              <a:blipFill rotWithShape="1">
                <a:blip r:embed="rId2"/>
                <a:stretch>
                  <a:fillRect l="-1199" t="-4082" b="-11224"/>
                </a:stretch>
              </a:blipFill>
            </p:spPr>
            <p:txBody>
              <a:bodyPr/>
              <a:lstStyle/>
              <a:p>
                <a:r>
                  <a:rPr lang="cs-CZ">
                    <a:noFill/>
                  </a:rPr>
                  <a:t> </a:t>
                </a:r>
              </a:p>
            </p:txBody>
          </p:sp>
        </mc:Fallback>
      </mc:AlternateContent>
      <p:sp>
        <p:nvSpPr>
          <p:cNvPr id="16" name="TextovéPole 15"/>
          <p:cNvSpPr txBox="1"/>
          <p:nvPr/>
        </p:nvSpPr>
        <p:spPr>
          <a:xfrm>
            <a:off x="2256775" y="3589599"/>
            <a:ext cx="815968" cy="461665"/>
          </a:xfrm>
          <a:prstGeom prst="rect">
            <a:avLst/>
          </a:prstGeom>
          <a:noFill/>
        </p:spPr>
        <p:txBody>
          <a:bodyPr wrap="square" rtlCol="0">
            <a:spAutoFit/>
          </a:bodyPr>
          <a:lstStyle/>
          <a:p>
            <a:r>
              <a:rPr lang="cs-CZ" sz="2400" b="1" dirty="0" smtClean="0">
                <a:solidFill>
                  <a:srgbClr val="FF0000"/>
                </a:solidFill>
              </a:rPr>
              <a:t>n</a:t>
            </a:r>
            <a:endParaRPr lang="cs-CZ" sz="2400" b="1" dirty="0">
              <a:solidFill>
                <a:srgbClr val="FF0000"/>
              </a:solidFill>
            </a:endParaRPr>
          </a:p>
        </p:txBody>
      </p:sp>
      <mc:AlternateContent xmlns:mc="http://schemas.openxmlformats.org/markup-compatibility/2006" xmlns:a14="http://schemas.microsoft.com/office/drawing/2010/main">
        <mc:Choice Requires="a14">
          <p:sp>
            <p:nvSpPr>
              <p:cNvPr id="17" name="TextovéPole 16"/>
              <p:cNvSpPr txBox="1"/>
              <p:nvPr/>
            </p:nvSpPr>
            <p:spPr>
              <a:xfrm>
                <a:off x="4505820" y="3286538"/>
                <a:ext cx="4118997" cy="3158365"/>
              </a:xfrm>
              <a:prstGeom prst="rect">
                <a:avLst/>
              </a:prstGeom>
              <a:solidFill>
                <a:schemeClr val="accent2">
                  <a:lumMod val="20000"/>
                  <a:lumOff val="80000"/>
                </a:schemeClr>
              </a:solidFill>
            </p:spPr>
            <p:txBody>
              <a:bodyPr wrap="square" rtlCol="0">
                <a:spAutoFit/>
              </a:bodyPr>
              <a:lstStyle/>
              <a:p>
                <a:r>
                  <a:rPr lang="cs-CZ" sz="2400" dirty="0" smtClean="0"/>
                  <a:t>             tg </a:t>
                </a:r>
                <a14:m>
                  <m:oMath xmlns:m="http://schemas.openxmlformats.org/officeDocument/2006/math">
                    <m:r>
                      <a:rPr lang="cs-CZ" sz="2400" i="1">
                        <a:latin typeface="Cambria Math"/>
                        <a:ea typeface="Cambria Math"/>
                      </a:rPr>
                      <m:t>𝜇</m:t>
                    </m:r>
                    <m:r>
                      <a:rPr lang="cs-CZ" sz="2400" b="0" i="1" smtClean="0">
                        <a:latin typeface="Cambria Math"/>
                        <a:ea typeface="Cambria Math"/>
                      </a:rPr>
                      <m:t>= </m:t>
                    </m:r>
                    <m:f>
                      <m:fPr>
                        <m:ctrlPr>
                          <a:rPr lang="cs-CZ" sz="2400" b="0" i="1" smtClean="0">
                            <a:latin typeface="Cambria Math"/>
                            <a:ea typeface="Cambria Math"/>
                          </a:rPr>
                        </m:ctrlPr>
                      </m:fPr>
                      <m:num>
                        <m:r>
                          <a:rPr lang="cs-CZ" sz="2400" b="0" i="1" smtClean="0">
                            <a:latin typeface="Cambria Math"/>
                            <a:ea typeface="Cambria Math"/>
                          </a:rPr>
                          <m:t>26,5</m:t>
                        </m:r>
                      </m:num>
                      <m:den>
                        <m:r>
                          <a:rPr lang="cs-CZ" sz="2400" b="0" i="1" smtClean="0">
                            <a:latin typeface="Cambria Math"/>
                            <a:ea typeface="Cambria Math"/>
                          </a:rPr>
                          <m:t>𝑛</m:t>
                        </m:r>
                      </m:den>
                    </m:f>
                  </m:oMath>
                </a14:m>
                <a:r>
                  <a:rPr lang="cs-CZ" sz="2400" dirty="0" smtClean="0"/>
                  <a:t>   </a:t>
                </a:r>
              </a:p>
              <a:p>
                <a:r>
                  <a:rPr lang="cs-CZ" sz="2400" dirty="0" smtClean="0"/>
                  <a:t>   tg </a:t>
                </a:r>
                <a14:m>
                  <m:oMath xmlns:m="http://schemas.openxmlformats.org/officeDocument/2006/math">
                    <m:r>
                      <a:rPr lang="cs-CZ" sz="2400" b="0" i="0" smtClean="0">
                        <a:latin typeface="Cambria Math"/>
                        <a:ea typeface="Cambria Math"/>
                      </a:rPr>
                      <m:t>37</m:t>
                    </m:r>
                    <m:r>
                      <a:rPr lang="cs-CZ" sz="2400" b="0" i="1" smtClean="0">
                        <a:latin typeface="Cambria Math"/>
                        <a:ea typeface="Cambria Math"/>
                      </a:rPr>
                      <m:t>°20´</m:t>
                    </m:r>
                    <m:r>
                      <a:rPr lang="cs-CZ" sz="2400" i="1">
                        <a:latin typeface="Cambria Math"/>
                        <a:ea typeface="Cambria Math"/>
                      </a:rPr>
                      <m:t>= </m:t>
                    </m:r>
                    <m:f>
                      <m:fPr>
                        <m:ctrlPr>
                          <a:rPr lang="cs-CZ" sz="2400" i="1">
                            <a:latin typeface="Cambria Math"/>
                            <a:ea typeface="Cambria Math"/>
                          </a:rPr>
                        </m:ctrlPr>
                      </m:fPr>
                      <m:num>
                        <m:r>
                          <a:rPr lang="cs-CZ" sz="2400" i="1">
                            <a:latin typeface="Cambria Math"/>
                            <a:ea typeface="Cambria Math"/>
                          </a:rPr>
                          <m:t>26,5</m:t>
                        </m:r>
                      </m:num>
                      <m:den>
                        <m:r>
                          <a:rPr lang="cs-CZ" sz="2400" i="1">
                            <a:latin typeface="Cambria Math"/>
                            <a:ea typeface="Cambria Math"/>
                          </a:rPr>
                          <m:t>𝑛</m:t>
                        </m:r>
                      </m:den>
                    </m:f>
                  </m:oMath>
                </a14:m>
                <a:r>
                  <a:rPr lang="cs-CZ" sz="2400" dirty="0"/>
                  <a:t> </a:t>
                </a:r>
                <a:endParaRPr lang="cs-CZ" sz="2400" dirty="0" smtClean="0"/>
              </a:p>
              <a:p>
                <a:r>
                  <a:rPr lang="cs-CZ" sz="2400" dirty="0"/>
                  <a:t> </a:t>
                </a:r>
                <a:r>
                  <a:rPr lang="cs-CZ" sz="2400" dirty="0" smtClean="0"/>
                  <a:t>        0,7627 </a:t>
                </a:r>
                <a14:m>
                  <m:oMath xmlns:m="http://schemas.openxmlformats.org/officeDocument/2006/math">
                    <m:r>
                      <a:rPr lang="cs-CZ" sz="2400" i="1">
                        <a:latin typeface="Cambria Math"/>
                        <a:ea typeface="Cambria Math"/>
                      </a:rPr>
                      <m:t>= </m:t>
                    </m:r>
                    <m:f>
                      <m:fPr>
                        <m:ctrlPr>
                          <a:rPr lang="cs-CZ" sz="2400" i="1">
                            <a:latin typeface="Cambria Math"/>
                            <a:ea typeface="Cambria Math"/>
                          </a:rPr>
                        </m:ctrlPr>
                      </m:fPr>
                      <m:num>
                        <m:r>
                          <a:rPr lang="cs-CZ" sz="2400" i="1">
                            <a:latin typeface="Cambria Math"/>
                            <a:ea typeface="Cambria Math"/>
                          </a:rPr>
                          <m:t>26,5</m:t>
                        </m:r>
                      </m:num>
                      <m:den>
                        <m:r>
                          <a:rPr lang="cs-CZ" sz="2400" i="1">
                            <a:latin typeface="Cambria Math"/>
                            <a:ea typeface="Cambria Math"/>
                          </a:rPr>
                          <m:t>𝑛</m:t>
                        </m:r>
                      </m:den>
                    </m:f>
                  </m:oMath>
                </a14:m>
                <a:r>
                  <a:rPr lang="cs-CZ" sz="2400" dirty="0"/>
                  <a:t>   / ∙ n </a:t>
                </a:r>
              </a:p>
              <a:p>
                <a:r>
                  <a:rPr lang="cs-CZ" sz="2400" dirty="0" smtClean="0"/>
                  <a:t>    0,7627 ∙ n = 26,5</a:t>
                </a:r>
              </a:p>
              <a:p>
                <a:r>
                  <a:rPr lang="cs-CZ" sz="2400" dirty="0"/>
                  <a:t> </a:t>
                </a:r>
                <a:r>
                  <a:rPr lang="cs-CZ" sz="2400" dirty="0" smtClean="0"/>
                  <a:t>                   n = 26,5 : 0,7627</a:t>
                </a:r>
              </a:p>
              <a:p>
                <a:r>
                  <a:rPr lang="cs-CZ" sz="2400" dirty="0"/>
                  <a:t> </a:t>
                </a:r>
                <a:r>
                  <a:rPr lang="cs-CZ" sz="2400" dirty="0" smtClean="0"/>
                  <a:t>                    n = 34,74</a:t>
                </a:r>
              </a:p>
              <a:p>
                <a:r>
                  <a:rPr lang="cs-CZ" sz="2400" dirty="0"/>
                  <a:t> </a:t>
                </a:r>
                <a:r>
                  <a:rPr lang="cs-CZ" sz="2400" dirty="0" smtClean="0"/>
                  <a:t>                    </a:t>
                </a:r>
                <a:r>
                  <a:rPr lang="cs-CZ" sz="2400" b="1" u="sng" dirty="0" smtClean="0"/>
                  <a:t>n</a:t>
                </a:r>
                <a:r>
                  <a:rPr lang="cs-CZ" sz="2400" b="1" u="sng" dirty="0" smtClean="0">
                    <a:sym typeface="Euclid Extra"/>
                  </a:rPr>
                  <a:t> 34,7 cm</a:t>
                </a:r>
                <a:r>
                  <a:rPr lang="cs-CZ" sz="2400" dirty="0" smtClean="0"/>
                  <a:t> </a:t>
                </a:r>
                <a:endParaRPr lang="cs-CZ" sz="2400" dirty="0"/>
              </a:p>
            </p:txBody>
          </p:sp>
        </mc:Choice>
        <mc:Fallback xmlns="">
          <p:sp>
            <p:nvSpPr>
              <p:cNvPr id="17" name="TextovéPole 16"/>
              <p:cNvSpPr txBox="1">
                <a:spLocks noRot="1" noChangeAspect="1" noMove="1" noResize="1" noEditPoints="1" noAdjustHandles="1" noChangeArrowheads="1" noChangeShapeType="1" noTextEdit="1"/>
              </p:cNvSpPr>
              <p:nvPr/>
            </p:nvSpPr>
            <p:spPr>
              <a:xfrm>
                <a:off x="4505820" y="3286538"/>
                <a:ext cx="4118997" cy="3158365"/>
              </a:xfrm>
              <a:prstGeom prst="rect">
                <a:avLst/>
              </a:prstGeom>
              <a:blipFill rotWithShape="1">
                <a:blip r:embed="rId4"/>
                <a:stretch>
                  <a:fillRect b="-386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8" name="TextovéPole 17"/>
              <p:cNvSpPr txBox="1"/>
              <p:nvPr/>
            </p:nvSpPr>
            <p:spPr>
              <a:xfrm>
                <a:off x="645513" y="4182304"/>
                <a:ext cx="3566448" cy="2245358"/>
              </a:xfrm>
              <a:prstGeom prst="rect">
                <a:avLst/>
              </a:prstGeom>
              <a:solidFill>
                <a:schemeClr val="accent3">
                  <a:lumMod val="60000"/>
                  <a:lumOff val="40000"/>
                </a:schemeClr>
              </a:solidFill>
            </p:spPr>
            <p:txBody>
              <a:bodyPr wrap="square" rtlCol="0">
                <a:spAutoFit/>
              </a:bodyPr>
              <a:lstStyle/>
              <a:p>
                <a:r>
                  <a:rPr lang="cs-CZ" sz="2400" dirty="0"/>
                  <a:t>c</a:t>
                </a:r>
                <a:r>
                  <a:rPr lang="cs-CZ" sz="2400" dirty="0" smtClean="0"/>
                  <a:t>otg </a:t>
                </a:r>
                <a14:m>
                  <m:oMath xmlns:m="http://schemas.openxmlformats.org/officeDocument/2006/math">
                    <m:r>
                      <a:rPr lang="cs-CZ" sz="2400" b="0" i="1" smtClean="0">
                        <a:latin typeface="Cambria Math"/>
                      </a:rPr>
                      <m:t>37°20´</m:t>
                    </m:r>
                  </m:oMath>
                </a14:m>
                <a:r>
                  <a:rPr lang="cs-CZ" sz="2400" dirty="0" smtClean="0"/>
                  <a:t> = </a:t>
                </a:r>
                <a14:m>
                  <m:oMath xmlns:m="http://schemas.openxmlformats.org/officeDocument/2006/math">
                    <m:f>
                      <m:fPr>
                        <m:ctrlPr>
                          <a:rPr lang="cs-CZ" sz="2400" i="1" smtClean="0">
                            <a:latin typeface="Cambria Math"/>
                          </a:rPr>
                        </m:ctrlPr>
                      </m:fPr>
                      <m:num>
                        <m:r>
                          <a:rPr lang="cs-CZ" sz="2400" b="0" i="1" smtClean="0">
                            <a:latin typeface="Cambria Math"/>
                          </a:rPr>
                          <m:t>𝑛</m:t>
                        </m:r>
                      </m:num>
                      <m:den>
                        <m:r>
                          <a:rPr lang="cs-CZ" sz="2400" b="0" i="1" smtClean="0">
                            <a:latin typeface="Cambria Math"/>
                          </a:rPr>
                          <m:t>26,5</m:t>
                        </m:r>
                      </m:den>
                    </m:f>
                  </m:oMath>
                </a14:m>
                <a:endParaRPr lang="cs-CZ" sz="2400" dirty="0" smtClean="0"/>
              </a:p>
              <a:p>
                <a:r>
                  <a:rPr lang="cs-CZ" sz="2400" dirty="0" smtClean="0"/>
                  <a:t>          1,311  = </a:t>
                </a:r>
                <a14:m>
                  <m:oMath xmlns:m="http://schemas.openxmlformats.org/officeDocument/2006/math">
                    <m:f>
                      <m:fPr>
                        <m:ctrlPr>
                          <a:rPr lang="cs-CZ" sz="2400" i="1">
                            <a:latin typeface="Cambria Math"/>
                          </a:rPr>
                        </m:ctrlPr>
                      </m:fPr>
                      <m:num>
                        <m:r>
                          <a:rPr lang="cs-CZ" sz="2400" i="1">
                            <a:latin typeface="Cambria Math"/>
                          </a:rPr>
                          <m:t>𝑛</m:t>
                        </m:r>
                      </m:num>
                      <m:den>
                        <m:r>
                          <a:rPr lang="cs-CZ" sz="2400" i="1">
                            <a:latin typeface="Cambria Math"/>
                          </a:rPr>
                          <m:t>26,5</m:t>
                        </m:r>
                      </m:den>
                    </m:f>
                  </m:oMath>
                </a14:m>
                <a:r>
                  <a:rPr lang="cs-CZ" sz="2400" dirty="0" smtClean="0"/>
                  <a:t>  / ∙ 26,5</a:t>
                </a:r>
              </a:p>
              <a:p>
                <a:r>
                  <a:rPr lang="cs-CZ" sz="2400" dirty="0" smtClean="0"/>
                  <a:t>26,5 ∙ 1,311 = n</a:t>
                </a:r>
              </a:p>
              <a:p>
                <a:r>
                  <a:rPr lang="cs-CZ" sz="2400" dirty="0"/>
                  <a:t> </a:t>
                </a:r>
                <a:r>
                  <a:rPr lang="cs-CZ" sz="2400" dirty="0" smtClean="0"/>
                  <a:t>                 n  = 34,74</a:t>
                </a:r>
              </a:p>
              <a:p>
                <a:r>
                  <a:rPr lang="cs-CZ" sz="2400" dirty="0"/>
                  <a:t> </a:t>
                </a:r>
                <a:r>
                  <a:rPr lang="cs-CZ" sz="2400" dirty="0" smtClean="0"/>
                  <a:t>                 </a:t>
                </a:r>
                <a:r>
                  <a:rPr lang="cs-CZ" sz="2400" b="1" u="sng" dirty="0" smtClean="0"/>
                  <a:t>n  = 34,7 cm</a:t>
                </a:r>
                <a:endParaRPr lang="cs-CZ" sz="2400" b="1" u="sng" dirty="0"/>
              </a:p>
            </p:txBody>
          </p:sp>
        </mc:Choice>
        <mc:Fallback xmlns="">
          <p:sp>
            <p:nvSpPr>
              <p:cNvPr id="18" name="TextovéPole 17"/>
              <p:cNvSpPr txBox="1">
                <a:spLocks noRot="1" noChangeAspect="1" noMove="1" noResize="1" noEditPoints="1" noAdjustHandles="1" noChangeArrowheads="1" noChangeShapeType="1" noTextEdit="1"/>
              </p:cNvSpPr>
              <p:nvPr/>
            </p:nvSpPr>
            <p:spPr>
              <a:xfrm>
                <a:off x="645513" y="4182304"/>
                <a:ext cx="3566448" cy="2245358"/>
              </a:xfrm>
              <a:prstGeom prst="rect">
                <a:avLst/>
              </a:prstGeom>
              <a:blipFill rotWithShape="1">
                <a:blip r:embed="rId5"/>
                <a:stretch>
                  <a:fillRect l="-2735" b="-5435"/>
                </a:stretch>
              </a:blipFill>
            </p:spPr>
            <p:txBody>
              <a:bodyPr/>
              <a:lstStyle/>
              <a:p>
                <a:r>
                  <a:rPr lang="cs-CZ">
                    <a:noFill/>
                  </a:rPr>
                  <a:t> </a:t>
                </a:r>
              </a:p>
            </p:txBody>
          </p:sp>
        </mc:Fallback>
      </mc:AlternateContent>
      <p:sp>
        <p:nvSpPr>
          <p:cNvPr id="20" name="TextovéPole 19"/>
          <p:cNvSpPr txBox="1"/>
          <p:nvPr/>
        </p:nvSpPr>
        <p:spPr>
          <a:xfrm>
            <a:off x="3769926" y="2218939"/>
            <a:ext cx="4838301" cy="461665"/>
          </a:xfrm>
          <a:prstGeom prst="rect">
            <a:avLst/>
          </a:prstGeom>
          <a:noFill/>
        </p:spPr>
        <p:txBody>
          <a:bodyPr wrap="square" rtlCol="0">
            <a:spAutoFit/>
          </a:bodyPr>
          <a:lstStyle/>
          <a:p>
            <a:r>
              <a:rPr lang="cs-CZ" sz="2400" dirty="0">
                <a:ln>
                  <a:solidFill>
                    <a:srgbClr val="0070C0"/>
                  </a:solidFill>
                </a:ln>
              </a:rPr>
              <a:t>Zvol vhodnou goniometrickou </a:t>
            </a:r>
            <a:r>
              <a:rPr lang="cs-CZ" sz="2400" dirty="0" smtClean="0">
                <a:ln>
                  <a:solidFill>
                    <a:srgbClr val="0070C0"/>
                  </a:solidFill>
                </a:ln>
              </a:rPr>
              <a:t>funkci</a:t>
            </a:r>
            <a:endParaRPr lang="cs-CZ" sz="2400" dirty="0"/>
          </a:p>
        </p:txBody>
      </p:sp>
      <p:sp>
        <p:nvSpPr>
          <p:cNvPr id="3" name="TextovéPole 2"/>
          <p:cNvSpPr txBox="1"/>
          <p:nvPr/>
        </p:nvSpPr>
        <p:spPr>
          <a:xfrm>
            <a:off x="700544" y="597690"/>
            <a:ext cx="7647997" cy="461665"/>
          </a:xfrm>
          <a:prstGeom prst="rect">
            <a:avLst/>
          </a:prstGeom>
          <a:noFill/>
        </p:spPr>
        <p:txBody>
          <a:bodyPr wrap="square" rtlCol="0">
            <a:spAutoFit/>
          </a:bodyPr>
          <a:lstStyle/>
          <a:p>
            <a:r>
              <a:rPr lang="cs-CZ" sz="2400" b="1" i="1" dirty="0" smtClean="0">
                <a:solidFill>
                  <a:schemeClr val="accent2">
                    <a:lumMod val="75000"/>
                  </a:schemeClr>
                </a:solidFill>
              </a:rPr>
              <a:t>Další užití </a:t>
            </a:r>
            <a:r>
              <a:rPr lang="cs-CZ" sz="2400" b="1" i="1" dirty="0" err="1" smtClean="0">
                <a:solidFill>
                  <a:schemeClr val="accent2">
                    <a:lumMod val="75000"/>
                  </a:schemeClr>
                </a:solidFill>
              </a:rPr>
              <a:t>gonimetrických</a:t>
            </a:r>
            <a:r>
              <a:rPr lang="cs-CZ" sz="2400" b="1" i="1" dirty="0" smtClean="0">
                <a:solidFill>
                  <a:schemeClr val="accent2">
                    <a:lumMod val="75000"/>
                  </a:schemeClr>
                </a:solidFill>
              </a:rPr>
              <a:t> funkcí</a:t>
            </a:r>
            <a:endParaRPr lang="cs-CZ" sz="2400" b="1" i="1" dirty="0">
              <a:solidFill>
                <a:schemeClr val="accent2">
                  <a:lumMod val="75000"/>
                </a:schemeClr>
              </a:solidFill>
            </a:endParaRPr>
          </a:p>
        </p:txBody>
      </p:sp>
      <p:sp>
        <p:nvSpPr>
          <p:cNvPr id="7" name="Obdélník 6"/>
          <p:cNvSpPr/>
          <p:nvPr/>
        </p:nvSpPr>
        <p:spPr>
          <a:xfrm>
            <a:off x="587993" y="2196328"/>
            <a:ext cx="3566448" cy="19125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3694139" y="2118911"/>
            <a:ext cx="4654403" cy="661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5436097" y="3302152"/>
            <a:ext cx="1728192" cy="5698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4684857" y="3846585"/>
            <a:ext cx="2479432" cy="590527"/>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5148065" y="4391018"/>
            <a:ext cx="1879816" cy="590527"/>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4860591" y="4981545"/>
            <a:ext cx="2656970" cy="32343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5436097" y="5299722"/>
            <a:ext cx="2656970" cy="36152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5567746" y="5687029"/>
            <a:ext cx="2656970" cy="36152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5699395" y="5996986"/>
            <a:ext cx="2656970" cy="4388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700545" y="4191180"/>
            <a:ext cx="2365478" cy="56987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1331639" y="4783220"/>
            <a:ext cx="2794547" cy="51650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693141" y="5299721"/>
            <a:ext cx="2515382" cy="38730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Obdélník 31"/>
          <p:cNvSpPr/>
          <p:nvPr/>
        </p:nvSpPr>
        <p:spPr>
          <a:xfrm>
            <a:off x="992364" y="5661247"/>
            <a:ext cx="2515382" cy="33573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3" name="Obdélník 32"/>
          <p:cNvSpPr/>
          <p:nvPr/>
        </p:nvSpPr>
        <p:spPr>
          <a:xfrm>
            <a:off x="1268069" y="6083618"/>
            <a:ext cx="2515382" cy="33573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bdélník 33"/>
          <p:cNvSpPr/>
          <p:nvPr/>
        </p:nvSpPr>
        <p:spPr>
          <a:xfrm>
            <a:off x="7027881" y="4275193"/>
            <a:ext cx="1504559" cy="590527"/>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18584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grpId="0" nodeType="clickEffect">
                                  <p:stCondLst>
                                    <p:cond delay="0"/>
                                  </p:stCondLst>
                                  <p:childTnLst>
                                    <p:set>
                                      <p:cBhvr>
                                        <p:cTn id="50" dur="1" fill="hold">
                                          <p:stCondLst>
                                            <p:cond delay="0"/>
                                          </p:stCondLst>
                                        </p:cTn>
                                        <p:tgtEl>
                                          <p:spTgt spid="30"/>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0" nodeType="clickEffect">
                                  <p:stCondLst>
                                    <p:cond delay="0"/>
                                  </p:stCondLst>
                                  <p:childTnLst>
                                    <p:set>
                                      <p:cBhvr>
                                        <p:cTn id="54" dur="1" fill="hold">
                                          <p:stCondLst>
                                            <p:cond delay="0"/>
                                          </p:stCondLst>
                                        </p:cTn>
                                        <p:tgtEl>
                                          <p:spTgt spid="31"/>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grpId="0" nodeType="clickEffect">
                                  <p:stCondLst>
                                    <p:cond delay="0"/>
                                  </p:stCondLst>
                                  <p:childTnLst>
                                    <p:set>
                                      <p:cBhvr>
                                        <p:cTn id="58" dur="1" fill="hold">
                                          <p:stCondLst>
                                            <p:cond delay="0"/>
                                          </p:stCondLst>
                                        </p:cTn>
                                        <p:tgtEl>
                                          <p:spTgt spid="32"/>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0" nodeType="clickEffect">
                                  <p:stCondLst>
                                    <p:cond delay="0"/>
                                  </p:stCondLst>
                                  <p:childTnLst>
                                    <p:set>
                                      <p:cBhvr>
                                        <p:cTn id="62" dur="1" fill="hold">
                                          <p:stCondLst>
                                            <p:cond delay="0"/>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p:cNvSpPr txBox="1"/>
              <p:nvPr/>
            </p:nvSpPr>
            <p:spPr>
              <a:xfrm>
                <a:off x="500992" y="1059355"/>
                <a:ext cx="8136904" cy="1200329"/>
              </a:xfrm>
              <a:prstGeom prst="rect">
                <a:avLst/>
              </a:prstGeom>
              <a:noFill/>
            </p:spPr>
            <p:txBody>
              <a:bodyPr wrap="square" rtlCol="0">
                <a:spAutoFit/>
              </a:bodyPr>
              <a:lstStyle/>
              <a:p>
                <a:r>
                  <a:rPr lang="cs-CZ" sz="2400" dirty="0" smtClean="0"/>
                  <a:t>V </a:t>
                </a:r>
                <a:r>
                  <a:rPr lang="cs-CZ" sz="2400" dirty="0"/>
                  <a:t>pravoúhlém trojúhelníku MNO s pravým úhlem při vrcholu O je </a:t>
                </a:r>
                <a:r>
                  <a:rPr lang="cs-CZ" sz="2400" dirty="0" smtClean="0"/>
                  <a:t>dáno: </a:t>
                </a:r>
                <a:r>
                  <a:rPr lang="cs-CZ" sz="2400" dirty="0" smtClean="0">
                    <a:solidFill>
                      <a:srgbClr val="C00000"/>
                    </a:solidFill>
                  </a:rPr>
                  <a:t>b</a:t>
                </a:r>
                <a:r>
                  <a:rPr lang="cs-CZ" sz="2400" dirty="0">
                    <a:solidFill>
                      <a:srgbClr val="C00000"/>
                    </a:solidFill>
                  </a:rPr>
                  <a:t>) │ON│= 26,5m, │</a:t>
                </a:r>
                <a:r>
                  <a:rPr lang="cs-CZ" sz="2400" dirty="0">
                    <a:solidFill>
                      <a:srgbClr val="C00000"/>
                    </a:solidFill>
                    <a:sym typeface="Euclid Extra"/>
                  </a:rPr>
                  <a:t></a:t>
                </a:r>
                <a:r>
                  <a:rPr lang="cs-CZ" sz="2400" dirty="0">
                    <a:solidFill>
                      <a:srgbClr val="C00000"/>
                    </a:solidFill>
                  </a:rPr>
                  <a:t> OMN│= </a:t>
                </a:r>
                <a14:m>
                  <m:oMath xmlns:m="http://schemas.openxmlformats.org/officeDocument/2006/math">
                    <m:r>
                      <a:rPr lang="cs-CZ" sz="2400" i="1">
                        <a:solidFill>
                          <a:srgbClr val="C00000"/>
                        </a:solidFill>
                        <a:latin typeface="Cambria Math"/>
                        <a:ea typeface="Cambria Math"/>
                      </a:rPr>
                      <m:t>𝜇</m:t>
                    </m:r>
                    <m:r>
                      <a:rPr lang="cs-CZ" sz="2400" b="1" i="1">
                        <a:solidFill>
                          <a:srgbClr val="C00000"/>
                        </a:solidFill>
                        <a:latin typeface="Cambria Math"/>
                        <a:ea typeface="Cambria Math"/>
                      </a:rPr>
                      <m:t> </m:t>
                    </m:r>
                  </m:oMath>
                </a14:m>
                <a:r>
                  <a:rPr lang="cs-CZ" sz="2400" dirty="0">
                    <a:solidFill>
                      <a:srgbClr val="C00000"/>
                    </a:solidFill>
                  </a:rPr>
                  <a:t>= 37°20</a:t>
                </a:r>
                <a:r>
                  <a:rPr lang="cs-CZ" sz="2400" dirty="0" smtClean="0">
                    <a:solidFill>
                      <a:srgbClr val="C00000"/>
                    </a:solidFill>
                  </a:rPr>
                  <a:t>´. </a:t>
                </a:r>
              </a:p>
              <a:p>
                <a:r>
                  <a:rPr lang="cs-CZ" sz="2400" dirty="0" smtClean="0">
                    <a:solidFill>
                      <a:srgbClr val="C00000"/>
                    </a:solidFill>
                  </a:rPr>
                  <a:t>Vypočtěte </a:t>
                </a:r>
                <a:r>
                  <a:rPr lang="cs-CZ" sz="2400" dirty="0">
                    <a:solidFill>
                      <a:srgbClr val="C00000"/>
                    </a:solidFill>
                  </a:rPr>
                  <a:t>délku odvěsny </a:t>
                </a:r>
                <a:r>
                  <a:rPr lang="cs-CZ" sz="2400" dirty="0" smtClean="0">
                    <a:solidFill>
                      <a:srgbClr val="C00000"/>
                    </a:solidFill>
                  </a:rPr>
                  <a:t>MO</a:t>
                </a:r>
                <a:endParaRPr lang="cs-CZ" sz="2400" b="1" u="sng" dirty="0">
                  <a:solidFill>
                    <a:srgbClr val="C00000"/>
                  </a:solidFill>
                </a:endParaRPr>
              </a:p>
            </p:txBody>
          </p:sp>
        </mc:Choice>
        <mc:Fallback xmlns="">
          <p:sp>
            <p:nvSpPr>
              <p:cNvPr id="2" name="TextovéPole 1"/>
              <p:cNvSpPr txBox="1">
                <a:spLocks noRot="1" noChangeAspect="1" noMove="1" noResize="1" noEditPoints="1" noAdjustHandles="1" noChangeArrowheads="1" noChangeShapeType="1" noTextEdit="1"/>
              </p:cNvSpPr>
              <p:nvPr/>
            </p:nvSpPr>
            <p:spPr>
              <a:xfrm>
                <a:off x="500992" y="1059355"/>
                <a:ext cx="8136904" cy="1200329"/>
              </a:xfrm>
              <a:prstGeom prst="rect">
                <a:avLst/>
              </a:prstGeom>
              <a:blipFill rotWithShape="1">
                <a:blip r:embed="rId2"/>
                <a:stretch>
                  <a:fillRect l="-1124" t="-4061" b="-1066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7" name="TextovéPole 16"/>
              <p:cNvSpPr txBox="1"/>
              <p:nvPr/>
            </p:nvSpPr>
            <p:spPr>
              <a:xfrm>
                <a:off x="4505820" y="3236579"/>
                <a:ext cx="4118997" cy="3158365"/>
              </a:xfrm>
              <a:prstGeom prst="rect">
                <a:avLst/>
              </a:prstGeom>
              <a:solidFill>
                <a:schemeClr val="accent2">
                  <a:lumMod val="20000"/>
                  <a:lumOff val="80000"/>
                </a:schemeClr>
              </a:solidFill>
            </p:spPr>
            <p:txBody>
              <a:bodyPr wrap="square" rtlCol="0">
                <a:spAutoFit/>
              </a:bodyPr>
              <a:lstStyle/>
              <a:p>
                <a:r>
                  <a:rPr lang="cs-CZ" sz="2400" dirty="0" smtClean="0"/>
                  <a:t>             tg </a:t>
                </a:r>
                <a14:m>
                  <m:oMath xmlns:m="http://schemas.openxmlformats.org/officeDocument/2006/math">
                    <m:r>
                      <a:rPr lang="cs-CZ" sz="2400" i="1">
                        <a:latin typeface="Cambria Math"/>
                        <a:ea typeface="Cambria Math"/>
                      </a:rPr>
                      <m:t>𝜇</m:t>
                    </m:r>
                    <m:r>
                      <a:rPr lang="cs-CZ" sz="2400" b="0" i="1" smtClean="0">
                        <a:latin typeface="Cambria Math"/>
                        <a:ea typeface="Cambria Math"/>
                      </a:rPr>
                      <m:t>= </m:t>
                    </m:r>
                    <m:f>
                      <m:fPr>
                        <m:ctrlPr>
                          <a:rPr lang="cs-CZ" sz="2400" b="0" i="1" smtClean="0">
                            <a:latin typeface="Cambria Math"/>
                            <a:ea typeface="Cambria Math"/>
                          </a:rPr>
                        </m:ctrlPr>
                      </m:fPr>
                      <m:num>
                        <m:r>
                          <a:rPr lang="cs-CZ" sz="2400" b="0" i="1" smtClean="0">
                            <a:latin typeface="Cambria Math"/>
                            <a:ea typeface="Cambria Math"/>
                          </a:rPr>
                          <m:t>26,5</m:t>
                        </m:r>
                      </m:num>
                      <m:den>
                        <m:r>
                          <a:rPr lang="cs-CZ" sz="2400" b="0" i="1" smtClean="0">
                            <a:latin typeface="Cambria Math"/>
                            <a:ea typeface="Cambria Math"/>
                          </a:rPr>
                          <m:t>𝑛</m:t>
                        </m:r>
                      </m:den>
                    </m:f>
                  </m:oMath>
                </a14:m>
                <a:r>
                  <a:rPr lang="cs-CZ" sz="2400" dirty="0" smtClean="0"/>
                  <a:t>   </a:t>
                </a:r>
              </a:p>
              <a:p>
                <a:r>
                  <a:rPr lang="cs-CZ" sz="2400" dirty="0" smtClean="0"/>
                  <a:t>   tg </a:t>
                </a:r>
                <a14:m>
                  <m:oMath xmlns:m="http://schemas.openxmlformats.org/officeDocument/2006/math">
                    <m:r>
                      <a:rPr lang="cs-CZ" sz="2400" b="0" i="0" smtClean="0">
                        <a:latin typeface="Cambria Math"/>
                        <a:ea typeface="Cambria Math"/>
                      </a:rPr>
                      <m:t>37</m:t>
                    </m:r>
                    <m:r>
                      <a:rPr lang="cs-CZ" sz="2400" b="0" i="1" smtClean="0">
                        <a:latin typeface="Cambria Math"/>
                        <a:ea typeface="Cambria Math"/>
                      </a:rPr>
                      <m:t>°20´</m:t>
                    </m:r>
                    <m:r>
                      <a:rPr lang="cs-CZ" sz="2400" i="1">
                        <a:latin typeface="Cambria Math"/>
                        <a:ea typeface="Cambria Math"/>
                      </a:rPr>
                      <m:t>= </m:t>
                    </m:r>
                    <m:f>
                      <m:fPr>
                        <m:ctrlPr>
                          <a:rPr lang="cs-CZ" sz="2400" i="1">
                            <a:latin typeface="Cambria Math"/>
                            <a:ea typeface="Cambria Math"/>
                          </a:rPr>
                        </m:ctrlPr>
                      </m:fPr>
                      <m:num>
                        <m:r>
                          <a:rPr lang="cs-CZ" sz="2400" i="1">
                            <a:latin typeface="Cambria Math"/>
                            <a:ea typeface="Cambria Math"/>
                          </a:rPr>
                          <m:t>26,5</m:t>
                        </m:r>
                      </m:num>
                      <m:den>
                        <m:r>
                          <a:rPr lang="cs-CZ" sz="2400" i="1">
                            <a:latin typeface="Cambria Math"/>
                            <a:ea typeface="Cambria Math"/>
                          </a:rPr>
                          <m:t>𝑛</m:t>
                        </m:r>
                      </m:den>
                    </m:f>
                  </m:oMath>
                </a14:m>
                <a:r>
                  <a:rPr lang="cs-CZ" sz="2400" dirty="0"/>
                  <a:t> </a:t>
                </a:r>
                <a:endParaRPr lang="cs-CZ" sz="2400" dirty="0" smtClean="0"/>
              </a:p>
              <a:p>
                <a:r>
                  <a:rPr lang="cs-CZ" sz="2400" dirty="0"/>
                  <a:t> </a:t>
                </a:r>
                <a:r>
                  <a:rPr lang="cs-CZ" sz="2400" dirty="0" smtClean="0"/>
                  <a:t>        0,7627 </a:t>
                </a:r>
                <a14:m>
                  <m:oMath xmlns:m="http://schemas.openxmlformats.org/officeDocument/2006/math">
                    <m:r>
                      <a:rPr lang="cs-CZ" sz="2400" i="1">
                        <a:latin typeface="Cambria Math"/>
                        <a:ea typeface="Cambria Math"/>
                      </a:rPr>
                      <m:t>= </m:t>
                    </m:r>
                    <m:f>
                      <m:fPr>
                        <m:ctrlPr>
                          <a:rPr lang="cs-CZ" sz="2400" i="1">
                            <a:latin typeface="Cambria Math"/>
                            <a:ea typeface="Cambria Math"/>
                          </a:rPr>
                        </m:ctrlPr>
                      </m:fPr>
                      <m:num>
                        <m:r>
                          <a:rPr lang="cs-CZ" sz="2400" i="1">
                            <a:latin typeface="Cambria Math"/>
                            <a:ea typeface="Cambria Math"/>
                          </a:rPr>
                          <m:t>26,5</m:t>
                        </m:r>
                      </m:num>
                      <m:den>
                        <m:r>
                          <a:rPr lang="cs-CZ" sz="2400" i="1">
                            <a:latin typeface="Cambria Math"/>
                            <a:ea typeface="Cambria Math"/>
                          </a:rPr>
                          <m:t>𝑛</m:t>
                        </m:r>
                      </m:den>
                    </m:f>
                  </m:oMath>
                </a14:m>
                <a:r>
                  <a:rPr lang="cs-CZ" sz="2400" dirty="0"/>
                  <a:t>   / ∙ n </a:t>
                </a:r>
              </a:p>
              <a:p>
                <a:r>
                  <a:rPr lang="cs-CZ" sz="2400" dirty="0" smtClean="0"/>
                  <a:t>    0,7627 ∙ n = 26,5</a:t>
                </a:r>
              </a:p>
              <a:p>
                <a:r>
                  <a:rPr lang="cs-CZ" sz="2400" dirty="0"/>
                  <a:t> </a:t>
                </a:r>
                <a:r>
                  <a:rPr lang="cs-CZ" sz="2400" dirty="0" smtClean="0"/>
                  <a:t>                   n = 26,5 : 0,7627</a:t>
                </a:r>
              </a:p>
              <a:p>
                <a:r>
                  <a:rPr lang="cs-CZ" sz="2400" dirty="0"/>
                  <a:t> </a:t>
                </a:r>
                <a:r>
                  <a:rPr lang="cs-CZ" sz="2400" dirty="0" smtClean="0"/>
                  <a:t>                    n = 34,74</a:t>
                </a:r>
              </a:p>
              <a:p>
                <a:r>
                  <a:rPr lang="cs-CZ" sz="2400" dirty="0"/>
                  <a:t> </a:t>
                </a:r>
                <a:r>
                  <a:rPr lang="cs-CZ" sz="2400" dirty="0" smtClean="0"/>
                  <a:t>                    </a:t>
                </a:r>
                <a:r>
                  <a:rPr lang="cs-CZ" sz="2400" b="1" u="sng" dirty="0" smtClean="0"/>
                  <a:t>n</a:t>
                </a:r>
                <a:r>
                  <a:rPr lang="cs-CZ" sz="2400" b="1" u="sng" dirty="0" smtClean="0">
                    <a:sym typeface="Euclid Extra"/>
                  </a:rPr>
                  <a:t> 34,7 cm</a:t>
                </a:r>
                <a:r>
                  <a:rPr lang="cs-CZ" sz="2400" dirty="0" smtClean="0"/>
                  <a:t> </a:t>
                </a:r>
                <a:endParaRPr lang="cs-CZ" sz="2400" dirty="0"/>
              </a:p>
            </p:txBody>
          </p:sp>
        </mc:Choice>
        <mc:Fallback xmlns="">
          <p:sp>
            <p:nvSpPr>
              <p:cNvPr id="17" name="TextovéPole 16"/>
              <p:cNvSpPr txBox="1">
                <a:spLocks noRot="1" noChangeAspect="1" noMove="1" noResize="1" noEditPoints="1" noAdjustHandles="1" noChangeArrowheads="1" noChangeShapeType="1" noTextEdit="1"/>
              </p:cNvSpPr>
              <p:nvPr/>
            </p:nvSpPr>
            <p:spPr>
              <a:xfrm>
                <a:off x="4505820" y="3236579"/>
                <a:ext cx="4118997" cy="3158365"/>
              </a:xfrm>
              <a:prstGeom prst="rect">
                <a:avLst/>
              </a:prstGeom>
              <a:blipFill rotWithShape="1">
                <a:blip r:embed="rId4"/>
                <a:stretch>
                  <a:fillRect b="-386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8" name="TextovéPole 17"/>
              <p:cNvSpPr txBox="1"/>
              <p:nvPr/>
            </p:nvSpPr>
            <p:spPr>
              <a:xfrm>
                <a:off x="539552" y="4106145"/>
                <a:ext cx="3566448" cy="2245358"/>
              </a:xfrm>
              <a:prstGeom prst="rect">
                <a:avLst/>
              </a:prstGeom>
              <a:solidFill>
                <a:schemeClr val="accent3">
                  <a:lumMod val="60000"/>
                  <a:lumOff val="40000"/>
                </a:schemeClr>
              </a:solidFill>
            </p:spPr>
            <p:txBody>
              <a:bodyPr wrap="square" rtlCol="0">
                <a:spAutoFit/>
              </a:bodyPr>
              <a:lstStyle/>
              <a:p>
                <a:r>
                  <a:rPr lang="cs-CZ" sz="2400" dirty="0"/>
                  <a:t>c</a:t>
                </a:r>
                <a:r>
                  <a:rPr lang="cs-CZ" sz="2400" dirty="0" smtClean="0"/>
                  <a:t>otg </a:t>
                </a:r>
                <a14:m>
                  <m:oMath xmlns:m="http://schemas.openxmlformats.org/officeDocument/2006/math">
                    <m:r>
                      <a:rPr lang="cs-CZ" sz="2400" b="0" i="1" smtClean="0">
                        <a:latin typeface="Cambria Math"/>
                      </a:rPr>
                      <m:t>37°20´</m:t>
                    </m:r>
                  </m:oMath>
                </a14:m>
                <a:r>
                  <a:rPr lang="cs-CZ" sz="2400" dirty="0" smtClean="0"/>
                  <a:t> = </a:t>
                </a:r>
                <a14:m>
                  <m:oMath xmlns:m="http://schemas.openxmlformats.org/officeDocument/2006/math">
                    <m:f>
                      <m:fPr>
                        <m:ctrlPr>
                          <a:rPr lang="cs-CZ" sz="2400" i="1" smtClean="0">
                            <a:latin typeface="Cambria Math"/>
                          </a:rPr>
                        </m:ctrlPr>
                      </m:fPr>
                      <m:num>
                        <m:r>
                          <a:rPr lang="cs-CZ" sz="2400" b="0" i="1" smtClean="0">
                            <a:latin typeface="Cambria Math"/>
                          </a:rPr>
                          <m:t>𝑛</m:t>
                        </m:r>
                      </m:num>
                      <m:den>
                        <m:r>
                          <a:rPr lang="cs-CZ" sz="2400" b="0" i="1" smtClean="0">
                            <a:latin typeface="Cambria Math"/>
                          </a:rPr>
                          <m:t>26,5</m:t>
                        </m:r>
                      </m:den>
                    </m:f>
                  </m:oMath>
                </a14:m>
                <a:endParaRPr lang="cs-CZ" sz="2400" dirty="0" smtClean="0"/>
              </a:p>
              <a:p>
                <a:r>
                  <a:rPr lang="cs-CZ" sz="2400" dirty="0" smtClean="0"/>
                  <a:t>          1,311  = </a:t>
                </a:r>
                <a14:m>
                  <m:oMath xmlns:m="http://schemas.openxmlformats.org/officeDocument/2006/math">
                    <m:f>
                      <m:fPr>
                        <m:ctrlPr>
                          <a:rPr lang="cs-CZ" sz="2400" i="1">
                            <a:latin typeface="Cambria Math"/>
                          </a:rPr>
                        </m:ctrlPr>
                      </m:fPr>
                      <m:num>
                        <m:r>
                          <a:rPr lang="cs-CZ" sz="2400" i="1">
                            <a:latin typeface="Cambria Math"/>
                          </a:rPr>
                          <m:t>𝑛</m:t>
                        </m:r>
                      </m:num>
                      <m:den>
                        <m:r>
                          <a:rPr lang="cs-CZ" sz="2400" i="1">
                            <a:latin typeface="Cambria Math"/>
                          </a:rPr>
                          <m:t>26,5</m:t>
                        </m:r>
                      </m:den>
                    </m:f>
                  </m:oMath>
                </a14:m>
                <a:r>
                  <a:rPr lang="cs-CZ" sz="2400" dirty="0" smtClean="0"/>
                  <a:t>  / ∙ 26,5</a:t>
                </a:r>
              </a:p>
              <a:p>
                <a:r>
                  <a:rPr lang="cs-CZ" sz="2400" dirty="0" smtClean="0"/>
                  <a:t>26,5 ∙ 1,311 = n</a:t>
                </a:r>
              </a:p>
              <a:p>
                <a:r>
                  <a:rPr lang="cs-CZ" sz="2400" dirty="0"/>
                  <a:t> </a:t>
                </a:r>
                <a:r>
                  <a:rPr lang="cs-CZ" sz="2400" dirty="0" smtClean="0"/>
                  <a:t>                 n  = 34,74</a:t>
                </a:r>
              </a:p>
              <a:p>
                <a:r>
                  <a:rPr lang="cs-CZ" sz="2400" dirty="0"/>
                  <a:t> </a:t>
                </a:r>
                <a:r>
                  <a:rPr lang="cs-CZ" sz="2400" dirty="0" smtClean="0"/>
                  <a:t>                 </a:t>
                </a:r>
                <a:r>
                  <a:rPr lang="cs-CZ" sz="2400" b="1" u="sng" dirty="0" smtClean="0"/>
                  <a:t>n  = 34,7 cm</a:t>
                </a:r>
                <a:endParaRPr lang="cs-CZ" sz="2400" b="1" u="sng" dirty="0"/>
              </a:p>
            </p:txBody>
          </p:sp>
        </mc:Choice>
        <mc:Fallback xmlns="">
          <p:sp>
            <p:nvSpPr>
              <p:cNvPr id="18" name="TextovéPole 17"/>
              <p:cNvSpPr txBox="1">
                <a:spLocks noRot="1" noChangeAspect="1" noMove="1" noResize="1" noEditPoints="1" noAdjustHandles="1" noChangeArrowheads="1" noChangeShapeType="1" noTextEdit="1"/>
              </p:cNvSpPr>
              <p:nvPr/>
            </p:nvSpPr>
            <p:spPr>
              <a:xfrm>
                <a:off x="539552" y="4106145"/>
                <a:ext cx="3566448" cy="2245358"/>
              </a:xfrm>
              <a:prstGeom prst="rect">
                <a:avLst/>
              </a:prstGeom>
              <a:blipFill rotWithShape="1">
                <a:blip r:embed="rId5"/>
                <a:stretch>
                  <a:fillRect l="-2735" b="-5435"/>
                </a:stretch>
              </a:blipFill>
            </p:spPr>
            <p:txBody>
              <a:bodyPr/>
              <a:lstStyle/>
              <a:p>
                <a:r>
                  <a:rPr lang="cs-CZ">
                    <a:noFill/>
                  </a:rPr>
                  <a:t> </a:t>
                </a:r>
              </a:p>
            </p:txBody>
          </p:sp>
        </mc:Fallback>
      </mc:AlternateContent>
      <p:sp>
        <p:nvSpPr>
          <p:cNvPr id="20" name="TextovéPole 19"/>
          <p:cNvSpPr txBox="1"/>
          <p:nvPr/>
        </p:nvSpPr>
        <p:spPr>
          <a:xfrm>
            <a:off x="3753990" y="2291743"/>
            <a:ext cx="4838301" cy="461665"/>
          </a:xfrm>
          <a:prstGeom prst="rect">
            <a:avLst/>
          </a:prstGeom>
          <a:noFill/>
        </p:spPr>
        <p:txBody>
          <a:bodyPr wrap="square" rtlCol="0">
            <a:spAutoFit/>
          </a:bodyPr>
          <a:lstStyle/>
          <a:p>
            <a:r>
              <a:rPr lang="cs-CZ" sz="2400" dirty="0">
                <a:ln>
                  <a:solidFill>
                    <a:srgbClr val="0070C0"/>
                  </a:solidFill>
                </a:ln>
              </a:rPr>
              <a:t>Zvol vhodnou goniometrickou </a:t>
            </a:r>
            <a:r>
              <a:rPr lang="cs-CZ" sz="2400" dirty="0" smtClean="0">
                <a:ln>
                  <a:solidFill>
                    <a:srgbClr val="0070C0"/>
                  </a:solidFill>
                </a:ln>
              </a:rPr>
              <a:t>funkci</a:t>
            </a:r>
            <a:endParaRPr lang="cs-CZ" sz="2400" dirty="0"/>
          </a:p>
        </p:txBody>
      </p:sp>
      <p:sp>
        <p:nvSpPr>
          <p:cNvPr id="3" name="TextovéPole 2"/>
          <p:cNvSpPr txBox="1"/>
          <p:nvPr/>
        </p:nvSpPr>
        <p:spPr>
          <a:xfrm>
            <a:off x="539552" y="597690"/>
            <a:ext cx="7776863" cy="461665"/>
          </a:xfrm>
          <a:prstGeom prst="rect">
            <a:avLst/>
          </a:prstGeom>
          <a:noFill/>
        </p:spPr>
        <p:txBody>
          <a:bodyPr wrap="square" rtlCol="0">
            <a:spAutoFit/>
          </a:bodyPr>
          <a:lstStyle/>
          <a:p>
            <a:r>
              <a:rPr lang="cs-CZ" sz="2400" b="1" i="1" dirty="0" smtClean="0">
                <a:solidFill>
                  <a:schemeClr val="accent2">
                    <a:lumMod val="75000"/>
                  </a:schemeClr>
                </a:solidFill>
              </a:rPr>
              <a:t>Další užití </a:t>
            </a:r>
            <a:r>
              <a:rPr lang="cs-CZ" sz="2400" b="1" i="1" dirty="0" err="1" smtClean="0">
                <a:solidFill>
                  <a:schemeClr val="accent2">
                    <a:lumMod val="75000"/>
                  </a:schemeClr>
                </a:solidFill>
              </a:rPr>
              <a:t>gonimetrických</a:t>
            </a:r>
            <a:r>
              <a:rPr lang="cs-CZ" sz="2400" b="1" i="1" dirty="0" smtClean="0">
                <a:solidFill>
                  <a:schemeClr val="accent2">
                    <a:lumMod val="75000"/>
                  </a:schemeClr>
                </a:solidFill>
              </a:rPr>
              <a:t> funkcí</a:t>
            </a:r>
            <a:endParaRPr lang="cs-CZ" sz="2400" b="1" i="1" dirty="0">
              <a:solidFill>
                <a:schemeClr val="accent2">
                  <a:lumMod val="75000"/>
                </a:schemeClr>
              </a:solidFill>
            </a:endParaRPr>
          </a:p>
        </p:txBody>
      </p:sp>
      <p:grpSp>
        <p:nvGrpSpPr>
          <p:cNvPr id="22" name="Skupina 21"/>
          <p:cNvGrpSpPr/>
          <p:nvPr/>
        </p:nvGrpSpPr>
        <p:grpSpPr>
          <a:xfrm>
            <a:off x="580257" y="2153244"/>
            <a:ext cx="3465866" cy="2018614"/>
            <a:chOff x="580257" y="2153244"/>
            <a:chExt cx="3465866" cy="2018614"/>
          </a:xfrm>
        </p:grpSpPr>
        <p:grpSp>
          <p:nvGrpSpPr>
            <p:cNvPr id="23" name="Skupina 22"/>
            <p:cNvGrpSpPr/>
            <p:nvPr/>
          </p:nvGrpSpPr>
          <p:grpSpPr>
            <a:xfrm>
              <a:off x="580257" y="2153244"/>
              <a:ext cx="3465866" cy="2018614"/>
              <a:chOff x="368602" y="1938173"/>
              <a:chExt cx="3465866" cy="2018614"/>
            </a:xfrm>
          </p:grpSpPr>
          <p:grpSp>
            <p:nvGrpSpPr>
              <p:cNvPr id="28" name="Skupina 27"/>
              <p:cNvGrpSpPr/>
              <p:nvPr/>
            </p:nvGrpSpPr>
            <p:grpSpPr>
              <a:xfrm>
                <a:off x="368602" y="2089295"/>
                <a:ext cx="3465866" cy="1867492"/>
                <a:chOff x="1250150" y="1313185"/>
                <a:chExt cx="3465866" cy="1867492"/>
              </a:xfrm>
            </p:grpSpPr>
            <p:sp>
              <p:nvSpPr>
                <p:cNvPr id="30" name="Pravoúhlý trojúhelník 29"/>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31" name="Oblouk 30"/>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mc:AlternateContent xmlns:mc="http://schemas.openxmlformats.org/markup-compatibility/2006" xmlns:a14="http://schemas.microsoft.com/office/drawing/2010/main">
              <mc:Choice Requires="a14">
                <p:sp>
                  <p:nvSpPr>
                    <p:cNvPr id="32" name="TextovéPole 31"/>
                    <p:cNvSpPr txBox="1"/>
                    <p:nvPr/>
                  </p:nvSpPr>
                  <p:spPr>
                    <a:xfrm>
                      <a:off x="3491880" y="2318902"/>
                      <a:ext cx="416445"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400" b="0" i="1" smtClean="0">
                                <a:ln>
                                  <a:solidFill>
                                    <a:srgbClr val="FF0000"/>
                                  </a:solidFill>
                                </a:ln>
                                <a:latin typeface="Cambria Math"/>
                                <a:ea typeface="Cambria Math"/>
                              </a:rPr>
                              <m:t>𝜇</m:t>
                            </m:r>
                          </m:oMath>
                        </m:oMathPara>
                      </a14:m>
                      <a:endParaRPr lang="cs-CZ" sz="2400"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3491880" y="2318902"/>
                      <a:ext cx="416445" cy="461665"/>
                    </a:xfrm>
                    <a:prstGeom prst="rect">
                      <a:avLst/>
                    </a:prstGeom>
                    <a:blipFill rotWithShape="1">
                      <a:blip r:embed="rId3"/>
                      <a:stretch>
                        <a:fillRect b="-7895"/>
                      </a:stretch>
                    </a:blipFill>
                  </p:spPr>
                  <p:txBody>
                    <a:bodyPr/>
                    <a:lstStyle/>
                    <a:p>
                      <a:r>
                        <a:rPr lang="cs-CZ">
                          <a:noFill/>
                        </a:rPr>
                        <a:t> </a:t>
                      </a:r>
                    </a:p>
                  </p:txBody>
                </p:sp>
              </mc:Fallback>
            </mc:AlternateContent>
            <p:sp>
              <p:nvSpPr>
                <p:cNvPr id="33" name="TextovéPole 32"/>
                <p:cNvSpPr txBox="1"/>
                <p:nvPr/>
              </p:nvSpPr>
              <p:spPr>
                <a:xfrm>
                  <a:off x="1250150" y="1889641"/>
                  <a:ext cx="1061298" cy="461665"/>
                </a:xfrm>
                <a:prstGeom prst="rect">
                  <a:avLst/>
                </a:prstGeom>
                <a:noFill/>
              </p:spPr>
              <p:txBody>
                <a:bodyPr wrap="square" rtlCol="0">
                  <a:spAutoFit/>
                </a:bodyPr>
                <a:lstStyle/>
                <a:p>
                  <a:r>
                    <a:rPr lang="cs-CZ" sz="2400" dirty="0">
                      <a:ln>
                        <a:solidFill>
                          <a:srgbClr val="FF0000"/>
                        </a:solidFill>
                      </a:ln>
                    </a:rPr>
                    <a:t>2</a:t>
                  </a:r>
                  <a:r>
                    <a:rPr lang="cs-CZ" sz="2400" dirty="0" smtClean="0">
                      <a:ln>
                        <a:solidFill>
                          <a:srgbClr val="FF0000"/>
                        </a:solidFill>
                      </a:ln>
                    </a:rPr>
                    <a:t>6,5</a:t>
                  </a:r>
                  <a:r>
                    <a:rPr lang="cs-CZ" dirty="0" smtClean="0">
                      <a:ln>
                        <a:solidFill>
                          <a:srgbClr val="FF0000"/>
                        </a:solidFill>
                      </a:ln>
                    </a:rPr>
                    <a:t> cm</a:t>
                  </a:r>
                  <a:endParaRPr lang="cs-CZ" dirty="0">
                    <a:ln>
                      <a:solidFill>
                        <a:srgbClr val="FF0000"/>
                      </a:solidFill>
                    </a:ln>
                  </a:endParaRPr>
                </a:p>
              </p:txBody>
            </p:sp>
            <p:sp>
              <p:nvSpPr>
                <p:cNvPr id="34" name="TextovéPole 33"/>
                <p:cNvSpPr txBox="1"/>
                <p:nvPr/>
              </p:nvSpPr>
              <p:spPr>
                <a:xfrm>
                  <a:off x="2160833" y="2753675"/>
                  <a:ext cx="432048" cy="400110"/>
                </a:xfrm>
                <a:prstGeom prst="rect">
                  <a:avLst/>
                </a:prstGeom>
                <a:noFill/>
              </p:spPr>
              <p:txBody>
                <a:bodyPr wrap="square" rtlCol="0">
                  <a:spAutoFit/>
                </a:bodyPr>
                <a:lstStyle/>
                <a:p>
                  <a:r>
                    <a:rPr lang="cs-CZ" sz="2000" dirty="0" smtClean="0"/>
                    <a:t>O</a:t>
                  </a:r>
                  <a:endParaRPr lang="cs-CZ" sz="2000" dirty="0"/>
                </a:p>
              </p:txBody>
            </p:sp>
            <p:sp>
              <p:nvSpPr>
                <p:cNvPr id="35" name="TextovéPole 34"/>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36" name="Oblouk 35"/>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7" name="TextovéPole 36"/>
                <p:cNvSpPr txBox="1"/>
                <p:nvPr/>
              </p:nvSpPr>
              <p:spPr>
                <a:xfrm>
                  <a:off x="2345878" y="1563153"/>
                  <a:ext cx="494006" cy="707886"/>
                </a:xfrm>
                <a:prstGeom prst="rect">
                  <a:avLst/>
                </a:prstGeom>
                <a:noFill/>
              </p:spPr>
              <p:txBody>
                <a:bodyPr wrap="square" rtlCol="0">
                  <a:spAutoFit/>
                </a:bodyPr>
                <a:lstStyle/>
                <a:p>
                  <a:r>
                    <a:rPr lang="cs-CZ" sz="2000" dirty="0">
                      <a:sym typeface="Symbol"/>
                    </a:rPr>
                    <a:t></a:t>
                  </a:r>
                  <a:endParaRPr lang="cs-CZ" sz="2000" dirty="0"/>
                </a:p>
                <a:p>
                  <a:endParaRPr lang="cs-CZ" sz="2000" dirty="0"/>
                </a:p>
              </p:txBody>
            </p:sp>
          </p:grpSp>
          <p:sp>
            <p:nvSpPr>
              <p:cNvPr id="29" name="TextovéPole 28"/>
              <p:cNvSpPr txBox="1"/>
              <p:nvPr/>
            </p:nvSpPr>
            <p:spPr>
              <a:xfrm>
                <a:off x="1189825" y="1938173"/>
                <a:ext cx="610968" cy="369332"/>
              </a:xfrm>
              <a:prstGeom prst="rect">
                <a:avLst/>
              </a:prstGeom>
              <a:noFill/>
            </p:spPr>
            <p:txBody>
              <a:bodyPr wrap="square" rtlCol="0">
                <a:spAutoFit/>
              </a:bodyPr>
              <a:lstStyle/>
              <a:p>
                <a:r>
                  <a:rPr lang="cs-CZ" dirty="0" smtClean="0"/>
                  <a:t>N</a:t>
                </a:r>
                <a:endParaRPr lang="cs-CZ" dirty="0"/>
              </a:p>
            </p:txBody>
          </p:sp>
        </p:grpSp>
        <p:grpSp>
          <p:nvGrpSpPr>
            <p:cNvPr id="24" name="Skupina 23"/>
            <p:cNvGrpSpPr/>
            <p:nvPr/>
          </p:nvGrpSpPr>
          <p:grpSpPr>
            <a:xfrm>
              <a:off x="1214069" y="3306154"/>
              <a:ext cx="1758911" cy="865704"/>
              <a:chOff x="1313832" y="3251272"/>
              <a:chExt cx="1758911" cy="865704"/>
            </a:xfrm>
          </p:grpSpPr>
          <p:sp>
            <p:nvSpPr>
              <p:cNvPr id="25" name="TextovéPole 24"/>
              <p:cNvSpPr txBox="1"/>
              <p:nvPr/>
            </p:nvSpPr>
            <p:spPr>
              <a:xfrm>
                <a:off x="2256775" y="3655311"/>
                <a:ext cx="815968" cy="461665"/>
              </a:xfrm>
              <a:prstGeom prst="rect">
                <a:avLst/>
              </a:prstGeom>
              <a:noFill/>
            </p:spPr>
            <p:txBody>
              <a:bodyPr wrap="square" rtlCol="0">
                <a:spAutoFit/>
              </a:bodyPr>
              <a:lstStyle/>
              <a:p>
                <a:r>
                  <a:rPr lang="cs-CZ" sz="2400" b="1" dirty="0" smtClean="0">
                    <a:solidFill>
                      <a:srgbClr val="FF0000"/>
                    </a:solidFill>
                  </a:rPr>
                  <a:t>n</a:t>
                </a:r>
                <a:endParaRPr lang="cs-CZ" sz="2400" b="1" dirty="0">
                  <a:solidFill>
                    <a:srgbClr val="FF0000"/>
                  </a:solidFill>
                </a:endParaRPr>
              </a:p>
            </p:txBody>
          </p:sp>
          <p:sp>
            <p:nvSpPr>
              <p:cNvPr id="26" name="Oblouk 25"/>
              <p:cNvSpPr/>
              <p:nvPr/>
            </p:nvSpPr>
            <p:spPr>
              <a:xfrm>
                <a:off x="1313832" y="3251272"/>
                <a:ext cx="962416" cy="799991"/>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7" name="TextovéPole 26"/>
              <p:cNvSpPr txBox="1"/>
              <p:nvPr/>
            </p:nvSpPr>
            <p:spPr>
              <a:xfrm>
                <a:off x="1823228" y="3287377"/>
                <a:ext cx="359648" cy="461665"/>
              </a:xfrm>
              <a:prstGeom prst="rect">
                <a:avLst/>
              </a:prstGeom>
              <a:noFill/>
            </p:spPr>
            <p:txBody>
              <a:bodyPr wrap="square" rtlCol="0">
                <a:spAutoFit/>
              </a:bodyPr>
              <a:lstStyle/>
              <a:p>
                <a:r>
                  <a:rPr lang="cs-CZ" sz="2400" b="1" dirty="0" smtClean="0"/>
                  <a:t>∙</a:t>
                </a:r>
                <a:endParaRPr lang="cs-CZ" sz="2400" b="1" dirty="0"/>
              </a:p>
            </p:txBody>
          </p:sp>
        </p:grpSp>
      </p:grpSp>
    </p:spTree>
    <p:extLst>
      <p:ext uri="{BB962C8B-B14F-4D97-AF65-F5344CB8AC3E}">
        <p14:creationId xmlns:p14="http://schemas.microsoft.com/office/powerpoint/2010/main" val="3865457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Skupina 29"/>
          <p:cNvGrpSpPr/>
          <p:nvPr/>
        </p:nvGrpSpPr>
        <p:grpSpPr>
          <a:xfrm>
            <a:off x="1107521" y="2484534"/>
            <a:ext cx="2779924" cy="2059565"/>
            <a:chOff x="1107521" y="2484534"/>
            <a:chExt cx="2779924" cy="2059565"/>
          </a:xfrm>
        </p:grpSpPr>
        <p:grpSp>
          <p:nvGrpSpPr>
            <p:cNvPr id="31" name="Skupina 30"/>
            <p:cNvGrpSpPr/>
            <p:nvPr/>
          </p:nvGrpSpPr>
          <p:grpSpPr>
            <a:xfrm>
              <a:off x="1242802" y="2484534"/>
              <a:ext cx="2644643" cy="2018614"/>
              <a:chOff x="1189825" y="1938173"/>
              <a:chExt cx="2644643" cy="2018614"/>
            </a:xfrm>
          </p:grpSpPr>
          <p:grpSp>
            <p:nvGrpSpPr>
              <p:cNvPr id="35" name="Skupina 34"/>
              <p:cNvGrpSpPr/>
              <p:nvPr/>
            </p:nvGrpSpPr>
            <p:grpSpPr>
              <a:xfrm>
                <a:off x="1209327" y="2089295"/>
                <a:ext cx="2625141" cy="1867492"/>
                <a:chOff x="2090875" y="1313185"/>
                <a:chExt cx="2625141" cy="1867492"/>
              </a:xfrm>
            </p:grpSpPr>
            <p:sp>
              <p:nvSpPr>
                <p:cNvPr id="38" name="Pravoúhlý trojúhelník 37"/>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39" name="Oblouk 38"/>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0" name="TextovéPole 39"/>
                <p:cNvSpPr txBox="1"/>
                <p:nvPr/>
              </p:nvSpPr>
              <p:spPr>
                <a:xfrm>
                  <a:off x="2129854" y="2753675"/>
                  <a:ext cx="432048" cy="400110"/>
                </a:xfrm>
                <a:prstGeom prst="rect">
                  <a:avLst/>
                </a:prstGeom>
                <a:noFill/>
              </p:spPr>
              <p:txBody>
                <a:bodyPr wrap="square" rtlCol="0">
                  <a:spAutoFit/>
                </a:bodyPr>
                <a:lstStyle/>
                <a:p>
                  <a:r>
                    <a:rPr lang="cs-CZ" sz="2000" dirty="0" smtClean="0"/>
                    <a:t>O</a:t>
                  </a:r>
                  <a:endParaRPr lang="cs-CZ" sz="2000" dirty="0"/>
                </a:p>
              </p:txBody>
            </p:sp>
            <p:sp>
              <p:nvSpPr>
                <p:cNvPr id="41" name="TextovéPole 40"/>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42" name="Oblouk 41"/>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3" name="TextovéPole 42"/>
                <p:cNvSpPr txBox="1"/>
                <p:nvPr/>
              </p:nvSpPr>
              <p:spPr>
                <a:xfrm>
                  <a:off x="2345878" y="1563153"/>
                  <a:ext cx="494006" cy="769441"/>
                </a:xfrm>
                <a:prstGeom prst="rect">
                  <a:avLst/>
                </a:prstGeom>
                <a:noFill/>
              </p:spPr>
              <p:txBody>
                <a:bodyPr wrap="square" rtlCol="0">
                  <a:spAutoFit/>
                </a:bodyPr>
                <a:lstStyle/>
                <a:p>
                  <a:r>
                    <a:rPr lang="cs-CZ" sz="2400" b="1" dirty="0">
                      <a:solidFill>
                        <a:srgbClr val="FF0000"/>
                      </a:solidFill>
                      <a:sym typeface="Symbol"/>
                    </a:rPr>
                    <a:t></a:t>
                  </a:r>
                  <a:endParaRPr lang="cs-CZ" sz="2400" b="1" dirty="0">
                    <a:solidFill>
                      <a:srgbClr val="FF0000"/>
                    </a:solidFill>
                  </a:endParaRPr>
                </a:p>
                <a:p>
                  <a:endParaRPr lang="cs-CZ" sz="2000" dirty="0"/>
                </a:p>
              </p:txBody>
            </p:sp>
          </p:grpSp>
          <p:sp>
            <p:nvSpPr>
              <p:cNvPr id="36" name="TextovéPole 35"/>
              <p:cNvSpPr txBox="1"/>
              <p:nvPr/>
            </p:nvSpPr>
            <p:spPr>
              <a:xfrm>
                <a:off x="1189825" y="1938173"/>
                <a:ext cx="610968" cy="400110"/>
              </a:xfrm>
              <a:prstGeom prst="rect">
                <a:avLst/>
              </a:prstGeom>
              <a:noFill/>
            </p:spPr>
            <p:txBody>
              <a:bodyPr wrap="square" rtlCol="0">
                <a:spAutoFit/>
              </a:bodyPr>
              <a:lstStyle/>
              <a:p>
                <a:r>
                  <a:rPr lang="cs-CZ" sz="2000" dirty="0" smtClean="0"/>
                  <a:t>N</a:t>
                </a:r>
                <a:endParaRPr lang="cs-CZ" sz="2000" dirty="0"/>
              </a:p>
            </p:txBody>
          </p:sp>
          <p:sp>
            <p:nvSpPr>
              <p:cNvPr id="37" name="TextovéPole 36"/>
              <p:cNvSpPr txBox="1"/>
              <p:nvPr/>
            </p:nvSpPr>
            <p:spPr>
              <a:xfrm>
                <a:off x="2437555" y="2339263"/>
                <a:ext cx="936105" cy="461665"/>
              </a:xfrm>
              <a:prstGeom prst="rect">
                <a:avLst/>
              </a:prstGeom>
              <a:noFill/>
            </p:spPr>
            <p:txBody>
              <a:bodyPr wrap="square" rtlCol="0">
                <a:spAutoFit/>
              </a:bodyPr>
              <a:lstStyle/>
              <a:p>
                <a:r>
                  <a:rPr lang="cs-CZ" sz="2400" dirty="0" smtClean="0">
                    <a:ln>
                      <a:solidFill>
                        <a:srgbClr val="FF0000"/>
                      </a:solidFill>
                    </a:ln>
                  </a:rPr>
                  <a:t>o</a:t>
                </a:r>
                <a:endParaRPr lang="cs-CZ" sz="2400" dirty="0">
                  <a:ln>
                    <a:solidFill>
                      <a:srgbClr val="FF0000"/>
                    </a:solidFill>
                  </a:ln>
                </a:endParaRPr>
              </a:p>
            </p:txBody>
          </p:sp>
        </p:grpSp>
        <p:sp>
          <p:nvSpPr>
            <p:cNvPr id="32" name="TextovéPole 31"/>
            <p:cNvSpPr txBox="1"/>
            <p:nvPr/>
          </p:nvSpPr>
          <p:spPr>
            <a:xfrm>
              <a:off x="1827727" y="4082434"/>
              <a:ext cx="1204176" cy="461665"/>
            </a:xfrm>
            <a:prstGeom prst="rect">
              <a:avLst/>
            </a:prstGeom>
            <a:noFill/>
          </p:spPr>
          <p:txBody>
            <a:bodyPr wrap="none" rtlCol="0">
              <a:spAutoFit/>
            </a:bodyPr>
            <a:lstStyle/>
            <a:p>
              <a:r>
                <a:rPr lang="cs-CZ" sz="2400" dirty="0" smtClean="0"/>
                <a:t>14,3 dm</a:t>
              </a:r>
              <a:endParaRPr lang="cs-CZ" sz="2400" dirty="0"/>
            </a:p>
          </p:txBody>
        </p:sp>
        <p:sp>
          <p:nvSpPr>
            <p:cNvPr id="33" name="Oblouk 32"/>
            <p:cNvSpPr/>
            <p:nvPr/>
          </p:nvSpPr>
          <p:spPr>
            <a:xfrm>
              <a:off x="1107521" y="3635682"/>
              <a:ext cx="881529" cy="813594"/>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4" name="TextovéPole 33"/>
            <p:cNvSpPr txBox="1"/>
            <p:nvPr/>
          </p:nvSpPr>
          <p:spPr>
            <a:xfrm>
              <a:off x="1564638" y="3655065"/>
              <a:ext cx="337385" cy="461665"/>
            </a:xfrm>
            <a:prstGeom prst="rect">
              <a:avLst/>
            </a:prstGeom>
            <a:noFill/>
          </p:spPr>
          <p:txBody>
            <a:bodyPr wrap="square" rtlCol="0">
              <a:spAutoFit/>
            </a:bodyPr>
            <a:lstStyle/>
            <a:p>
              <a:r>
                <a:rPr lang="cs-CZ" sz="2400" b="1" dirty="0" smtClean="0"/>
                <a:t>∙</a:t>
              </a:r>
              <a:endParaRPr lang="cs-CZ" sz="2400" b="1" dirty="0"/>
            </a:p>
          </p:txBody>
        </p:sp>
      </p:grpSp>
      <p:sp>
        <p:nvSpPr>
          <p:cNvPr id="2" name="TextovéPole 1"/>
          <p:cNvSpPr txBox="1"/>
          <p:nvPr/>
        </p:nvSpPr>
        <p:spPr>
          <a:xfrm>
            <a:off x="574692" y="836712"/>
            <a:ext cx="7920880" cy="1200329"/>
          </a:xfrm>
          <a:prstGeom prst="rect">
            <a:avLst/>
          </a:prstGeom>
          <a:noFill/>
        </p:spPr>
        <p:txBody>
          <a:bodyPr wrap="square" rtlCol="0">
            <a:spAutoFit/>
          </a:bodyPr>
          <a:lstStyle/>
          <a:p>
            <a:r>
              <a:rPr lang="cs-CZ" sz="2400" dirty="0" smtClean="0"/>
              <a:t>V pravoúhlém trojúhelníku MNO s pravým úhlem při vrcholu O je dáno: </a:t>
            </a:r>
            <a:r>
              <a:rPr lang="cs-CZ" sz="2400" dirty="0">
                <a:solidFill>
                  <a:schemeClr val="accent2"/>
                </a:solidFill>
              </a:rPr>
              <a:t>c) │</a:t>
            </a:r>
            <a:r>
              <a:rPr lang="cs-CZ" sz="2400" dirty="0" smtClean="0">
                <a:solidFill>
                  <a:schemeClr val="accent2"/>
                </a:solidFill>
              </a:rPr>
              <a:t>MO│=14,3 dm, │</a:t>
            </a:r>
            <a:r>
              <a:rPr lang="cs-CZ" sz="2400" dirty="0" smtClean="0">
                <a:solidFill>
                  <a:schemeClr val="accent2"/>
                </a:solidFill>
                <a:sym typeface="Euclid Extra"/>
              </a:rPr>
              <a:t></a:t>
            </a:r>
            <a:r>
              <a:rPr lang="cs-CZ" sz="2400" dirty="0" smtClean="0">
                <a:solidFill>
                  <a:schemeClr val="accent2"/>
                </a:solidFill>
              </a:rPr>
              <a:t> MNO│= </a:t>
            </a:r>
            <a:r>
              <a:rPr lang="cs-CZ" sz="2400" dirty="0" smtClean="0">
                <a:solidFill>
                  <a:schemeClr val="accent2"/>
                </a:solidFill>
                <a:sym typeface="Symbol"/>
              </a:rPr>
              <a:t> = </a:t>
            </a:r>
            <a:r>
              <a:rPr lang="cs-CZ" sz="2400" dirty="0" smtClean="0">
                <a:solidFill>
                  <a:schemeClr val="accent2"/>
                </a:solidFill>
              </a:rPr>
              <a:t>72°20´. </a:t>
            </a:r>
          </a:p>
          <a:p>
            <a:r>
              <a:rPr lang="cs-CZ" sz="2400" dirty="0" smtClean="0">
                <a:solidFill>
                  <a:schemeClr val="accent2"/>
                </a:solidFill>
              </a:rPr>
              <a:t>Vypočtěte délku přepony MN</a:t>
            </a:r>
          </a:p>
        </p:txBody>
      </p:sp>
      <mc:AlternateContent xmlns:mc="http://schemas.openxmlformats.org/markup-compatibility/2006" xmlns:a14="http://schemas.microsoft.com/office/drawing/2010/main">
        <mc:Choice Requires="a14">
          <p:sp>
            <p:nvSpPr>
              <p:cNvPr id="17" name="TextovéPole 16"/>
              <p:cNvSpPr txBox="1"/>
              <p:nvPr/>
            </p:nvSpPr>
            <p:spPr>
              <a:xfrm>
                <a:off x="4557370" y="2977521"/>
                <a:ext cx="3706363" cy="2773260"/>
              </a:xfrm>
              <a:prstGeom prst="rect">
                <a:avLst/>
              </a:prstGeom>
              <a:solidFill>
                <a:schemeClr val="accent6">
                  <a:lumMod val="60000"/>
                  <a:lumOff val="40000"/>
                </a:schemeClr>
              </a:solidFill>
            </p:spPr>
            <p:txBody>
              <a:bodyPr wrap="square" rtlCol="0">
                <a:spAutoFit/>
              </a:bodyPr>
              <a:lstStyle/>
              <a:p>
                <a:r>
                  <a:rPr lang="cs-CZ" sz="2400" dirty="0" smtClean="0"/>
                  <a:t>          sin </a:t>
                </a:r>
                <a:r>
                  <a:rPr lang="cs-CZ" sz="2400" dirty="0" smtClean="0">
                    <a:sym typeface="Symbol"/>
                  </a:rPr>
                  <a:t> = </a:t>
                </a:r>
                <a14:m>
                  <m:oMath xmlns:m="http://schemas.openxmlformats.org/officeDocument/2006/math">
                    <m:f>
                      <m:fPr>
                        <m:ctrlPr>
                          <a:rPr lang="cs-CZ" sz="2400" i="1" smtClean="0">
                            <a:latin typeface="Cambria Math"/>
                            <a:sym typeface="Symbol"/>
                          </a:rPr>
                        </m:ctrlPr>
                      </m:fPr>
                      <m:num>
                        <m:r>
                          <a:rPr lang="cs-CZ" sz="2400" b="0" i="1" smtClean="0">
                            <a:latin typeface="Cambria Math"/>
                            <a:sym typeface="Symbol"/>
                          </a:rPr>
                          <m:t>14,3</m:t>
                        </m:r>
                      </m:num>
                      <m:den>
                        <m:r>
                          <a:rPr lang="cs-CZ" sz="2400" b="0" i="1" smtClean="0">
                            <a:latin typeface="Cambria Math"/>
                            <a:sym typeface="Symbol"/>
                          </a:rPr>
                          <m:t>𝑜</m:t>
                        </m:r>
                      </m:den>
                    </m:f>
                  </m:oMath>
                </a14:m>
                <a:endParaRPr lang="cs-CZ" sz="2400" dirty="0" smtClean="0"/>
              </a:p>
              <a:p>
                <a:r>
                  <a:rPr lang="cs-CZ" sz="2400" dirty="0" smtClean="0"/>
                  <a:t>  sin 72°20´= </a:t>
                </a:r>
                <a14:m>
                  <m:oMath xmlns:m="http://schemas.openxmlformats.org/officeDocument/2006/math">
                    <m:f>
                      <m:fPr>
                        <m:ctrlPr>
                          <a:rPr lang="cs-CZ" sz="2400" i="1" smtClean="0">
                            <a:latin typeface="Cambria Math"/>
                          </a:rPr>
                        </m:ctrlPr>
                      </m:fPr>
                      <m:num>
                        <m:r>
                          <a:rPr lang="cs-CZ" sz="2400" b="0" i="1" smtClean="0">
                            <a:latin typeface="Cambria Math"/>
                          </a:rPr>
                          <m:t>14,3</m:t>
                        </m:r>
                      </m:num>
                      <m:den>
                        <m:r>
                          <a:rPr lang="cs-CZ" sz="2400" b="0" i="1" smtClean="0">
                            <a:latin typeface="Cambria Math"/>
                          </a:rPr>
                          <m:t>𝑜</m:t>
                        </m:r>
                      </m:den>
                    </m:f>
                  </m:oMath>
                </a14:m>
                <a:endParaRPr lang="cs-CZ" sz="2400" dirty="0" smtClean="0"/>
              </a:p>
              <a:p>
                <a:r>
                  <a:rPr lang="cs-CZ" sz="2400" dirty="0" smtClean="0"/>
                  <a:t>      0,9528 = </a:t>
                </a:r>
                <a14:m>
                  <m:oMath xmlns:m="http://schemas.openxmlformats.org/officeDocument/2006/math">
                    <m:f>
                      <m:fPr>
                        <m:ctrlPr>
                          <a:rPr lang="cs-CZ" sz="2400" i="1">
                            <a:latin typeface="Cambria Math"/>
                          </a:rPr>
                        </m:ctrlPr>
                      </m:fPr>
                      <m:num>
                        <m:r>
                          <a:rPr lang="cs-CZ" sz="2400" i="1">
                            <a:latin typeface="Cambria Math"/>
                          </a:rPr>
                          <m:t>14,3</m:t>
                        </m:r>
                      </m:num>
                      <m:den>
                        <m:r>
                          <a:rPr lang="cs-CZ" sz="2400" i="1">
                            <a:latin typeface="Cambria Math"/>
                          </a:rPr>
                          <m:t>𝑜</m:t>
                        </m:r>
                      </m:den>
                    </m:f>
                  </m:oMath>
                </a14:m>
                <a:r>
                  <a:rPr lang="cs-CZ" sz="2400" dirty="0" smtClean="0"/>
                  <a:t>  / ∙ o</a:t>
                </a:r>
              </a:p>
              <a:p>
                <a:r>
                  <a:rPr lang="cs-CZ" sz="2400" dirty="0" smtClean="0"/>
                  <a:t>0,9528 ∙ o = 14,3  /: 0,9528</a:t>
                </a:r>
              </a:p>
              <a:p>
                <a:r>
                  <a:rPr lang="cs-CZ" sz="2400" dirty="0" smtClean="0"/>
                  <a:t>                o = 14,3 : 0,9528</a:t>
                </a:r>
              </a:p>
              <a:p>
                <a:r>
                  <a:rPr lang="cs-CZ" sz="2400" dirty="0" smtClean="0"/>
                  <a:t>                o = 15,008 </a:t>
                </a:r>
              </a:p>
            </p:txBody>
          </p:sp>
        </mc:Choice>
        <mc:Fallback xmlns="">
          <p:sp>
            <p:nvSpPr>
              <p:cNvPr id="17" name="TextovéPole 16"/>
              <p:cNvSpPr txBox="1">
                <a:spLocks noRot="1" noChangeAspect="1" noMove="1" noResize="1" noEditPoints="1" noAdjustHandles="1" noChangeArrowheads="1" noChangeShapeType="1" noTextEdit="1"/>
              </p:cNvSpPr>
              <p:nvPr/>
            </p:nvSpPr>
            <p:spPr>
              <a:xfrm>
                <a:off x="4557370" y="2977521"/>
                <a:ext cx="3706363" cy="2773260"/>
              </a:xfrm>
              <a:prstGeom prst="rect">
                <a:avLst/>
              </a:prstGeom>
              <a:blipFill rotWithShape="1">
                <a:blip r:embed="rId2"/>
                <a:stretch>
                  <a:fillRect l="-2632" b="-3956"/>
                </a:stretch>
              </a:blipFill>
            </p:spPr>
            <p:txBody>
              <a:bodyPr/>
              <a:lstStyle/>
              <a:p>
                <a:r>
                  <a:rPr lang="cs-CZ">
                    <a:noFill/>
                  </a:rPr>
                  <a:t> </a:t>
                </a:r>
              </a:p>
            </p:txBody>
          </p:sp>
        </mc:Fallback>
      </mc:AlternateContent>
      <p:sp>
        <p:nvSpPr>
          <p:cNvPr id="18" name="TextovéPole 17"/>
          <p:cNvSpPr txBox="1"/>
          <p:nvPr/>
        </p:nvSpPr>
        <p:spPr>
          <a:xfrm>
            <a:off x="5599138" y="5761540"/>
            <a:ext cx="1584176" cy="461665"/>
          </a:xfrm>
          <a:prstGeom prst="rect">
            <a:avLst/>
          </a:prstGeom>
          <a:solidFill>
            <a:schemeClr val="accent6">
              <a:lumMod val="60000"/>
              <a:lumOff val="40000"/>
            </a:schemeClr>
          </a:solidFill>
        </p:spPr>
        <p:txBody>
          <a:bodyPr wrap="square" rtlCol="0">
            <a:spAutoFit/>
          </a:bodyPr>
          <a:lstStyle/>
          <a:p>
            <a:r>
              <a:rPr lang="cs-CZ" sz="2400" b="1" u="sng" dirty="0"/>
              <a:t>o </a:t>
            </a:r>
            <a:r>
              <a:rPr lang="cs-CZ" sz="2400" b="1" u="sng" dirty="0">
                <a:sym typeface="Euclid Extra"/>
              </a:rPr>
              <a:t> 15 dm </a:t>
            </a:r>
            <a:endParaRPr lang="cs-CZ" dirty="0"/>
          </a:p>
        </p:txBody>
      </p:sp>
      <p:sp>
        <p:nvSpPr>
          <p:cNvPr id="19" name="TextovéPole 18"/>
          <p:cNvSpPr txBox="1"/>
          <p:nvPr/>
        </p:nvSpPr>
        <p:spPr>
          <a:xfrm>
            <a:off x="3611333" y="2198507"/>
            <a:ext cx="4834379" cy="461665"/>
          </a:xfrm>
          <a:prstGeom prst="rect">
            <a:avLst/>
          </a:prstGeom>
          <a:noFill/>
        </p:spPr>
        <p:txBody>
          <a:bodyPr wrap="square" rtlCol="0">
            <a:spAutoFit/>
          </a:bodyPr>
          <a:lstStyle/>
          <a:p>
            <a:r>
              <a:rPr lang="cs-CZ" sz="2400" dirty="0">
                <a:ln>
                  <a:solidFill>
                    <a:srgbClr val="0070C0"/>
                  </a:solidFill>
                </a:ln>
              </a:rPr>
              <a:t>Zvol vhodnou goniometrickou </a:t>
            </a:r>
            <a:r>
              <a:rPr lang="cs-CZ" sz="2400" dirty="0" smtClean="0">
                <a:ln>
                  <a:solidFill>
                    <a:srgbClr val="0070C0"/>
                  </a:solidFill>
                </a:ln>
              </a:rPr>
              <a:t>funkci</a:t>
            </a:r>
            <a:endParaRPr lang="cs-CZ" sz="2400" dirty="0"/>
          </a:p>
        </p:txBody>
      </p:sp>
      <p:sp>
        <p:nvSpPr>
          <p:cNvPr id="7" name="Obdélník 6"/>
          <p:cNvSpPr/>
          <p:nvPr/>
        </p:nvSpPr>
        <p:spPr>
          <a:xfrm>
            <a:off x="864173" y="2228975"/>
            <a:ext cx="3033818" cy="23455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3357407" y="2033558"/>
            <a:ext cx="4906325" cy="6266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5004049" y="3050489"/>
            <a:ext cx="2664296" cy="50095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4716016" y="3551443"/>
            <a:ext cx="2644653" cy="517423"/>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4726958" y="4068865"/>
            <a:ext cx="1968282" cy="517423"/>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6684299" y="4068866"/>
            <a:ext cx="1128062" cy="517423"/>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4557370" y="4586289"/>
            <a:ext cx="2137869" cy="36211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6743426" y="4574567"/>
            <a:ext cx="1212950" cy="40430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5626304" y="4909259"/>
            <a:ext cx="2186057" cy="40430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5141493" y="5346476"/>
            <a:ext cx="2027610" cy="40430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4557370" y="5750781"/>
            <a:ext cx="3706362" cy="47242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4213755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74692" y="836712"/>
            <a:ext cx="7920880" cy="1200329"/>
          </a:xfrm>
          <a:prstGeom prst="rect">
            <a:avLst/>
          </a:prstGeom>
          <a:noFill/>
        </p:spPr>
        <p:txBody>
          <a:bodyPr wrap="square" rtlCol="0">
            <a:spAutoFit/>
          </a:bodyPr>
          <a:lstStyle/>
          <a:p>
            <a:r>
              <a:rPr lang="cs-CZ" sz="2400" dirty="0" smtClean="0"/>
              <a:t>V pravoúhlém trojúhelníku MNO s pravým úhlem při vrcholu O je dáno: </a:t>
            </a:r>
            <a:r>
              <a:rPr lang="cs-CZ" sz="2400" dirty="0">
                <a:solidFill>
                  <a:schemeClr val="accent2"/>
                </a:solidFill>
              </a:rPr>
              <a:t>c) │</a:t>
            </a:r>
            <a:r>
              <a:rPr lang="cs-CZ" sz="2400" dirty="0" smtClean="0">
                <a:solidFill>
                  <a:schemeClr val="accent2"/>
                </a:solidFill>
              </a:rPr>
              <a:t>MO│=14,3 dm, │</a:t>
            </a:r>
            <a:r>
              <a:rPr lang="cs-CZ" sz="2400" dirty="0" smtClean="0">
                <a:solidFill>
                  <a:schemeClr val="accent2"/>
                </a:solidFill>
                <a:sym typeface="Euclid Extra"/>
              </a:rPr>
              <a:t></a:t>
            </a:r>
            <a:r>
              <a:rPr lang="cs-CZ" sz="2400" dirty="0" smtClean="0">
                <a:solidFill>
                  <a:schemeClr val="accent2"/>
                </a:solidFill>
              </a:rPr>
              <a:t> MNO│= </a:t>
            </a:r>
            <a:r>
              <a:rPr lang="cs-CZ" sz="2400" dirty="0" smtClean="0">
                <a:solidFill>
                  <a:schemeClr val="accent2"/>
                </a:solidFill>
                <a:sym typeface="Symbol"/>
              </a:rPr>
              <a:t> = </a:t>
            </a:r>
            <a:r>
              <a:rPr lang="cs-CZ" sz="2400" dirty="0" smtClean="0">
                <a:solidFill>
                  <a:schemeClr val="accent2"/>
                </a:solidFill>
              </a:rPr>
              <a:t>72°20´. </a:t>
            </a:r>
          </a:p>
          <a:p>
            <a:r>
              <a:rPr lang="cs-CZ" sz="2400" dirty="0" smtClean="0">
                <a:solidFill>
                  <a:schemeClr val="accent2"/>
                </a:solidFill>
              </a:rPr>
              <a:t>Vypočtěte délku přepony MN</a:t>
            </a:r>
          </a:p>
        </p:txBody>
      </p:sp>
      <mc:AlternateContent xmlns:mc="http://schemas.openxmlformats.org/markup-compatibility/2006" xmlns:a14="http://schemas.microsoft.com/office/drawing/2010/main">
        <mc:Choice Requires="a14">
          <p:sp>
            <p:nvSpPr>
              <p:cNvPr id="17" name="TextovéPole 16"/>
              <p:cNvSpPr txBox="1"/>
              <p:nvPr/>
            </p:nvSpPr>
            <p:spPr>
              <a:xfrm>
                <a:off x="4557370" y="2977521"/>
                <a:ext cx="3706363" cy="2773260"/>
              </a:xfrm>
              <a:prstGeom prst="rect">
                <a:avLst/>
              </a:prstGeom>
              <a:solidFill>
                <a:schemeClr val="accent6">
                  <a:lumMod val="60000"/>
                  <a:lumOff val="40000"/>
                </a:schemeClr>
              </a:solidFill>
            </p:spPr>
            <p:txBody>
              <a:bodyPr wrap="square" rtlCol="0">
                <a:spAutoFit/>
              </a:bodyPr>
              <a:lstStyle/>
              <a:p>
                <a:r>
                  <a:rPr lang="cs-CZ" sz="2400" dirty="0" smtClean="0"/>
                  <a:t>          sin </a:t>
                </a:r>
                <a:r>
                  <a:rPr lang="cs-CZ" sz="2400" dirty="0" smtClean="0">
                    <a:sym typeface="Symbol"/>
                  </a:rPr>
                  <a:t> = </a:t>
                </a:r>
                <a14:m>
                  <m:oMath xmlns:m="http://schemas.openxmlformats.org/officeDocument/2006/math">
                    <m:f>
                      <m:fPr>
                        <m:ctrlPr>
                          <a:rPr lang="cs-CZ" sz="2400" i="1" smtClean="0">
                            <a:latin typeface="Cambria Math"/>
                            <a:sym typeface="Symbol"/>
                          </a:rPr>
                        </m:ctrlPr>
                      </m:fPr>
                      <m:num>
                        <m:r>
                          <a:rPr lang="cs-CZ" sz="2400" b="0" i="1" smtClean="0">
                            <a:latin typeface="Cambria Math"/>
                            <a:sym typeface="Symbol"/>
                          </a:rPr>
                          <m:t>14,3</m:t>
                        </m:r>
                      </m:num>
                      <m:den>
                        <m:r>
                          <a:rPr lang="cs-CZ" sz="2400" b="0" i="1" smtClean="0">
                            <a:latin typeface="Cambria Math"/>
                            <a:sym typeface="Symbol"/>
                          </a:rPr>
                          <m:t>𝑜</m:t>
                        </m:r>
                      </m:den>
                    </m:f>
                  </m:oMath>
                </a14:m>
                <a:endParaRPr lang="cs-CZ" sz="2400" dirty="0" smtClean="0"/>
              </a:p>
              <a:p>
                <a:r>
                  <a:rPr lang="cs-CZ" sz="2400" dirty="0" smtClean="0"/>
                  <a:t>  sin 72°20´= </a:t>
                </a:r>
                <a14:m>
                  <m:oMath xmlns:m="http://schemas.openxmlformats.org/officeDocument/2006/math">
                    <m:f>
                      <m:fPr>
                        <m:ctrlPr>
                          <a:rPr lang="cs-CZ" sz="2400" i="1" smtClean="0">
                            <a:latin typeface="Cambria Math"/>
                          </a:rPr>
                        </m:ctrlPr>
                      </m:fPr>
                      <m:num>
                        <m:r>
                          <a:rPr lang="cs-CZ" sz="2400" b="0" i="1" smtClean="0">
                            <a:latin typeface="Cambria Math"/>
                          </a:rPr>
                          <m:t>14,3</m:t>
                        </m:r>
                      </m:num>
                      <m:den>
                        <m:r>
                          <a:rPr lang="cs-CZ" sz="2400" b="0" i="1" smtClean="0">
                            <a:latin typeface="Cambria Math"/>
                          </a:rPr>
                          <m:t>𝑜</m:t>
                        </m:r>
                      </m:den>
                    </m:f>
                  </m:oMath>
                </a14:m>
                <a:endParaRPr lang="cs-CZ" sz="2400" dirty="0" smtClean="0"/>
              </a:p>
              <a:p>
                <a:r>
                  <a:rPr lang="cs-CZ" sz="2400" dirty="0" smtClean="0"/>
                  <a:t>      0,9528 = </a:t>
                </a:r>
                <a14:m>
                  <m:oMath xmlns:m="http://schemas.openxmlformats.org/officeDocument/2006/math">
                    <m:f>
                      <m:fPr>
                        <m:ctrlPr>
                          <a:rPr lang="cs-CZ" sz="2400" i="1">
                            <a:latin typeface="Cambria Math"/>
                          </a:rPr>
                        </m:ctrlPr>
                      </m:fPr>
                      <m:num>
                        <m:r>
                          <a:rPr lang="cs-CZ" sz="2400" i="1">
                            <a:latin typeface="Cambria Math"/>
                          </a:rPr>
                          <m:t>14,3</m:t>
                        </m:r>
                      </m:num>
                      <m:den>
                        <m:r>
                          <a:rPr lang="cs-CZ" sz="2400" i="1">
                            <a:latin typeface="Cambria Math"/>
                          </a:rPr>
                          <m:t>𝑜</m:t>
                        </m:r>
                      </m:den>
                    </m:f>
                  </m:oMath>
                </a14:m>
                <a:r>
                  <a:rPr lang="cs-CZ" sz="2400" dirty="0" smtClean="0"/>
                  <a:t>  / ∙ o</a:t>
                </a:r>
              </a:p>
              <a:p>
                <a:r>
                  <a:rPr lang="cs-CZ" sz="2400" dirty="0" smtClean="0"/>
                  <a:t>0,9528 ∙ o = 14,3  /: 0,9528</a:t>
                </a:r>
              </a:p>
              <a:p>
                <a:r>
                  <a:rPr lang="cs-CZ" sz="2400" dirty="0" smtClean="0"/>
                  <a:t>                o = 14,3 : 0,9528</a:t>
                </a:r>
              </a:p>
              <a:p>
                <a:r>
                  <a:rPr lang="cs-CZ" sz="2400" dirty="0" smtClean="0"/>
                  <a:t>                o = 15,008 </a:t>
                </a:r>
              </a:p>
            </p:txBody>
          </p:sp>
        </mc:Choice>
        <mc:Fallback xmlns="">
          <p:sp>
            <p:nvSpPr>
              <p:cNvPr id="17" name="TextovéPole 16"/>
              <p:cNvSpPr txBox="1">
                <a:spLocks noRot="1" noChangeAspect="1" noMove="1" noResize="1" noEditPoints="1" noAdjustHandles="1" noChangeArrowheads="1" noChangeShapeType="1" noTextEdit="1"/>
              </p:cNvSpPr>
              <p:nvPr/>
            </p:nvSpPr>
            <p:spPr>
              <a:xfrm>
                <a:off x="4557370" y="2977521"/>
                <a:ext cx="3706363" cy="2773260"/>
              </a:xfrm>
              <a:prstGeom prst="rect">
                <a:avLst/>
              </a:prstGeom>
              <a:blipFill rotWithShape="1">
                <a:blip r:embed="rId2"/>
                <a:stretch>
                  <a:fillRect l="-2632" b="-3956"/>
                </a:stretch>
              </a:blipFill>
            </p:spPr>
            <p:txBody>
              <a:bodyPr/>
              <a:lstStyle/>
              <a:p>
                <a:r>
                  <a:rPr lang="cs-CZ">
                    <a:noFill/>
                  </a:rPr>
                  <a:t> </a:t>
                </a:r>
              </a:p>
            </p:txBody>
          </p:sp>
        </mc:Fallback>
      </mc:AlternateContent>
      <p:sp>
        <p:nvSpPr>
          <p:cNvPr id="18" name="TextovéPole 17"/>
          <p:cNvSpPr txBox="1"/>
          <p:nvPr/>
        </p:nvSpPr>
        <p:spPr>
          <a:xfrm>
            <a:off x="5599138" y="5761540"/>
            <a:ext cx="1584176" cy="461665"/>
          </a:xfrm>
          <a:prstGeom prst="rect">
            <a:avLst/>
          </a:prstGeom>
          <a:solidFill>
            <a:schemeClr val="accent6">
              <a:lumMod val="60000"/>
              <a:lumOff val="40000"/>
            </a:schemeClr>
          </a:solidFill>
        </p:spPr>
        <p:txBody>
          <a:bodyPr wrap="square" rtlCol="0">
            <a:spAutoFit/>
          </a:bodyPr>
          <a:lstStyle/>
          <a:p>
            <a:r>
              <a:rPr lang="cs-CZ" sz="2400" b="1" u="sng" dirty="0"/>
              <a:t>o </a:t>
            </a:r>
            <a:r>
              <a:rPr lang="cs-CZ" sz="2400" b="1" u="sng" dirty="0">
                <a:sym typeface="Euclid Extra"/>
              </a:rPr>
              <a:t> 15 dm </a:t>
            </a:r>
            <a:endParaRPr lang="cs-CZ" dirty="0"/>
          </a:p>
        </p:txBody>
      </p:sp>
      <p:sp>
        <p:nvSpPr>
          <p:cNvPr id="19" name="TextovéPole 18"/>
          <p:cNvSpPr txBox="1"/>
          <p:nvPr/>
        </p:nvSpPr>
        <p:spPr>
          <a:xfrm>
            <a:off x="3611333" y="2198507"/>
            <a:ext cx="4834379" cy="461665"/>
          </a:xfrm>
          <a:prstGeom prst="rect">
            <a:avLst/>
          </a:prstGeom>
          <a:noFill/>
        </p:spPr>
        <p:txBody>
          <a:bodyPr wrap="square" rtlCol="0">
            <a:spAutoFit/>
          </a:bodyPr>
          <a:lstStyle/>
          <a:p>
            <a:r>
              <a:rPr lang="cs-CZ" sz="2400" dirty="0">
                <a:ln>
                  <a:solidFill>
                    <a:srgbClr val="0070C0"/>
                  </a:solidFill>
                </a:ln>
              </a:rPr>
              <a:t>Zvol vhodnou goniometrickou </a:t>
            </a:r>
            <a:r>
              <a:rPr lang="cs-CZ" sz="2400" dirty="0" smtClean="0">
                <a:ln>
                  <a:solidFill>
                    <a:srgbClr val="0070C0"/>
                  </a:solidFill>
                </a:ln>
              </a:rPr>
              <a:t>funkci</a:t>
            </a:r>
            <a:endParaRPr lang="cs-CZ" sz="2400" dirty="0"/>
          </a:p>
        </p:txBody>
      </p:sp>
      <p:grpSp>
        <p:nvGrpSpPr>
          <p:cNvPr id="20" name="Skupina 19"/>
          <p:cNvGrpSpPr/>
          <p:nvPr/>
        </p:nvGrpSpPr>
        <p:grpSpPr>
          <a:xfrm>
            <a:off x="1107521" y="2484534"/>
            <a:ext cx="2779924" cy="2059565"/>
            <a:chOff x="1107521" y="2484534"/>
            <a:chExt cx="2779924" cy="2059565"/>
          </a:xfrm>
        </p:grpSpPr>
        <p:grpSp>
          <p:nvGrpSpPr>
            <p:cNvPr id="21" name="Skupina 20"/>
            <p:cNvGrpSpPr/>
            <p:nvPr/>
          </p:nvGrpSpPr>
          <p:grpSpPr>
            <a:xfrm>
              <a:off x="1242802" y="2484534"/>
              <a:ext cx="2644643" cy="2018614"/>
              <a:chOff x="1189825" y="1938173"/>
              <a:chExt cx="2644643" cy="2018614"/>
            </a:xfrm>
          </p:grpSpPr>
          <p:grpSp>
            <p:nvGrpSpPr>
              <p:cNvPr id="25" name="Skupina 24"/>
              <p:cNvGrpSpPr/>
              <p:nvPr/>
            </p:nvGrpSpPr>
            <p:grpSpPr>
              <a:xfrm>
                <a:off x="1209327" y="2089295"/>
                <a:ext cx="2625141" cy="1867492"/>
                <a:chOff x="2090875" y="1313185"/>
                <a:chExt cx="2625141" cy="1867492"/>
              </a:xfrm>
            </p:grpSpPr>
            <p:sp>
              <p:nvSpPr>
                <p:cNvPr id="28" name="Pravoúhlý trojúhelník 27"/>
                <p:cNvSpPr/>
                <p:nvPr/>
              </p:nvSpPr>
              <p:spPr>
                <a:xfrm>
                  <a:off x="2376857" y="1443963"/>
                  <a:ext cx="2016224" cy="1296144"/>
                </a:xfrm>
                <a:prstGeom prst="r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29" name="Oblouk 28"/>
                <p:cNvSpPr/>
                <p:nvPr/>
              </p:nvSpPr>
              <p:spPr>
                <a:xfrm rot="15607875">
                  <a:off x="3229881" y="2420533"/>
                  <a:ext cx="851942" cy="535403"/>
                </a:xfrm>
                <a:prstGeom prst="arc">
                  <a:avLst>
                    <a:gd name="adj1" fmla="val 16200000"/>
                    <a:gd name="adj2" fmla="val 464911"/>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0" name="TextovéPole 29"/>
                <p:cNvSpPr txBox="1"/>
                <p:nvPr/>
              </p:nvSpPr>
              <p:spPr>
                <a:xfrm>
                  <a:off x="2129854" y="2753675"/>
                  <a:ext cx="432048" cy="400110"/>
                </a:xfrm>
                <a:prstGeom prst="rect">
                  <a:avLst/>
                </a:prstGeom>
                <a:noFill/>
              </p:spPr>
              <p:txBody>
                <a:bodyPr wrap="square" rtlCol="0">
                  <a:spAutoFit/>
                </a:bodyPr>
                <a:lstStyle/>
                <a:p>
                  <a:r>
                    <a:rPr lang="cs-CZ" sz="2000" dirty="0" smtClean="0"/>
                    <a:t>O</a:t>
                  </a:r>
                  <a:endParaRPr lang="cs-CZ" sz="2000" dirty="0"/>
                </a:p>
              </p:txBody>
            </p:sp>
            <p:sp>
              <p:nvSpPr>
                <p:cNvPr id="31" name="TextovéPole 30"/>
                <p:cNvSpPr txBox="1"/>
                <p:nvPr/>
              </p:nvSpPr>
              <p:spPr>
                <a:xfrm>
                  <a:off x="4283968" y="2780567"/>
                  <a:ext cx="432048" cy="400110"/>
                </a:xfrm>
                <a:prstGeom prst="rect">
                  <a:avLst/>
                </a:prstGeom>
                <a:noFill/>
              </p:spPr>
              <p:txBody>
                <a:bodyPr wrap="square" rtlCol="0">
                  <a:spAutoFit/>
                </a:bodyPr>
                <a:lstStyle/>
                <a:p>
                  <a:r>
                    <a:rPr lang="cs-CZ" sz="2000" dirty="0"/>
                    <a:t>M</a:t>
                  </a:r>
                </a:p>
              </p:txBody>
            </p:sp>
            <p:sp>
              <p:nvSpPr>
                <p:cNvPr id="32" name="Oblouk 31"/>
                <p:cNvSpPr/>
                <p:nvPr/>
              </p:nvSpPr>
              <p:spPr>
                <a:xfrm rot="6115741">
                  <a:off x="2084192" y="1319868"/>
                  <a:ext cx="792088" cy="778721"/>
                </a:xfrm>
                <a:prstGeom prst="arc">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3" name="TextovéPole 32"/>
                <p:cNvSpPr txBox="1"/>
                <p:nvPr/>
              </p:nvSpPr>
              <p:spPr>
                <a:xfrm>
                  <a:off x="2345878" y="1563153"/>
                  <a:ext cx="494006" cy="769441"/>
                </a:xfrm>
                <a:prstGeom prst="rect">
                  <a:avLst/>
                </a:prstGeom>
                <a:noFill/>
              </p:spPr>
              <p:txBody>
                <a:bodyPr wrap="square" rtlCol="0">
                  <a:spAutoFit/>
                </a:bodyPr>
                <a:lstStyle/>
                <a:p>
                  <a:r>
                    <a:rPr lang="cs-CZ" sz="2400" b="1" dirty="0">
                      <a:solidFill>
                        <a:srgbClr val="FF0000"/>
                      </a:solidFill>
                      <a:sym typeface="Symbol"/>
                    </a:rPr>
                    <a:t></a:t>
                  </a:r>
                  <a:endParaRPr lang="cs-CZ" sz="2400" b="1" dirty="0">
                    <a:solidFill>
                      <a:srgbClr val="FF0000"/>
                    </a:solidFill>
                  </a:endParaRPr>
                </a:p>
                <a:p>
                  <a:endParaRPr lang="cs-CZ" sz="2000" dirty="0"/>
                </a:p>
              </p:txBody>
            </p:sp>
          </p:grpSp>
          <p:sp>
            <p:nvSpPr>
              <p:cNvPr id="26" name="TextovéPole 25"/>
              <p:cNvSpPr txBox="1"/>
              <p:nvPr/>
            </p:nvSpPr>
            <p:spPr>
              <a:xfrm>
                <a:off x="1189825" y="1938173"/>
                <a:ext cx="610968" cy="400110"/>
              </a:xfrm>
              <a:prstGeom prst="rect">
                <a:avLst/>
              </a:prstGeom>
              <a:noFill/>
            </p:spPr>
            <p:txBody>
              <a:bodyPr wrap="square" rtlCol="0">
                <a:spAutoFit/>
              </a:bodyPr>
              <a:lstStyle/>
              <a:p>
                <a:r>
                  <a:rPr lang="cs-CZ" sz="2000" dirty="0" smtClean="0"/>
                  <a:t>N</a:t>
                </a:r>
                <a:endParaRPr lang="cs-CZ" sz="2000" dirty="0"/>
              </a:p>
            </p:txBody>
          </p:sp>
          <p:sp>
            <p:nvSpPr>
              <p:cNvPr id="27" name="TextovéPole 26"/>
              <p:cNvSpPr txBox="1"/>
              <p:nvPr/>
            </p:nvSpPr>
            <p:spPr>
              <a:xfrm>
                <a:off x="2437555" y="2339263"/>
                <a:ext cx="936105" cy="461665"/>
              </a:xfrm>
              <a:prstGeom prst="rect">
                <a:avLst/>
              </a:prstGeom>
              <a:noFill/>
            </p:spPr>
            <p:txBody>
              <a:bodyPr wrap="square" rtlCol="0">
                <a:spAutoFit/>
              </a:bodyPr>
              <a:lstStyle/>
              <a:p>
                <a:r>
                  <a:rPr lang="cs-CZ" sz="2400" dirty="0" smtClean="0">
                    <a:ln>
                      <a:solidFill>
                        <a:srgbClr val="FF0000"/>
                      </a:solidFill>
                    </a:ln>
                  </a:rPr>
                  <a:t>o</a:t>
                </a:r>
                <a:endParaRPr lang="cs-CZ" sz="2400" dirty="0">
                  <a:ln>
                    <a:solidFill>
                      <a:srgbClr val="FF0000"/>
                    </a:solidFill>
                  </a:ln>
                </a:endParaRPr>
              </a:p>
            </p:txBody>
          </p:sp>
        </p:grpSp>
        <p:sp>
          <p:nvSpPr>
            <p:cNvPr id="22" name="TextovéPole 21"/>
            <p:cNvSpPr txBox="1"/>
            <p:nvPr/>
          </p:nvSpPr>
          <p:spPr>
            <a:xfrm>
              <a:off x="1827727" y="4082434"/>
              <a:ext cx="1204176" cy="461665"/>
            </a:xfrm>
            <a:prstGeom prst="rect">
              <a:avLst/>
            </a:prstGeom>
            <a:noFill/>
          </p:spPr>
          <p:txBody>
            <a:bodyPr wrap="none" rtlCol="0">
              <a:spAutoFit/>
            </a:bodyPr>
            <a:lstStyle/>
            <a:p>
              <a:r>
                <a:rPr lang="cs-CZ" sz="2400" dirty="0" smtClean="0"/>
                <a:t>14,3 dm</a:t>
              </a:r>
              <a:endParaRPr lang="cs-CZ" sz="2400" dirty="0"/>
            </a:p>
          </p:txBody>
        </p:sp>
        <p:sp>
          <p:nvSpPr>
            <p:cNvPr id="23" name="Oblouk 22"/>
            <p:cNvSpPr/>
            <p:nvPr/>
          </p:nvSpPr>
          <p:spPr>
            <a:xfrm>
              <a:off x="1107521" y="3635682"/>
              <a:ext cx="881529" cy="813594"/>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4" name="TextovéPole 23"/>
            <p:cNvSpPr txBox="1"/>
            <p:nvPr/>
          </p:nvSpPr>
          <p:spPr>
            <a:xfrm>
              <a:off x="1564638" y="3655065"/>
              <a:ext cx="337385" cy="461665"/>
            </a:xfrm>
            <a:prstGeom prst="rect">
              <a:avLst/>
            </a:prstGeom>
            <a:noFill/>
          </p:spPr>
          <p:txBody>
            <a:bodyPr wrap="square" rtlCol="0">
              <a:spAutoFit/>
            </a:bodyPr>
            <a:lstStyle/>
            <a:p>
              <a:r>
                <a:rPr lang="cs-CZ" sz="2400" b="1" dirty="0" smtClean="0"/>
                <a:t>∙</a:t>
              </a:r>
              <a:endParaRPr lang="cs-CZ" sz="2400" b="1" dirty="0"/>
            </a:p>
          </p:txBody>
        </p:sp>
      </p:grpSp>
    </p:spTree>
    <p:extLst>
      <p:ext uri="{BB962C8B-B14F-4D97-AF65-F5344CB8AC3E}">
        <p14:creationId xmlns:p14="http://schemas.microsoft.com/office/powerpoint/2010/main" val="33905307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Skupina 32"/>
          <p:cNvGrpSpPr/>
          <p:nvPr/>
        </p:nvGrpSpPr>
        <p:grpSpPr>
          <a:xfrm>
            <a:off x="876661" y="1621044"/>
            <a:ext cx="4347409" cy="2126081"/>
            <a:chOff x="775495" y="1607758"/>
            <a:chExt cx="4347409" cy="2126081"/>
          </a:xfrm>
        </p:grpSpPr>
        <p:grpSp>
          <p:nvGrpSpPr>
            <p:cNvPr id="34" name="Skupina 33"/>
            <p:cNvGrpSpPr/>
            <p:nvPr/>
          </p:nvGrpSpPr>
          <p:grpSpPr>
            <a:xfrm rot="5400000">
              <a:off x="1980301" y="402952"/>
              <a:ext cx="1937797" cy="4347409"/>
              <a:chOff x="2909480" y="2405508"/>
              <a:chExt cx="3147333" cy="1772227"/>
            </a:xfrm>
          </p:grpSpPr>
          <p:sp>
            <p:nvSpPr>
              <p:cNvPr id="40" name="Pravoúhlý trojúhelník 39"/>
              <p:cNvSpPr/>
              <p:nvPr/>
            </p:nvSpPr>
            <p:spPr>
              <a:xfrm rot="10800000">
                <a:off x="3477365" y="2757003"/>
                <a:ext cx="2016224" cy="1296144"/>
              </a:xfrm>
              <a:prstGeom prst="r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cs-CZ"/>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cs-CZ" dirty="0"/>
              </a:p>
            </p:txBody>
          </p:sp>
          <p:sp>
            <p:nvSpPr>
              <p:cNvPr id="41" name="Oblouk 40"/>
              <p:cNvSpPr/>
              <p:nvPr/>
            </p:nvSpPr>
            <p:spPr>
              <a:xfrm rot="19148531">
                <a:off x="4204084" y="3544806"/>
                <a:ext cx="1639083" cy="394301"/>
              </a:xfrm>
              <a:prstGeom prst="arc">
                <a:avLst>
                  <a:gd name="adj1" fmla="val 17023737"/>
                  <a:gd name="adj2" fmla="val 20827319"/>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cs-CZ"/>
              </a:p>
            </p:txBody>
          </p:sp>
          <mc:AlternateContent xmlns:mc="http://schemas.openxmlformats.org/markup-compatibility/2006" xmlns:a14="http://schemas.microsoft.com/office/drawing/2010/main">
            <mc:Choice Requires="a14">
              <p:sp>
                <p:nvSpPr>
                  <p:cNvPr id="42" name="TextovéPole 7"/>
                  <p:cNvSpPr txBox="1"/>
                  <p:nvPr/>
                </p:nvSpPr>
                <p:spPr>
                  <a:xfrm rot="16200000">
                    <a:off x="5234487" y="3070041"/>
                    <a:ext cx="312415" cy="1199013"/>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cs-CZ" sz="2400" i="1" dirty="0">
                              <a:latin typeface="Cambria Math"/>
                              <a:ea typeface="Cambria Math"/>
                              <a:sym typeface="Symbol"/>
                            </a:rPr>
                            <m:t>𝜋</m:t>
                          </m:r>
                        </m:oMath>
                      </m:oMathPara>
                    </a14:m>
                    <a:endParaRPr lang="cs-CZ" sz="2400" dirty="0"/>
                  </a:p>
                  <a:p>
                    <a:endParaRPr lang="cs-CZ" sz="2400" dirty="0"/>
                  </a:p>
                </p:txBody>
              </p:sp>
            </mc:Choice>
            <mc:Fallback xmlns="">
              <p:sp>
                <p:nvSpPr>
                  <p:cNvPr id="6" name="TextovéPole 7"/>
                  <p:cNvSpPr txBox="1">
                    <a:spLocks noRot="1" noChangeAspect="1" noMove="1" noResize="1" noEditPoints="1" noAdjustHandles="1" noChangeArrowheads="1" noChangeShapeType="1" noTextEdit="1"/>
                  </p:cNvSpPr>
                  <p:nvPr/>
                </p:nvSpPr>
                <p:spPr>
                  <a:xfrm rot="16200000">
                    <a:off x="5234487" y="3070041"/>
                    <a:ext cx="312415" cy="1199013"/>
                  </a:xfrm>
                  <a:prstGeom prst="rect">
                    <a:avLst/>
                  </a:prstGeom>
                  <a:blipFill rotWithShape="1">
                    <a:blip r:embed="rId3"/>
                    <a:stretch>
                      <a:fillRect/>
                    </a:stretch>
                  </a:blipFill>
                </p:spPr>
                <p:txBody>
                  <a:bodyPr/>
                  <a:lstStyle/>
                  <a:p>
                    <a:r>
                      <a:rPr lang="cs-CZ">
                        <a:noFill/>
                      </a:rPr>
                      <a:t> </a:t>
                    </a:r>
                  </a:p>
                </p:txBody>
              </p:sp>
            </mc:Fallback>
          </mc:AlternateContent>
          <p:sp>
            <p:nvSpPr>
              <p:cNvPr id="43" name="TextovéPole 8"/>
              <p:cNvSpPr txBox="1"/>
              <p:nvPr/>
            </p:nvSpPr>
            <p:spPr>
              <a:xfrm rot="16200000">
                <a:off x="3710698" y="3083368"/>
                <a:ext cx="585611" cy="74982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2,8 dm</a:t>
                </a:r>
                <a:endParaRPr lang="cs-CZ" dirty="0"/>
              </a:p>
            </p:txBody>
          </p:sp>
          <p:sp>
            <p:nvSpPr>
              <p:cNvPr id="44" name="TextovéPole 12"/>
              <p:cNvSpPr txBox="1"/>
              <p:nvPr/>
            </p:nvSpPr>
            <p:spPr>
              <a:xfrm rot="16376008">
                <a:off x="3123768" y="2324980"/>
                <a:ext cx="237541" cy="66611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S</a:t>
                </a:r>
                <a:endParaRPr lang="cs-CZ" sz="2400" dirty="0"/>
              </a:p>
            </p:txBody>
          </p:sp>
          <p:sp>
            <p:nvSpPr>
              <p:cNvPr id="45" name="TextovéPole 13"/>
              <p:cNvSpPr txBox="1"/>
              <p:nvPr/>
            </p:nvSpPr>
            <p:spPr>
              <a:xfrm rot="16200000">
                <a:off x="5520473" y="3692573"/>
                <a:ext cx="304207" cy="666117"/>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P</a:t>
                </a:r>
                <a:endParaRPr lang="cs-CZ" sz="2400" dirty="0"/>
              </a:p>
            </p:txBody>
          </p:sp>
          <p:sp>
            <p:nvSpPr>
              <p:cNvPr id="46" name="TextovéPole 14"/>
              <p:cNvSpPr txBox="1"/>
              <p:nvPr/>
            </p:nvSpPr>
            <p:spPr>
              <a:xfrm rot="16200000">
                <a:off x="5619603" y="2324981"/>
                <a:ext cx="208301" cy="66611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R</a:t>
                </a:r>
                <a:endParaRPr lang="cs-CZ" sz="2400" dirty="0"/>
              </a:p>
            </p:txBody>
          </p:sp>
          <p:sp>
            <p:nvSpPr>
              <p:cNvPr id="47" name="Oblouk 46"/>
              <p:cNvSpPr/>
              <p:nvPr/>
            </p:nvSpPr>
            <p:spPr>
              <a:xfrm rot="6294147">
                <a:off x="3843771" y="2341498"/>
                <a:ext cx="650699" cy="778720"/>
              </a:xfrm>
              <a:prstGeom prst="arc">
                <a:avLst>
                  <a:gd name="adj1" fmla="val 16200000"/>
                  <a:gd name="adj2" fmla="val 21371202"/>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cs-CZ"/>
              </a:p>
            </p:txBody>
          </p:sp>
          <mc:AlternateContent xmlns:mc="http://schemas.openxmlformats.org/markup-compatibility/2006" xmlns:a14="http://schemas.microsoft.com/office/drawing/2010/main">
            <mc:Choice Requires="a14">
              <p:sp>
                <p:nvSpPr>
                  <p:cNvPr id="48" name="TextovéPole 16"/>
                  <p:cNvSpPr txBox="1"/>
                  <p:nvPr/>
                </p:nvSpPr>
                <p:spPr>
                  <a:xfrm rot="16200000">
                    <a:off x="3903983" y="2530402"/>
                    <a:ext cx="204148" cy="754933"/>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cs-CZ" sz="2800" b="0" i="1" smtClean="0">
                              <a:latin typeface="Cambria Math"/>
                              <a:ea typeface="Cambria Math"/>
                              <a:sym typeface="Euclid Symbol"/>
                            </a:rPr>
                            <m:t></m:t>
                          </m:r>
                        </m:oMath>
                      </m:oMathPara>
                    </a14:m>
                    <a:endParaRPr lang="cs-CZ" sz="2800" dirty="0"/>
                  </a:p>
                </p:txBody>
              </p:sp>
            </mc:Choice>
            <mc:Fallback xmlns="">
              <p:sp>
                <p:nvSpPr>
                  <p:cNvPr id="12" name="TextovéPole 16"/>
                  <p:cNvSpPr txBox="1">
                    <a:spLocks noRot="1" noChangeAspect="1" noMove="1" noResize="1" noEditPoints="1" noAdjustHandles="1" noChangeArrowheads="1" noChangeShapeType="1" noTextEdit="1"/>
                  </p:cNvSpPr>
                  <p:nvPr/>
                </p:nvSpPr>
                <p:spPr>
                  <a:xfrm rot="16200000">
                    <a:off x="3903983" y="2530402"/>
                    <a:ext cx="204148" cy="754933"/>
                  </a:xfrm>
                  <a:prstGeom prst="rect">
                    <a:avLst/>
                  </a:prstGeom>
                  <a:blipFill rotWithShape="1">
                    <a:blip r:embed="rId4"/>
                    <a:stretch>
                      <a:fillRect/>
                    </a:stretch>
                  </a:blipFill>
                </p:spPr>
                <p:txBody>
                  <a:bodyPr/>
                  <a:lstStyle/>
                  <a:p>
                    <a:r>
                      <a:rPr lang="cs-CZ">
                        <a:noFill/>
                      </a:rPr>
                      <a:t> </a:t>
                    </a:r>
                  </a:p>
                </p:txBody>
              </p:sp>
            </mc:Fallback>
          </mc:AlternateContent>
        </p:grpSp>
        <p:sp>
          <p:nvSpPr>
            <p:cNvPr id="35" name="TextovéPole 34"/>
            <p:cNvSpPr txBox="1"/>
            <p:nvPr/>
          </p:nvSpPr>
          <p:spPr>
            <a:xfrm>
              <a:off x="4201957" y="2304650"/>
              <a:ext cx="664214" cy="400110"/>
            </a:xfrm>
            <a:prstGeom prst="rect">
              <a:avLst/>
            </a:prstGeom>
            <a:noFill/>
          </p:spPr>
          <p:txBody>
            <a:bodyPr wrap="square" rtlCol="0">
              <a:spAutoFit/>
            </a:bodyPr>
            <a:lstStyle/>
            <a:p>
              <a:r>
                <a:rPr lang="cs-CZ" sz="2000" dirty="0" smtClean="0"/>
                <a:t>p</a:t>
              </a:r>
              <a:endParaRPr lang="cs-CZ" sz="2000" dirty="0"/>
            </a:p>
          </p:txBody>
        </p:sp>
        <p:grpSp>
          <p:nvGrpSpPr>
            <p:cNvPr id="36" name="Skupina 35"/>
            <p:cNvGrpSpPr/>
            <p:nvPr/>
          </p:nvGrpSpPr>
          <p:grpSpPr>
            <a:xfrm>
              <a:off x="2180324" y="2663721"/>
              <a:ext cx="2575020" cy="1070118"/>
              <a:chOff x="2180324" y="2663721"/>
              <a:chExt cx="2575020" cy="1070118"/>
            </a:xfrm>
          </p:grpSpPr>
          <p:sp>
            <p:nvSpPr>
              <p:cNvPr id="37" name="Oblouk 36"/>
              <p:cNvSpPr/>
              <p:nvPr/>
            </p:nvSpPr>
            <p:spPr>
              <a:xfrm rot="16200000">
                <a:off x="3722429" y="2700924"/>
                <a:ext cx="1070118" cy="995712"/>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38" name="TextovéPole 37"/>
              <p:cNvSpPr txBox="1"/>
              <p:nvPr/>
            </p:nvSpPr>
            <p:spPr>
              <a:xfrm flipH="1">
                <a:off x="2180324" y="3133090"/>
                <a:ext cx="360042" cy="461665"/>
              </a:xfrm>
              <a:prstGeom prst="rect">
                <a:avLst/>
              </a:prstGeom>
              <a:noFill/>
            </p:spPr>
            <p:txBody>
              <a:bodyPr wrap="square" rtlCol="0">
                <a:spAutoFit/>
              </a:bodyPr>
              <a:lstStyle/>
              <a:p>
                <a:r>
                  <a:rPr lang="cs-CZ" sz="2400" dirty="0" smtClean="0"/>
                  <a:t>s</a:t>
                </a:r>
                <a:endParaRPr lang="cs-CZ" sz="2400" dirty="0"/>
              </a:p>
            </p:txBody>
          </p:sp>
          <p:sp>
            <p:nvSpPr>
              <p:cNvPr id="39" name="TextovéPole 38"/>
              <p:cNvSpPr txBox="1"/>
              <p:nvPr/>
            </p:nvSpPr>
            <p:spPr>
              <a:xfrm>
                <a:off x="3966012" y="2747350"/>
                <a:ext cx="370085" cy="461665"/>
              </a:xfrm>
              <a:prstGeom prst="rect">
                <a:avLst/>
              </a:prstGeom>
              <a:noFill/>
            </p:spPr>
            <p:txBody>
              <a:bodyPr wrap="square" rtlCol="0">
                <a:spAutoFit/>
              </a:bodyPr>
              <a:lstStyle/>
              <a:p>
                <a:r>
                  <a:rPr lang="cs-CZ" sz="2400" b="1" dirty="0" smtClean="0"/>
                  <a:t>∙</a:t>
                </a:r>
                <a:endParaRPr lang="cs-CZ" sz="2400" b="1" dirty="0"/>
              </a:p>
            </p:txBody>
          </p:sp>
        </p:grpSp>
      </p:grpSp>
      <mc:AlternateContent xmlns:mc="http://schemas.openxmlformats.org/markup-compatibility/2006" xmlns:a14="http://schemas.microsoft.com/office/drawing/2010/main">
        <mc:Choice Requires="a14">
          <p:sp>
            <p:nvSpPr>
              <p:cNvPr id="2" name="TextovéPole 1"/>
              <p:cNvSpPr txBox="1"/>
              <p:nvPr/>
            </p:nvSpPr>
            <p:spPr>
              <a:xfrm>
                <a:off x="611560" y="548680"/>
                <a:ext cx="8208912" cy="1261884"/>
              </a:xfrm>
              <a:prstGeom prst="rect">
                <a:avLst/>
              </a:prstGeom>
              <a:noFill/>
            </p:spPr>
            <p:txBody>
              <a:bodyPr wrap="square" rtlCol="0">
                <a:spAutoFit/>
              </a:bodyPr>
              <a:lstStyle/>
              <a:p>
                <a:r>
                  <a:rPr lang="cs-CZ" sz="2400" dirty="0" smtClean="0"/>
                  <a:t>2) Přepona PS v pravoúhlém trojúhelníku PRS měří 2,8 dm. Úhel </a:t>
                </a:r>
                <a:r>
                  <a:rPr lang="cs-CZ" sz="2400" dirty="0" smtClean="0">
                    <a:sym typeface="Symbol"/>
                  </a:rPr>
                  <a:t> při vrcholu P měří 28°10´. Vypočti velikost stran </a:t>
                </a:r>
                <a:r>
                  <a:rPr lang="cs-CZ" sz="2400" b="1" u="sng" dirty="0" smtClean="0">
                    <a:sym typeface="Symbol"/>
                  </a:rPr>
                  <a:t>p</a:t>
                </a:r>
                <a:r>
                  <a:rPr lang="cs-CZ" sz="2400" dirty="0" smtClean="0">
                    <a:sym typeface="Symbol"/>
                  </a:rPr>
                  <a:t> a </a:t>
                </a:r>
                <a:r>
                  <a:rPr lang="cs-CZ" sz="2400" b="1" u="sng" dirty="0" smtClean="0">
                    <a:sym typeface="Symbol"/>
                  </a:rPr>
                  <a:t>s</a:t>
                </a:r>
                <a:r>
                  <a:rPr lang="cs-CZ" sz="2400" dirty="0" smtClean="0"/>
                  <a:t> a úhel </a:t>
                </a:r>
                <a14:m>
                  <m:oMath xmlns:m="http://schemas.openxmlformats.org/officeDocument/2006/math">
                    <m:r>
                      <a:rPr lang="cs-CZ" sz="2800" b="1" i="0" u="sng">
                        <a:latin typeface="Cambria Math"/>
                        <a:ea typeface="Cambria Math"/>
                        <a:sym typeface="Euclid Symbol"/>
                      </a:rPr>
                      <m:t></m:t>
                    </m:r>
                  </m:oMath>
                </a14:m>
                <a:r>
                  <a:rPr lang="cs-CZ" sz="2800" b="1" dirty="0" smtClean="0"/>
                  <a:t> </a:t>
                </a:r>
                <a:r>
                  <a:rPr lang="cs-CZ" sz="2400" dirty="0" smtClean="0"/>
                  <a:t>při vrcholu S.</a:t>
                </a:r>
                <a:endParaRPr lang="cs-CZ" sz="2400" dirty="0"/>
              </a:p>
            </p:txBody>
          </p:sp>
        </mc:Choice>
        <mc:Fallback xmlns="">
          <p:sp>
            <p:nvSpPr>
              <p:cNvPr id="2" name="TextovéPole 1"/>
              <p:cNvSpPr txBox="1">
                <a:spLocks noRot="1" noChangeAspect="1" noMove="1" noResize="1" noEditPoints="1" noAdjustHandles="1" noChangeArrowheads="1" noChangeShapeType="1" noTextEdit="1"/>
              </p:cNvSpPr>
              <p:nvPr/>
            </p:nvSpPr>
            <p:spPr>
              <a:xfrm>
                <a:off x="611560" y="548680"/>
                <a:ext cx="8208912" cy="1261884"/>
              </a:xfrm>
              <a:prstGeom prst="rect">
                <a:avLst/>
              </a:prstGeom>
              <a:blipFill rotWithShape="1">
                <a:blip r:embed="rId2"/>
                <a:stretch>
                  <a:fillRect l="-1114" t="-3865" b="-1014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5" name="TextovéPole 14"/>
              <p:cNvSpPr txBox="1"/>
              <p:nvPr/>
            </p:nvSpPr>
            <p:spPr>
              <a:xfrm>
                <a:off x="2135104" y="3514045"/>
                <a:ext cx="3021683" cy="2767874"/>
              </a:xfrm>
              <a:prstGeom prst="rect">
                <a:avLst/>
              </a:prstGeom>
              <a:solidFill>
                <a:schemeClr val="accent3">
                  <a:lumMod val="60000"/>
                  <a:lumOff val="40000"/>
                </a:schemeClr>
              </a:solidFill>
            </p:spPr>
            <p:txBody>
              <a:bodyPr wrap="square" rtlCol="0">
                <a:spAutoFit/>
              </a:bodyPr>
              <a:lstStyle/>
              <a:p>
                <a:r>
                  <a:rPr lang="cs-CZ" sz="2400" dirty="0" smtClean="0"/>
                  <a:t>          sin </a:t>
                </a:r>
                <a:r>
                  <a:rPr lang="cs-CZ" sz="2400" dirty="0" smtClean="0">
                    <a:sym typeface="Symbol"/>
                  </a:rPr>
                  <a:t> = </a:t>
                </a:r>
                <a14:m>
                  <m:oMath xmlns:m="http://schemas.openxmlformats.org/officeDocument/2006/math">
                    <m:f>
                      <m:fPr>
                        <m:ctrlPr>
                          <a:rPr lang="cs-CZ" sz="2400" i="1" smtClean="0">
                            <a:latin typeface="Cambria Math"/>
                            <a:sym typeface="Symbol"/>
                          </a:rPr>
                        </m:ctrlPr>
                      </m:fPr>
                      <m:num>
                        <m:r>
                          <a:rPr lang="cs-CZ" sz="2400" b="0" i="1" smtClean="0">
                            <a:latin typeface="Cambria Math"/>
                            <a:sym typeface="Symbol"/>
                          </a:rPr>
                          <m:t>𝑝</m:t>
                        </m:r>
                      </m:num>
                      <m:den>
                        <m:r>
                          <a:rPr lang="cs-CZ" sz="2400" b="0" i="1" smtClean="0">
                            <a:latin typeface="Cambria Math"/>
                            <a:sym typeface="Symbol"/>
                          </a:rPr>
                          <m:t>2,8</m:t>
                        </m:r>
                      </m:den>
                    </m:f>
                  </m:oMath>
                </a14:m>
                <a:endParaRPr lang="cs-CZ" sz="2400" dirty="0" smtClean="0"/>
              </a:p>
              <a:p>
                <a:r>
                  <a:rPr lang="cs-CZ" sz="2400" dirty="0" smtClean="0"/>
                  <a:t>sin </a:t>
                </a:r>
                <a:r>
                  <a:rPr lang="cs-CZ" sz="2400" dirty="0" smtClean="0">
                    <a:sym typeface="Symbol"/>
                  </a:rPr>
                  <a:t>28°10´ = </a:t>
                </a:r>
                <a14:m>
                  <m:oMath xmlns:m="http://schemas.openxmlformats.org/officeDocument/2006/math">
                    <m:f>
                      <m:fPr>
                        <m:ctrlPr>
                          <a:rPr lang="cs-CZ" sz="2400" i="1">
                            <a:latin typeface="Cambria Math"/>
                            <a:sym typeface="Symbol"/>
                          </a:rPr>
                        </m:ctrlPr>
                      </m:fPr>
                      <m:num>
                        <m:r>
                          <a:rPr lang="cs-CZ" sz="2400" i="1">
                            <a:latin typeface="Cambria Math"/>
                            <a:sym typeface="Symbol"/>
                          </a:rPr>
                          <m:t>𝑝</m:t>
                        </m:r>
                      </m:num>
                      <m:den>
                        <m:r>
                          <a:rPr lang="cs-CZ" sz="2400" i="1">
                            <a:latin typeface="Cambria Math"/>
                            <a:sym typeface="Symbol"/>
                          </a:rPr>
                          <m:t>2,8</m:t>
                        </m:r>
                      </m:den>
                    </m:f>
                  </m:oMath>
                </a14:m>
                <a:endParaRPr lang="cs-CZ" sz="2400" dirty="0" smtClean="0"/>
              </a:p>
              <a:p>
                <a:r>
                  <a:rPr lang="cs-CZ" sz="2400" dirty="0" smtClean="0"/>
                  <a:t>       0,472 = </a:t>
                </a:r>
                <a14:m>
                  <m:oMath xmlns:m="http://schemas.openxmlformats.org/officeDocument/2006/math">
                    <m:f>
                      <m:fPr>
                        <m:ctrlPr>
                          <a:rPr lang="cs-CZ" sz="2400" i="1">
                            <a:latin typeface="Cambria Math"/>
                            <a:sym typeface="Symbol"/>
                          </a:rPr>
                        </m:ctrlPr>
                      </m:fPr>
                      <m:num>
                        <m:r>
                          <a:rPr lang="cs-CZ" sz="2400" i="1">
                            <a:latin typeface="Cambria Math"/>
                            <a:sym typeface="Symbol"/>
                          </a:rPr>
                          <m:t>𝑝</m:t>
                        </m:r>
                      </m:num>
                      <m:den>
                        <m:r>
                          <a:rPr lang="cs-CZ" sz="2400" i="1">
                            <a:latin typeface="Cambria Math"/>
                            <a:sym typeface="Symbol"/>
                          </a:rPr>
                          <m:t>2,8</m:t>
                        </m:r>
                      </m:den>
                    </m:f>
                  </m:oMath>
                </a14:m>
                <a:r>
                  <a:rPr lang="cs-CZ" sz="2400" dirty="0" smtClean="0"/>
                  <a:t>  /∙2,8 </a:t>
                </a:r>
              </a:p>
              <a:p>
                <a:r>
                  <a:rPr lang="cs-CZ" sz="2400" dirty="0" smtClean="0"/>
                  <a:t>2,8∙0,472 = p</a:t>
                </a:r>
              </a:p>
              <a:p>
                <a:r>
                  <a:rPr lang="cs-CZ" sz="2400" dirty="0"/>
                  <a:t> </a:t>
                </a:r>
                <a:r>
                  <a:rPr lang="cs-CZ" sz="2400" dirty="0" smtClean="0"/>
                  <a:t>              p = 1,32    </a:t>
                </a:r>
              </a:p>
              <a:p>
                <a:r>
                  <a:rPr lang="cs-CZ" sz="2400" b="1" dirty="0" smtClean="0"/>
                  <a:t>              </a:t>
                </a:r>
                <a:r>
                  <a:rPr lang="cs-CZ" sz="2400" b="1" u="sng" dirty="0" smtClean="0"/>
                  <a:t>p = 1,3 dm</a:t>
                </a:r>
              </a:p>
            </p:txBody>
          </p:sp>
        </mc:Choice>
        <mc:Fallback xmlns="">
          <p:sp>
            <p:nvSpPr>
              <p:cNvPr id="15" name="TextovéPole 14"/>
              <p:cNvSpPr txBox="1">
                <a:spLocks noRot="1" noChangeAspect="1" noMove="1" noResize="1" noEditPoints="1" noAdjustHandles="1" noChangeArrowheads="1" noChangeShapeType="1" noTextEdit="1"/>
              </p:cNvSpPr>
              <p:nvPr/>
            </p:nvSpPr>
            <p:spPr>
              <a:xfrm>
                <a:off x="2135104" y="3514045"/>
                <a:ext cx="3021683" cy="2767874"/>
              </a:xfrm>
              <a:prstGeom prst="rect">
                <a:avLst/>
              </a:prstGeom>
              <a:blipFill rotWithShape="1">
                <a:blip r:embed="rId5"/>
                <a:stretch>
                  <a:fillRect l="-3024" t="-441" b="-39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6" name="TextovéPole 15"/>
              <p:cNvSpPr txBox="1"/>
              <p:nvPr/>
            </p:nvSpPr>
            <p:spPr>
              <a:xfrm>
                <a:off x="5076056" y="1770992"/>
                <a:ext cx="3456384" cy="830997"/>
              </a:xfrm>
              <a:prstGeom prst="rect">
                <a:avLst/>
              </a:prstGeom>
              <a:noFill/>
            </p:spPr>
            <p:txBody>
              <a:bodyPr wrap="square" rtlCol="0">
                <a:spAutoFit/>
              </a:bodyPr>
              <a:lstStyle/>
              <a:p>
                <a:pPr marL="342900" indent="-342900">
                  <a:buFont typeface="Symbol"/>
                  <a:buChar char="p"/>
                </a:pPr>
                <a:r>
                  <a:rPr lang="cs-CZ" sz="2400" dirty="0" smtClean="0">
                    <a:sym typeface="Symbol"/>
                  </a:rPr>
                  <a:t>= 28°10´</a:t>
                </a:r>
              </a:p>
              <a:p>
                <a14:m>
                  <m:oMath xmlns:m="http://schemas.openxmlformats.org/officeDocument/2006/math">
                    <m:r>
                      <a:rPr lang="cs-CZ" sz="2400" i="1">
                        <a:latin typeface="Cambria Math"/>
                        <a:ea typeface="Cambria Math"/>
                        <a:sym typeface="Euclid Symbol"/>
                      </a:rPr>
                      <m:t></m:t>
                    </m:r>
                  </m:oMath>
                </a14:m>
                <a:r>
                  <a:rPr lang="cs-CZ" sz="2400" dirty="0" smtClean="0"/>
                  <a:t> = 90° - </a:t>
                </a:r>
                <a:r>
                  <a:rPr lang="cs-CZ" sz="2400" dirty="0">
                    <a:sym typeface="Symbol"/>
                  </a:rPr>
                  <a:t>28°10</a:t>
                </a:r>
                <a:r>
                  <a:rPr lang="cs-CZ" sz="2400" dirty="0" smtClean="0">
                    <a:sym typeface="Symbol"/>
                  </a:rPr>
                  <a:t>´ = 61°50´</a:t>
                </a:r>
                <a:endParaRPr lang="cs-CZ" sz="2400" dirty="0"/>
              </a:p>
            </p:txBody>
          </p:sp>
        </mc:Choice>
        <mc:Fallback xmlns="">
          <p:sp>
            <p:nvSpPr>
              <p:cNvPr id="16" name="TextovéPole 15"/>
              <p:cNvSpPr txBox="1">
                <a:spLocks noRot="1" noChangeAspect="1" noMove="1" noResize="1" noEditPoints="1" noAdjustHandles="1" noChangeArrowheads="1" noChangeShapeType="1" noTextEdit="1"/>
              </p:cNvSpPr>
              <p:nvPr/>
            </p:nvSpPr>
            <p:spPr>
              <a:xfrm>
                <a:off x="5076056" y="1770992"/>
                <a:ext cx="3456384" cy="830997"/>
              </a:xfrm>
              <a:prstGeom prst="rect">
                <a:avLst/>
              </a:prstGeom>
              <a:blipFill rotWithShape="1">
                <a:blip r:embed="rId6"/>
                <a:stretch>
                  <a:fillRect l="-2822" t="-8088" b="-16176"/>
                </a:stretch>
              </a:blipFill>
            </p:spPr>
            <p:txBody>
              <a:bodyPr/>
              <a:lstStyle/>
              <a:p>
                <a:r>
                  <a:rPr lang="cs-CZ">
                    <a:noFill/>
                  </a:rPr>
                  <a:t> </a:t>
                </a:r>
              </a:p>
            </p:txBody>
          </p:sp>
        </mc:Fallback>
      </mc:AlternateContent>
      <p:sp>
        <p:nvSpPr>
          <p:cNvPr id="18" name="TextovéPole 17"/>
          <p:cNvSpPr txBox="1"/>
          <p:nvPr/>
        </p:nvSpPr>
        <p:spPr>
          <a:xfrm>
            <a:off x="844118" y="3656226"/>
            <a:ext cx="1226737" cy="830997"/>
          </a:xfrm>
          <a:prstGeom prst="rect">
            <a:avLst/>
          </a:prstGeom>
          <a:solidFill>
            <a:srgbClr val="FFFF00"/>
          </a:solidFill>
          <a:ln w="28575">
            <a:solidFill>
              <a:srgbClr val="FF0000"/>
            </a:solidFill>
          </a:ln>
        </p:spPr>
        <p:txBody>
          <a:bodyPr wrap="square" rtlCol="0">
            <a:spAutoFit/>
          </a:bodyPr>
          <a:lstStyle/>
          <a:p>
            <a:r>
              <a:rPr lang="cs-CZ" sz="2400" dirty="0" smtClean="0"/>
              <a:t>Strana                 p</a:t>
            </a:r>
            <a:endParaRPr lang="cs-CZ" sz="2400" dirty="0"/>
          </a:p>
        </p:txBody>
      </p:sp>
      <mc:AlternateContent xmlns:mc="http://schemas.openxmlformats.org/markup-compatibility/2006" xmlns:a14="http://schemas.microsoft.com/office/drawing/2010/main">
        <mc:Choice Requires="a14">
          <p:sp>
            <p:nvSpPr>
              <p:cNvPr id="19" name="TextovéPole 18"/>
              <p:cNvSpPr txBox="1"/>
              <p:nvPr/>
            </p:nvSpPr>
            <p:spPr>
              <a:xfrm>
                <a:off x="5652120" y="3501808"/>
                <a:ext cx="2880320" cy="2767874"/>
              </a:xfrm>
              <a:prstGeom prst="rect">
                <a:avLst/>
              </a:prstGeom>
              <a:solidFill>
                <a:schemeClr val="accent2">
                  <a:lumMod val="40000"/>
                  <a:lumOff val="60000"/>
                </a:schemeClr>
              </a:solidFill>
            </p:spPr>
            <p:txBody>
              <a:bodyPr wrap="square" rtlCol="0">
                <a:spAutoFit/>
              </a:bodyPr>
              <a:lstStyle/>
              <a:p>
                <a:r>
                  <a:rPr lang="cs-CZ" sz="2400" dirty="0" smtClean="0"/>
                  <a:t>          cos </a:t>
                </a:r>
                <a:r>
                  <a:rPr lang="cs-CZ" sz="2400" dirty="0">
                    <a:sym typeface="Symbol"/>
                  </a:rPr>
                  <a:t> =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endParaRPr lang="cs-CZ" sz="2400" dirty="0"/>
              </a:p>
              <a:p>
                <a:r>
                  <a:rPr lang="cs-CZ" sz="2400" dirty="0"/>
                  <a:t>c</a:t>
                </a:r>
                <a:r>
                  <a:rPr lang="cs-CZ" sz="2400" dirty="0" smtClean="0"/>
                  <a:t>os </a:t>
                </a:r>
                <a:r>
                  <a:rPr lang="cs-CZ" sz="2400" dirty="0" smtClean="0">
                    <a:sym typeface="Symbol"/>
                  </a:rPr>
                  <a:t>28°10</a:t>
                </a:r>
                <a:r>
                  <a:rPr lang="cs-CZ" sz="2400" dirty="0">
                    <a:sym typeface="Symbol"/>
                  </a:rPr>
                  <a:t>´ =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endParaRPr lang="cs-CZ" sz="2400" dirty="0"/>
              </a:p>
              <a:p>
                <a:r>
                  <a:rPr lang="cs-CZ" sz="2400" dirty="0"/>
                  <a:t>      </a:t>
                </a:r>
                <a:r>
                  <a:rPr lang="cs-CZ" sz="2400" dirty="0" smtClean="0"/>
                  <a:t>0,8816 </a:t>
                </a:r>
                <a:r>
                  <a:rPr lang="cs-CZ" sz="2400" dirty="0"/>
                  <a:t>=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r>
                  <a:rPr lang="cs-CZ" sz="2400" dirty="0"/>
                  <a:t>  /∙2,8 </a:t>
                </a:r>
              </a:p>
              <a:p>
                <a:r>
                  <a:rPr lang="cs-CZ" sz="2400" dirty="0"/>
                  <a:t>2,8∙</a:t>
                </a:r>
                <a:r>
                  <a:rPr lang="cs-CZ" sz="2400" dirty="0" smtClean="0"/>
                  <a:t>0,8816 </a:t>
                </a:r>
                <a:r>
                  <a:rPr lang="cs-CZ" sz="2400" dirty="0"/>
                  <a:t>= </a:t>
                </a:r>
                <a:r>
                  <a:rPr lang="cs-CZ" sz="2400" dirty="0" smtClean="0"/>
                  <a:t>s</a:t>
                </a:r>
                <a:endParaRPr lang="cs-CZ" sz="2400" dirty="0"/>
              </a:p>
              <a:p>
                <a:r>
                  <a:rPr lang="cs-CZ" sz="2400" dirty="0"/>
                  <a:t>               </a:t>
                </a:r>
                <a:r>
                  <a:rPr lang="cs-CZ" sz="2400" dirty="0" smtClean="0"/>
                  <a:t>  s </a:t>
                </a:r>
                <a:r>
                  <a:rPr lang="cs-CZ" sz="2400" dirty="0"/>
                  <a:t>= </a:t>
                </a:r>
                <a:r>
                  <a:rPr lang="cs-CZ" sz="2400" dirty="0" smtClean="0"/>
                  <a:t>2,468    </a:t>
                </a:r>
                <a:endParaRPr lang="cs-CZ" sz="2400" dirty="0"/>
              </a:p>
              <a:p>
                <a:r>
                  <a:rPr lang="cs-CZ" sz="2400" b="1" dirty="0"/>
                  <a:t>             </a:t>
                </a:r>
                <a:r>
                  <a:rPr lang="cs-CZ" sz="2400" b="1" dirty="0" smtClean="0"/>
                  <a:t>   </a:t>
                </a:r>
                <a:r>
                  <a:rPr lang="cs-CZ" sz="2400" b="1" u="sng" dirty="0" smtClean="0"/>
                  <a:t>s </a:t>
                </a:r>
                <a:r>
                  <a:rPr lang="cs-CZ" sz="2400" b="1" u="sng" dirty="0"/>
                  <a:t>= </a:t>
                </a:r>
                <a:r>
                  <a:rPr lang="cs-CZ" sz="2400" b="1" u="sng" dirty="0" smtClean="0"/>
                  <a:t>2,5 dm</a:t>
                </a:r>
                <a:endParaRPr lang="cs-CZ" sz="2400" dirty="0"/>
              </a:p>
            </p:txBody>
          </p:sp>
        </mc:Choice>
        <mc:Fallback xmlns="">
          <p:sp>
            <p:nvSpPr>
              <p:cNvPr id="19" name="TextovéPole 18"/>
              <p:cNvSpPr txBox="1">
                <a:spLocks noRot="1" noChangeAspect="1" noMove="1" noResize="1" noEditPoints="1" noAdjustHandles="1" noChangeArrowheads="1" noChangeShapeType="1" noTextEdit="1"/>
              </p:cNvSpPr>
              <p:nvPr/>
            </p:nvSpPr>
            <p:spPr>
              <a:xfrm>
                <a:off x="5652120" y="3501808"/>
                <a:ext cx="2880320" cy="2767874"/>
              </a:xfrm>
              <a:prstGeom prst="rect">
                <a:avLst/>
              </a:prstGeom>
              <a:blipFill rotWithShape="1">
                <a:blip r:embed="rId7"/>
                <a:stretch>
                  <a:fillRect l="-3171" t="-441" r="-1057" b="-3965"/>
                </a:stretch>
              </a:blipFill>
            </p:spPr>
            <p:txBody>
              <a:bodyPr/>
              <a:lstStyle/>
              <a:p>
                <a:r>
                  <a:rPr lang="cs-CZ">
                    <a:noFill/>
                  </a:rPr>
                  <a:t> </a:t>
                </a:r>
              </a:p>
            </p:txBody>
          </p:sp>
        </mc:Fallback>
      </mc:AlternateContent>
      <p:sp>
        <p:nvSpPr>
          <p:cNvPr id="21" name="TextovéPole 20"/>
          <p:cNvSpPr txBox="1"/>
          <p:nvPr/>
        </p:nvSpPr>
        <p:spPr>
          <a:xfrm>
            <a:off x="6471918" y="2895757"/>
            <a:ext cx="1240723" cy="461665"/>
          </a:xfrm>
          <a:prstGeom prst="rect">
            <a:avLst/>
          </a:prstGeom>
          <a:solidFill>
            <a:schemeClr val="accent5">
              <a:lumMod val="40000"/>
              <a:lumOff val="60000"/>
            </a:schemeClr>
          </a:solidFill>
          <a:ln w="28575">
            <a:solidFill>
              <a:srgbClr val="FF0000"/>
            </a:solidFill>
          </a:ln>
        </p:spPr>
        <p:txBody>
          <a:bodyPr wrap="square" rtlCol="0">
            <a:spAutoFit/>
          </a:bodyPr>
          <a:lstStyle/>
          <a:p>
            <a:r>
              <a:rPr lang="cs-CZ" sz="2400" dirty="0" smtClean="0"/>
              <a:t>Strana s</a:t>
            </a:r>
            <a:endParaRPr lang="cs-CZ" sz="2400" dirty="0"/>
          </a:p>
        </p:txBody>
      </p:sp>
      <p:sp>
        <p:nvSpPr>
          <p:cNvPr id="22" name="Obdélník 21"/>
          <p:cNvSpPr/>
          <p:nvPr/>
        </p:nvSpPr>
        <p:spPr>
          <a:xfrm>
            <a:off x="963484" y="1712927"/>
            <a:ext cx="3758571" cy="17888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5076056" y="1810564"/>
            <a:ext cx="1728192" cy="3759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bdélník 23"/>
          <p:cNvSpPr/>
          <p:nvPr/>
        </p:nvSpPr>
        <p:spPr>
          <a:xfrm>
            <a:off x="726797" y="3594755"/>
            <a:ext cx="1372230" cy="101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2663695" y="3571254"/>
            <a:ext cx="1529125" cy="538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2163831" y="4071724"/>
            <a:ext cx="1977138" cy="59776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2244474" y="4650727"/>
            <a:ext cx="2597097" cy="160019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6455799" y="2782852"/>
            <a:ext cx="1404831" cy="7189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6393651" y="3501808"/>
            <a:ext cx="1529125" cy="53811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5707355" y="4039919"/>
            <a:ext cx="2005286" cy="53811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5707356" y="4616689"/>
            <a:ext cx="2681068" cy="165299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Obdélník 31"/>
          <p:cNvSpPr/>
          <p:nvPr/>
        </p:nvSpPr>
        <p:spPr>
          <a:xfrm>
            <a:off x="5076056" y="2145609"/>
            <a:ext cx="3096344" cy="3759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37269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30"/>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p:cNvSpPr txBox="1"/>
              <p:nvPr/>
            </p:nvSpPr>
            <p:spPr>
              <a:xfrm>
                <a:off x="611560" y="548680"/>
                <a:ext cx="8208912" cy="1200329"/>
              </a:xfrm>
              <a:prstGeom prst="rect">
                <a:avLst/>
              </a:prstGeom>
              <a:noFill/>
            </p:spPr>
            <p:txBody>
              <a:bodyPr wrap="square" rtlCol="0">
                <a:spAutoFit/>
              </a:bodyPr>
              <a:lstStyle/>
              <a:p>
                <a:r>
                  <a:rPr lang="cs-CZ" sz="2400" dirty="0" smtClean="0"/>
                  <a:t>2) Přepona PS v pravoúhlém trojúhelníku PRS měří 2,8 dm. Úhel </a:t>
                </a:r>
                <a:r>
                  <a:rPr lang="cs-CZ" sz="2400" dirty="0" smtClean="0">
                    <a:sym typeface="Symbol"/>
                  </a:rPr>
                  <a:t> při vrcholu P měří 28°10´. Vypočti velikost stran </a:t>
                </a:r>
                <a:r>
                  <a:rPr lang="cs-CZ" sz="2400" b="1" u="sng" dirty="0" smtClean="0">
                    <a:sym typeface="Symbol"/>
                  </a:rPr>
                  <a:t>p</a:t>
                </a:r>
                <a:r>
                  <a:rPr lang="cs-CZ" sz="2400" dirty="0" smtClean="0">
                    <a:sym typeface="Symbol"/>
                  </a:rPr>
                  <a:t> a </a:t>
                </a:r>
                <a:r>
                  <a:rPr lang="cs-CZ" sz="2400" b="1" u="sng" dirty="0" smtClean="0">
                    <a:sym typeface="Symbol"/>
                  </a:rPr>
                  <a:t>s</a:t>
                </a:r>
                <a:r>
                  <a:rPr lang="cs-CZ" sz="2400" dirty="0" smtClean="0"/>
                  <a:t> a úhel </a:t>
                </a:r>
                <a14:m>
                  <m:oMath xmlns:m="http://schemas.openxmlformats.org/officeDocument/2006/math">
                    <m:r>
                      <a:rPr lang="cs-CZ" sz="2400" b="1" i="0" u="sng">
                        <a:latin typeface="Cambria Math"/>
                        <a:ea typeface="Cambria Math"/>
                        <a:sym typeface="Euclid Symbol"/>
                      </a:rPr>
                      <m:t></m:t>
                    </m:r>
                  </m:oMath>
                </a14:m>
                <a:r>
                  <a:rPr lang="cs-CZ" sz="2400" b="1" dirty="0" smtClean="0"/>
                  <a:t> </a:t>
                </a:r>
                <a:r>
                  <a:rPr lang="cs-CZ" sz="2400" dirty="0" smtClean="0"/>
                  <a:t>při vrcholu S.</a:t>
                </a:r>
                <a:endParaRPr lang="cs-CZ" sz="2400" dirty="0"/>
              </a:p>
            </p:txBody>
          </p:sp>
        </mc:Choice>
        <mc:Fallback xmlns="">
          <p:sp>
            <p:nvSpPr>
              <p:cNvPr id="2" name="TextovéPole 1"/>
              <p:cNvSpPr txBox="1">
                <a:spLocks noRot="1" noChangeAspect="1" noMove="1" noResize="1" noEditPoints="1" noAdjustHandles="1" noChangeArrowheads="1" noChangeShapeType="1" noTextEdit="1"/>
              </p:cNvSpPr>
              <p:nvPr/>
            </p:nvSpPr>
            <p:spPr>
              <a:xfrm>
                <a:off x="611560" y="548680"/>
                <a:ext cx="8208912" cy="1200329"/>
              </a:xfrm>
              <a:prstGeom prst="rect">
                <a:avLst/>
              </a:prstGeom>
              <a:blipFill rotWithShape="1">
                <a:blip r:embed="rId2"/>
                <a:stretch>
                  <a:fillRect l="-1114" t="-4061" b="-1066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5" name="TextovéPole 14"/>
              <p:cNvSpPr txBox="1"/>
              <p:nvPr/>
            </p:nvSpPr>
            <p:spPr>
              <a:xfrm>
                <a:off x="2051333" y="3545553"/>
                <a:ext cx="3021683" cy="2767874"/>
              </a:xfrm>
              <a:prstGeom prst="rect">
                <a:avLst/>
              </a:prstGeom>
              <a:solidFill>
                <a:schemeClr val="accent3">
                  <a:lumMod val="60000"/>
                  <a:lumOff val="40000"/>
                </a:schemeClr>
              </a:solidFill>
            </p:spPr>
            <p:txBody>
              <a:bodyPr wrap="square" rtlCol="0">
                <a:spAutoFit/>
              </a:bodyPr>
              <a:lstStyle/>
              <a:p>
                <a:r>
                  <a:rPr lang="cs-CZ" sz="2400" dirty="0" smtClean="0"/>
                  <a:t>          sin </a:t>
                </a:r>
                <a:r>
                  <a:rPr lang="cs-CZ" sz="2400" dirty="0" smtClean="0">
                    <a:sym typeface="Symbol"/>
                  </a:rPr>
                  <a:t> = </a:t>
                </a:r>
                <a14:m>
                  <m:oMath xmlns:m="http://schemas.openxmlformats.org/officeDocument/2006/math">
                    <m:f>
                      <m:fPr>
                        <m:ctrlPr>
                          <a:rPr lang="cs-CZ" sz="2400" i="1" smtClean="0">
                            <a:latin typeface="Cambria Math"/>
                            <a:sym typeface="Symbol"/>
                          </a:rPr>
                        </m:ctrlPr>
                      </m:fPr>
                      <m:num>
                        <m:r>
                          <a:rPr lang="cs-CZ" sz="2400" b="0" i="1" smtClean="0">
                            <a:latin typeface="Cambria Math"/>
                            <a:sym typeface="Symbol"/>
                          </a:rPr>
                          <m:t>𝑝</m:t>
                        </m:r>
                      </m:num>
                      <m:den>
                        <m:r>
                          <a:rPr lang="cs-CZ" sz="2400" b="0" i="1" smtClean="0">
                            <a:latin typeface="Cambria Math"/>
                            <a:sym typeface="Symbol"/>
                          </a:rPr>
                          <m:t>2,8</m:t>
                        </m:r>
                      </m:den>
                    </m:f>
                  </m:oMath>
                </a14:m>
                <a:endParaRPr lang="cs-CZ" sz="2400" dirty="0" smtClean="0"/>
              </a:p>
              <a:p>
                <a:r>
                  <a:rPr lang="cs-CZ" sz="2400" dirty="0" smtClean="0"/>
                  <a:t>sin </a:t>
                </a:r>
                <a:r>
                  <a:rPr lang="cs-CZ" sz="2400" dirty="0" smtClean="0">
                    <a:sym typeface="Symbol"/>
                  </a:rPr>
                  <a:t>28°10´ = </a:t>
                </a:r>
                <a14:m>
                  <m:oMath xmlns:m="http://schemas.openxmlformats.org/officeDocument/2006/math">
                    <m:f>
                      <m:fPr>
                        <m:ctrlPr>
                          <a:rPr lang="cs-CZ" sz="2400" i="1">
                            <a:latin typeface="Cambria Math"/>
                            <a:sym typeface="Symbol"/>
                          </a:rPr>
                        </m:ctrlPr>
                      </m:fPr>
                      <m:num>
                        <m:r>
                          <a:rPr lang="cs-CZ" sz="2400" i="1">
                            <a:latin typeface="Cambria Math"/>
                            <a:sym typeface="Symbol"/>
                          </a:rPr>
                          <m:t>𝑝</m:t>
                        </m:r>
                      </m:num>
                      <m:den>
                        <m:r>
                          <a:rPr lang="cs-CZ" sz="2400" i="1">
                            <a:latin typeface="Cambria Math"/>
                            <a:sym typeface="Symbol"/>
                          </a:rPr>
                          <m:t>2,8</m:t>
                        </m:r>
                      </m:den>
                    </m:f>
                  </m:oMath>
                </a14:m>
                <a:endParaRPr lang="cs-CZ" sz="2400" dirty="0" smtClean="0"/>
              </a:p>
              <a:p>
                <a:r>
                  <a:rPr lang="cs-CZ" sz="2400" dirty="0" smtClean="0"/>
                  <a:t>       0,472 = </a:t>
                </a:r>
                <a14:m>
                  <m:oMath xmlns:m="http://schemas.openxmlformats.org/officeDocument/2006/math">
                    <m:f>
                      <m:fPr>
                        <m:ctrlPr>
                          <a:rPr lang="cs-CZ" sz="2400" i="1">
                            <a:latin typeface="Cambria Math"/>
                            <a:sym typeface="Symbol"/>
                          </a:rPr>
                        </m:ctrlPr>
                      </m:fPr>
                      <m:num>
                        <m:r>
                          <a:rPr lang="cs-CZ" sz="2400" i="1">
                            <a:latin typeface="Cambria Math"/>
                            <a:sym typeface="Symbol"/>
                          </a:rPr>
                          <m:t>𝑝</m:t>
                        </m:r>
                      </m:num>
                      <m:den>
                        <m:r>
                          <a:rPr lang="cs-CZ" sz="2400" i="1">
                            <a:latin typeface="Cambria Math"/>
                            <a:sym typeface="Symbol"/>
                          </a:rPr>
                          <m:t>2,8</m:t>
                        </m:r>
                      </m:den>
                    </m:f>
                  </m:oMath>
                </a14:m>
                <a:r>
                  <a:rPr lang="cs-CZ" sz="2400" dirty="0" smtClean="0"/>
                  <a:t>  /∙2,8 </a:t>
                </a:r>
              </a:p>
              <a:p>
                <a:r>
                  <a:rPr lang="cs-CZ" sz="2400" dirty="0" smtClean="0"/>
                  <a:t>2,8∙0,472 = p</a:t>
                </a:r>
              </a:p>
              <a:p>
                <a:r>
                  <a:rPr lang="cs-CZ" sz="2400" dirty="0"/>
                  <a:t> </a:t>
                </a:r>
                <a:r>
                  <a:rPr lang="cs-CZ" sz="2400" dirty="0" smtClean="0"/>
                  <a:t>              p = 1,32    </a:t>
                </a:r>
              </a:p>
              <a:p>
                <a:r>
                  <a:rPr lang="cs-CZ" sz="2400" b="1" dirty="0" smtClean="0"/>
                  <a:t>              </a:t>
                </a:r>
                <a:r>
                  <a:rPr lang="cs-CZ" sz="2400" b="1" u="sng" dirty="0" smtClean="0"/>
                  <a:t>p = 1,3 dm</a:t>
                </a:r>
              </a:p>
            </p:txBody>
          </p:sp>
        </mc:Choice>
        <mc:Fallback xmlns="">
          <p:sp>
            <p:nvSpPr>
              <p:cNvPr id="15" name="TextovéPole 14"/>
              <p:cNvSpPr txBox="1">
                <a:spLocks noRot="1" noChangeAspect="1" noMove="1" noResize="1" noEditPoints="1" noAdjustHandles="1" noChangeArrowheads="1" noChangeShapeType="1" noTextEdit="1"/>
              </p:cNvSpPr>
              <p:nvPr/>
            </p:nvSpPr>
            <p:spPr>
              <a:xfrm>
                <a:off x="2051333" y="3545553"/>
                <a:ext cx="3021683" cy="2767874"/>
              </a:xfrm>
              <a:prstGeom prst="rect">
                <a:avLst/>
              </a:prstGeom>
              <a:blipFill rotWithShape="1">
                <a:blip r:embed="rId5"/>
                <a:stretch>
                  <a:fillRect l="-3232" t="-441" b="-39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6" name="TextovéPole 15"/>
              <p:cNvSpPr txBox="1"/>
              <p:nvPr/>
            </p:nvSpPr>
            <p:spPr>
              <a:xfrm>
                <a:off x="5076056" y="1770992"/>
                <a:ext cx="3456384" cy="830997"/>
              </a:xfrm>
              <a:prstGeom prst="rect">
                <a:avLst/>
              </a:prstGeom>
              <a:noFill/>
            </p:spPr>
            <p:txBody>
              <a:bodyPr wrap="square" rtlCol="0">
                <a:spAutoFit/>
              </a:bodyPr>
              <a:lstStyle/>
              <a:p>
                <a:pPr marL="342900" indent="-342900">
                  <a:buFont typeface="Symbol"/>
                  <a:buChar char="p"/>
                </a:pPr>
                <a:r>
                  <a:rPr lang="cs-CZ" sz="2400" dirty="0" smtClean="0">
                    <a:sym typeface="Symbol"/>
                  </a:rPr>
                  <a:t>= 28°10´</a:t>
                </a:r>
              </a:p>
              <a:p>
                <a14:m>
                  <m:oMath xmlns:m="http://schemas.openxmlformats.org/officeDocument/2006/math">
                    <m:r>
                      <a:rPr lang="cs-CZ" sz="2400" i="1">
                        <a:latin typeface="Cambria Math"/>
                        <a:ea typeface="Cambria Math"/>
                        <a:sym typeface="Euclid Symbol"/>
                      </a:rPr>
                      <m:t></m:t>
                    </m:r>
                  </m:oMath>
                </a14:m>
                <a:r>
                  <a:rPr lang="cs-CZ" sz="2400" dirty="0" smtClean="0"/>
                  <a:t> = 90° - </a:t>
                </a:r>
                <a:r>
                  <a:rPr lang="cs-CZ" sz="2400" dirty="0">
                    <a:sym typeface="Symbol"/>
                  </a:rPr>
                  <a:t>28°10</a:t>
                </a:r>
                <a:r>
                  <a:rPr lang="cs-CZ" sz="2400" dirty="0" smtClean="0">
                    <a:sym typeface="Symbol"/>
                  </a:rPr>
                  <a:t>´ = 61°50´</a:t>
                </a:r>
                <a:endParaRPr lang="cs-CZ" sz="2400" dirty="0"/>
              </a:p>
            </p:txBody>
          </p:sp>
        </mc:Choice>
        <mc:Fallback xmlns="">
          <p:sp>
            <p:nvSpPr>
              <p:cNvPr id="16" name="TextovéPole 15"/>
              <p:cNvSpPr txBox="1">
                <a:spLocks noRot="1" noChangeAspect="1" noMove="1" noResize="1" noEditPoints="1" noAdjustHandles="1" noChangeArrowheads="1" noChangeShapeType="1" noTextEdit="1"/>
              </p:cNvSpPr>
              <p:nvPr/>
            </p:nvSpPr>
            <p:spPr>
              <a:xfrm>
                <a:off x="5076056" y="1770992"/>
                <a:ext cx="3456384" cy="830997"/>
              </a:xfrm>
              <a:prstGeom prst="rect">
                <a:avLst/>
              </a:prstGeom>
              <a:blipFill rotWithShape="1">
                <a:blip r:embed="rId6"/>
                <a:stretch>
                  <a:fillRect l="-2822" t="-8088" b="-16176"/>
                </a:stretch>
              </a:blipFill>
            </p:spPr>
            <p:txBody>
              <a:bodyPr/>
              <a:lstStyle/>
              <a:p>
                <a:r>
                  <a:rPr lang="cs-CZ">
                    <a:noFill/>
                  </a:rPr>
                  <a:t> </a:t>
                </a:r>
              </a:p>
            </p:txBody>
          </p:sp>
        </mc:Fallback>
      </mc:AlternateContent>
      <p:sp>
        <p:nvSpPr>
          <p:cNvPr id="18" name="TextovéPole 17"/>
          <p:cNvSpPr txBox="1"/>
          <p:nvPr/>
        </p:nvSpPr>
        <p:spPr>
          <a:xfrm>
            <a:off x="937094" y="3588985"/>
            <a:ext cx="1085022" cy="830997"/>
          </a:xfrm>
          <a:prstGeom prst="rect">
            <a:avLst/>
          </a:prstGeom>
          <a:solidFill>
            <a:srgbClr val="FFFF00"/>
          </a:solidFill>
          <a:ln w="28575">
            <a:solidFill>
              <a:srgbClr val="FF0000"/>
            </a:solidFill>
          </a:ln>
        </p:spPr>
        <p:txBody>
          <a:bodyPr wrap="square" rtlCol="0">
            <a:spAutoFit/>
          </a:bodyPr>
          <a:lstStyle/>
          <a:p>
            <a:r>
              <a:rPr lang="cs-CZ" sz="2400" dirty="0" smtClean="0"/>
              <a:t>Strana </a:t>
            </a:r>
          </a:p>
          <a:p>
            <a:r>
              <a:rPr lang="cs-CZ" sz="2400" dirty="0" smtClean="0"/>
              <a:t>     p</a:t>
            </a:r>
            <a:endParaRPr lang="cs-CZ" sz="2400" dirty="0"/>
          </a:p>
        </p:txBody>
      </p:sp>
      <mc:AlternateContent xmlns:mc="http://schemas.openxmlformats.org/markup-compatibility/2006" xmlns:a14="http://schemas.microsoft.com/office/drawing/2010/main">
        <mc:Choice Requires="a14">
          <p:sp>
            <p:nvSpPr>
              <p:cNvPr id="19" name="TextovéPole 18"/>
              <p:cNvSpPr txBox="1"/>
              <p:nvPr/>
            </p:nvSpPr>
            <p:spPr>
              <a:xfrm>
                <a:off x="5618228" y="3545553"/>
                <a:ext cx="2880320" cy="2767874"/>
              </a:xfrm>
              <a:prstGeom prst="rect">
                <a:avLst/>
              </a:prstGeom>
              <a:solidFill>
                <a:schemeClr val="accent2">
                  <a:lumMod val="40000"/>
                  <a:lumOff val="60000"/>
                </a:schemeClr>
              </a:solidFill>
            </p:spPr>
            <p:txBody>
              <a:bodyPr wrap="square" rtlCol="0">
                <a:spAutoFit/>
              </a:bodyPr>
              <a:lstStyle/>
              <a:p>
                <a:r>
                  <a:rPr lang="cs-CZ" sz="2400" dirty="0" smtClean="0"/>
                  <a:t>          cos </a:t>
                </a:r>
                <a:r>
                  <a:rPr lang="cs-CZ" sz="2400" dirty="0">
                    <a:sym typeface="Symbol"/>
                  </a:rPr>
                  <a:t> =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endParaRPr lang="cs-CZ" sz="2400" dirty="0"/>
              </a:p>
              <a:p>
                <a:r>
                  <a:rPr lang="cs-CZ" sz="2400" dirty="0"/>
                  <a:t>c</a:t>
                </a:r>
                <a:r>
                  <a:rPr lang="cs-CZ" sz="2400" dirty="0" smtClean="0"/>
                  <a:t>os </a:t>
                </a:r>
                <a:r>
                  <a:rPr lang="cs-CZ" sz="2400" dirty="0" smtClean="0">
                    <a:sym typeface="Symbol"/>
                  </a:rPr>
                  <a:t>28°10</a:t>
                </a:r>
                <a:r>
                  <a:rPr lang="cs-CZ" sz="2400" dirty="0">
                    <a:sym typeface="Symbol"/>
                  </a:rPr>
                  <a:t>´ =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endParaRPr lang="cs-CZ" sz="2400" dirty="0"/>
              </a:p>
              <a:p>
                <a:r>
                  <a:rPr lang="cs-CZ" sz="2400" dirty="0"/>
                  <a:t>      </a:t>
                </a:r>
                <a:r>
                  <a:rPr lang="cs-CZ" sz="2400" dirty="0" smtClean="0"/>
                  <a:t>0,8816 </a:t>
                </a:r>
                <a:r>
                  <a:rPr lang="cs-CZ" sz="2400" dirty="0"/>
                  <a:t>= </a:t>
                </a:r>
                <a14:m>
                  <m:oMath xmlns:m="http://schemas.openxmlformats.org/officeDocument/2006/math">
                    <m:f>
                      <m:fPr>
                        <m:ctrlPr>
                          <a:rPr lang="cs-CZ" sz="2400" i="1">
                            <a:latin typeface="Cambria Math"/>
                            <a:sym typeface="Symbol"/>
                          </a:rPr>
                        </m:ctrlPr>
                      </m:fPr>
                      <m:num>
                        <m:r>
                          <a:rPr lang="cs-CZ" sz="2400" b="0" i="1" smtClean="0">
                            <a:latin typeface="Cambria Math"/>
                            <a:sym typeface="Symbol"/>
                          </a:rPr>
                          <m:t>𝑠</m:t>
                        </m:r>
                      </m:num>
                      <m:den>
                        <m:r>
                          <a:rPr lang="cs-CZ" sz="2400" i="1">
                            <a:latin typeface="Cambria Math"/>
                            <a:sym typeface="Symbol"/>
                          </a:rPr>
                          <m:t>2,8</m:t>
                        </m:r>
                      </m:den>
                    </m:f>
                  </m:oMath>
                </a14:m>
                <a:r>
                  <a:rPr lang="cs-CZ" sz="2400" dirty="0"/>
                  <a:t>  /∙2,8 </a:t>
                </a:r>
              </a:p>
              <a:p>
                <a:r>
                  <a:rPr lang="cs-CZ" sz="2400" dirty="0"/>
                  <a:t>2,8∙</a:t>
                </a:r>
                <a:r>
                  <a:rPr lang="cs-CZ" sz="2400" dirty="0" smtClean="0"/>
                  <a:t>0,8816 </a:t>
                </a:r>
                <a:r>
                  <a:rPr lang="cs-CZ" sz="2400" dirty="0"/>
                  <a:t>= </a:t>
                </a:r>
                <a:r>
                  <a:rPr lang="cs-CZ" sz="2400" dirty="0" smtClean="0"/>
                  <a:t>s</a:t>
                </a:r>
                <a:endParaRPr lang="cs-CZ" sz="2400" dirty="0"/>
              </a:p>
              <a:p>
                <a:r>
                  <a:rPr lang="cs-CZ" sz="2400" dirty="0"/>
                  <a:t>               </a:t>
                </a:r>
                <a:r>
                  <a:rPr lang="cs-CZ" sz="2400" dirty="0" smtClean="0"/>
                  <a:t>  s </a:t>
                </a:r>
                <a:r>
                  <a:rPr lang="cs-CZ" sz="2400" dirty="0"/>
                  <a:t>= </a:t>
                </a:r>
                <a:r>
                  <a:rPr lang="cs-CZ" sz="2400" dirty="0" smtClean="0"/>
                  <a:t>2,468    </a:t>
                </a:r>
                <a:endParaRPr lang="cs-CZ" sz="2400" dirty="0"/>
              </a:p>
              <a:p>
                <a:r>
                  <a:rPr lang="cs-CZ" sz="2400" b="1" dirty="0"/>
                  <a:t>             </a:t>
                </a:r>
                <a:r>
                  <a:rPr lang="cs-CZ" sz="2400" b="1" dirty="0" smtClean="0"/>
                  <a:t>   </a:t>
                </a:r>
                <a:r>
                  <a:rPr lang="cs-CZ" sz="2400" b="1" u="sng" dirty="0" smtClean="0"/>
                  <a:t>s </a:t>
                </a:r>
                <a:r>
                  <a:rPr lang="cs-CZ" sz="2400" b="1" u="sng" dirty="0"/>
                  <a:t>= </a:t>
                </a:r>
                <a:r>
                  <a:rPr lang="cs-CZ" sz="2400" b="1" u="sng" dirty="0" smtClean="0"/>
                  <a:t>2,5 dm</a:t>
                </a:r>
                <a:endParaRPr lang="cs-CZ" sz="2400" dirty="0"/>
              </a:p>
            </p:txBody>
          </p:sp>
        </mc:Choice>
        <mc:Fallback xmlns="">
          <p:sp>
            <p:nvSpPr>
              <p:cNvPr id="19" name="TextovéPole 18"/>
              <p:cNvSpPr txBox="1">
                <a:spLocks noRot="1" noChangeAspect="1" noMove="1" noResize="1" noEditPoints="1" noAdjustHandles="1" noChangeArrowheads="1" noChangeShapeType="1" noTextEdit="1"/>
              </p:cNvSpPr>
              <p:nvPr/>
            </p:nvSpPr>
            <p:spPr>
              <a:xfrm>
                <a:off x="5618228" y="3545553"/>
                <a:ext cx="2880320" cy="2767874"/>
              </a:xfrm>
              <a:prstGeom prst="rect">
                <a:avLst/>
              </a:prstGeom>
              <a:blipFill rotWithShape="1">
                <a:blip r:embed="rId7"/>
                <a:stretch>
                  <a:fillRect l="-3390" t="-441" r="-1059" b="-3965"/>
                </a:stretch>
              </a:blipFill>
            </p:spPr>
            <p:txBody>
              <a:bodyPr/>
              <a:lstStyle/>
              <a:p>
                <a:r>
                  <a:rPr lang="cs-CZ">
                    <a:noFill/>
                  </a:rPr>
                  <a:t> </a:t>
                </a:r>
              </a:p>
            </p:txBody>
          </p:sp>
        </mc:Fallback>
      </mc:AlternateContent>
      <p:sp>
        <p:nvSpPr>
          <p:cNvPr id="21" name="TextovéPole 20"/>
          <p:cNvSpPr txBox="1"/>
          <p:nvPr/>
        </p:nvSpPr>
        <p:spPr>
          <a:xfrm>
            <a:off x="6471918" y="2895757"/>
            <a:ext cx="1240723" cy="461665"/>
          </a:xfrm>
          <a:prstGeom prst="rect">
            <a:avLst/>
          </a:prstGeom>
          <a:solidFill>
            <a:schemeClr val="accent5">
              <a:lumMod val="40000"/>
              <a:lumOff val="60000"/>
            </a:schemeClr>
          </a:solidFill>
          <a:ln w="28575">
            <a:solidFill>
              <a:srgbClr val="FF0000"/>
            </a:solidFill>
          </a:ln>
        </p:spPr>
        <p:txBody>
          <a:bodyPr wrap="square" rtlCol="0">
            <a:spAutoFit/>
          </a:bodyPr>
          <a:lstStyle/>
          <a:p>
            <a:r>
              <a:rPr lang="cs-CZ" sz="2400" dirty="0" smtClean="0"/>
              <a:t>Strana s</a:t>
            </a:r>
            <a:endParaRPr lang="cs-CZ" sz="2400" dirty="0"/>
          </a:p>
        </p:txBody>
      </p:sp>
      <p:grpSp>
        <p:nvGrpSpPr>
          <p:cNvPr id="23" name="Skupina 22"/>
          <p:cNvGrpSpPr/>
          <p:nvPr/>
        </p:nvGrpSpPr>
        <p:grpSpPr>
          <a:xfrm>
            <a:off x="876661" y="1525527"/>
            <a:ext cx="4347409" cy="2126081"/>
            <a:chOff x="775495" y="1607758"/>
            <a:chExt cx="4347409" cy="2126081"/>
          </a:xfrm>
        </p:grpSpPr>
        <p:grpSp>
          <p:nvGrpSpPr>
            <p:cNvPr id="24" name="Skupina 23"/>
            <p:cNvGrpSpPr/>
            <p:nvPr/>
          </p:nvGrpSpPr>
          <p:grpSpPr>
            <a:xfrm rot="5400000">
              <a:off x="1980301" y="402952"/>
              <a:ext cx="1937797" cy="4347409"/>
              <a:chOff x="2909480" y="2405508"/>
              <a:chExt cx="3147333" cy="1772227"/>
            </a:xfrm>
          </p:grpSpPr>
          <p:sp>
            <p:nvSpPr>
              <p:cNvPr id="30" name="Pravoúhlý trojúhelník 29"/>
              <p:cNvSpPr/>
              <p:nvPr/>
            </p:nvSpPr>
            <p:spPr>
              <a:xfrm rot="10800000">
                <a:off x="3477365" y="2757003"/>
                <a:ext cx="2016224" cy="1296144"/>
              </a:xfrm>
              <a:prstGeom prst="r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cs-CZ"/>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cs-CZ" dirty="0"/>
              </a:p>
            </p:txBody>
          </p:sp>
          <p:sp>
            <p:nvSpPr>
              <p:cNvPr id="31" name="Oblouk 30"/>
              <p:cNvSpPr/>
              <p:nvPr/>
            </p:nvSpPr>
            <p:spPr>
              <a:xfrm rot="19148531">
                <a:off x="4204084" y="3544806"/>
                <a:ext cx="1639083" cy="394301"/>
              </a:xfrm>
              <a:prstGeom prst="arc">
                <a:avLst>
                  <a:gd name="adj1" fmla="val 17023737"/>
                  <a:gd name="adj2" fmla="val 20827319"/>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cs-CZ"/>
              </a:p>
            </p:txBody>
          </p:sp>
          <mc:AlternateContent xmlns:mc="http://schemas.openxmlformats.org/markup-compatibility/2006" xmlns:a14="http://schemas.microsoft.com/office/drawing/2010/main">
            <mc:Choice Requires="a14">
              <p:sp>
                <p:nvSpPr>
                  <p:cNvPr id="32" name="TextovéPole 7"/>
                  <p:cNvSpPr txBox="1"/>
                  <p:nvPr/>
                </p:nvSpPr>
                <p:spPr>
                  <a:xfrm rot="16200000">
                    <a:off x="5234487" y="3070041"/>
                    <a:ext cx="312415" cy="1199013"/>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cs-CZ" sz="2400" i="1" dirty="0">
                              <a:latin typeface="Cambria Math"/>
                              <a:ea typeface="Cambria Math"/>
                              <a:sym typeface="Symbol"/>
                            </a:rPr>
                            <m:t>𝜋</m:t>
                          </m:r>
                        </m:oMath>
                      </m:oMathPara>
                    </a14:m>
                    <a:endParaRPr lang="cs-CZ" sz="2400" dirty="0"/>
                  </a:p>
                  <a:p>
                    <a:endParaRPr lang="cs-CZ" sz="2400" dirty="0"/>
                  </a:p>
                </p:txBody>
              </p:sp>
            </mc:Choice>
            <mc:Fallback xmlns="">
              <p:sp>
                <p:nvSpPr>
                  <p:cNvPr id="6" name="TextovéPole 7"/>
                  <p:cNvSpPr txBox="1">
                    <a:spLocks noRot="1" noChangeAspect="1" noMove="1" noResize="1" noEditPoints="1" noAdjustHandles="1" noChangeArrowheads="1" noChangeShapeType="1" noTextEdit="1"/>
                  </p:cNvSpPr>
                  <p:nvPr/>
                </p:nvSpPr>
                <p:spPr>
                  <a:xfrm rot="16200000">
                    <a:off x="5234487" y="3070041"/>
                    <a:ext cx="312415" cy="1199013"/>
                  </a:xfrm>
                  <a:prstGeom prst="rect">
                    <a:avLst/>
                  </a:prstGeom>
                  <a:blipFill rotWithShape="1">
                    <a:blip r:embed="rId3"/>
                    <a:stretch>
                      <a:fillRect/>
                    </a:stretch>
                  </a:blipFill>
                </p:spPr>
                <p:txBody>
                  <a:bodyPr/>
                  <a:lstStyle/>
                  <a:p>
                    <a:r>
                      <a:rPr lang="cs-CZ">
                        <a:noFill/>
                      </a:rPr>
                      <a:t> </a:t>
                    </a:r>
                  </a:p>
                </p:txBody>
              </p:sp>
            </mc:Fallback>
          </mc:AlternateContent>
          <p:sp>
            <p:nvSpPr>
              <p:cNvPr id="33" name="TextovéPole 8"/>
              <p:cNvSpPr txBox="1"/>
              <p:nvPr/>
            </p:nvSpPr>
            <p:spPr>
              <a:xfrm rot="16200000">
                <a:off x="3710698" y="3083368"/>
                <a:ext cx="585611" cy="74982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2,8 dm</a:t>
                </a:r>
                <a:endParaRPr lang="cs-CZ" dirty="0"/>
              </a:p>
            </p:txBody>
          </p:sp>
          <p:sp>
            <p:nvSpPr>
              <p:cNvPr id="34" name="TextovéPole 12"/>
              <p:cNvSpPr txBox="1"/>
              <p:nvPr/>
            </p:nvSpPr>
            <p:spPr>
              <a:xfrm rot="16376008">
                <a:off x="3123768" y="2324980"/>
                <a:ext cx="237541" cy="66611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S</a:t>
                </a:r>
                <a:endParaRPr lang="cs-CZ" sz="2400" dirty="0"/>
              </a:p>
            </p:txBody>
          </p:sp>
          <p:sp>
            <p:nvSpPr>
              <p:cNvPr id="35" name="TextovéPole 13"/>
              <p:cNvSpPr txBox="1"/>
              <p:nvPr/>
            </p:nvSpPr>
            <p:spPr>
              <a:xfrm rot="16200000">
                <a:off x="5520473" y="3692573"/>
                <a:ext cx="304207" cy="666117"/>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P</a:t>
                </a:r>
                <a:endParaRPr lang="cs-CZ" sz="2400" dirty="0"/>
              </a:p>
            </p:txBody>
          </p:sp>
          <p:sp>
            <p:nvSpPr>
              <p:cNvPr id="36" name="TextovéPole 14"/>
              <p:cNvSpPr txBox="1"/>
              <p:nvPr/>
            </p:nvSpPr>
            <p:spPr>
              <a:xfrm rot="16200000">
                <a:off x="5619603" y="2324981"/>
                <a:ext cx="208301" cy="666118"/>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2400" dirty="0" smtClean="0"/>
                  <a:t>R</a:t>
                </a:r>
                <a:endParaRPr lang="cs-CZ" sz="2400" dirty="0"/>
              </a:p>
            </p:txBody>
          </p:sp>
          <p:sp>
            <p:nvSpPr>
              <p:cNvPr id="37" name="Oblouk 36"/>
              <p:cNvSpPr/>
              <p:nvPr/>
            </p:nvSpPr>
            <p:spPr>
              <a:xfrm rot="6294147">
                <a:off x="3843771" y="2341498"/>
                <a:ext cx="650699" cy="778720"/>
              </a:xfrm>
              <a:prstGeom prst="arc">
                <a:avLst>
                  <a:gd name="adj1" fmla="val 16200000"/>
                  <a:gd name="adj2" fmla="val 21371202"/>
                </a:avLst>
              </a:prstGeom>
              <a:ln w="19050">
                <a:solidFill>
                  <a:schemeClr val="accent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cs-CZ"/>
              </a:p>
            </p:txBody>
          </p:sp>
          <mc:AlternateContent xmlns:mc="http://schemas.openxmlformats.org/markup-compatibility/2006" xmlns:a14="http://schemas.microsoft.com/office/drawing/2010/main">
            <mc:Choice Requires="a14">
              <p:sp>
                <p:nvSpPr>
                  <p:cNvPr id="38" name="TextovéPole 16"/>
                  <p:cNvSpPr txBox="1"/>
                  <p:nvPr/>
                </p:nvSpPr>
                <p:spPr>
                  <a:xfrm rot="16200000">
                    <a:off x="3903983" y="2530402"/>
                    <a:ext cx="204148" cy="754933"/>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r>
                            <a:rPr lang="cs-CZ" sz="2800" b="0" i="1" smtClean="0">
                              <a:latin typeface="Cambria Math"/>
                              <a:ea typeface="Cambria Math"/>
                              <a:sym typeface="Euclid Symbol"/>
                            </a:rPr>
                            <m:t></m:t>
                          </m:r>
                        </m:oMath>
                      </m:oMathPara>
                    </a14:m>
                    <a:endParaRPr lang="cs-CZ" sz="2800" dirty="0"/>
                  </a:p>
                </p:txBody>
              </p:sp>
            </mc:Choice>
            <mc:Fallback xmlns="">
              <p:sp>
                <p:nvSpPr>
                  <p:cNvPr id="12" name="TextovéPole 16"/>
                  <p:cNvSpPr txBox="1">
                    <a:spLocks noRot="1" noChangeAspect="1" noMove="1" noResize="1" noEditPoints="1" noAdjustHandles="1" noChangeArrowheads="1" noChangeShapeType="1" noTextEdit="1"/>
                  </p:cNvSpPr>
                  <p:nvPr/>
                </p:nvSpPr>
                <p:spPr>
                  <a:xfrm rot="16200000">
                    <a:off x="3903983" y="2530402"/>
                    <a:ext cx="204148" cy="754933"/>
                  </a:xfrm>
                  <a:prstGeom prst="rect">
                    <a:avLst/>
                  </a:prstGeom>
                  <a:blipFill rotWithShape="1">
                    <a:blip r:embed="rId4"/>
                    <a:stretch>
                      <a:fillRect/>
                    </a:stretch>
                  </a:blipFill>
                </p:spPr>
                <p:txBody>
                  <a:bodyPr/>
                  <a:lstStyle/>
                  <a:p>
                    <a:r>
                      <a:rPr lang="cs-CZ">
                        <a:noFill/>
                      </a:rPr>
                      <a:t> </a:t>
                    </a:r>
                  </a:p>
                </p:txBody>
              </p:sp>
            </mc:Fallback>
          </mc:AlternateContent>
        </p:grpSp>
        <p:sp>
          <p:nvSpPr>
            <p:cNvPr id="25" name="TextovéPole 24"/>
            <p:cNvSpPr txBox="1"/>
            <p:nvPr/>
          </p:nvSpPr>
          <p:spPr>
            <a:xfrm>
              <a:off x="4201957" y="2304650"/>
              <a:ext cx="664214" cy="400110"/>
            </a:xfrm>
            <a:prstGeom prst="rect">
              <a:avLst/>
            </a:prstGeom>
            <a:noFill/>
          </p:spPr>
          <p:txBody>
            <a:bodyPr wrap="square" rtlCol="0">
              <a:spAutoFit/>
            </a:bodyPr>
            <a:lstStyle/>
            <a:p>
              <a:r>
                <a:rPr lang="cs-CZ" sz="2000" dirty="0" smtClean="0"/>
                <a:t>p</a:t>
              </a:r>
              <a:endParaRPr lang="cs-CZ" sz="2000" dirty="0"/>
            </a:p>
          </p:txBody>
        </p:sp>
        <p:grpSp>
          <p:nvGrpSpPr>
            <p:cNvPr id="26" name="Skupina 25"/>
            <p:cNvGrpSpPr/>
            <p:nvPr/>
          </p:nvGrpSpPr>
          <p:grpSpPr>
            <a:xfrm>
              <a:off x="2180324" y="2663721"/>
              <a:ext cx="2575020" cy="1070118"/>
              <a:chOff x="2180324" y="2663721"/>
              <a:chExt cx="2575020" cy="1070118"/>
            </a:xfrm>
          </p:grpSpPr>
          <p:sp>
            <p:nvSpPr>
              <p:cNvPr id="27" name="Oblouk 26"/>
              <p:cNvSpPr/>
              <p:nvPr/>
            </p:nvSpPr>
            <p:spPr>
              <a:xfrm rot="16200000">
                <a:off x="3722429" y="2700924"/>
                <a:ext cx="1070118" cy="995712"/>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8" name="TextovéPole 27"/>
              <p:cNvSpPr txBox="1"/>
              <p:nvPr/>
            </p:nvSpPr>
            <p:spPr>
              <a:xfrm flipH="1">
                <a:off x="2180324" y="3133090"/>
                <a:ext cx="360042" cy="461665"/>
              </a:xfrm>
              <a:prstGeom prst="rect">
                <a:avLst/>
              </a:prstGeom>
              <a:noFill/>
            </p:spPr>
            <p:txBody>
              <a:bodyPr wrap="square" rtlCol="0">
                <a:spAutoFit/>
              </a:bodyPr>
              <a:lstStyle/>
              <a:p>
                <a:r>
                  <a:rPr lang="cs-CZ" sz="2400" dirty="0" smtClean="0"/>
                  <a:t>s</a:t>
                </a:r>
                <a:endParaRPr lang="cs-CZ" sz="2400" dirty="0"/>
              </a:p>
            </p:txBody>
          </p:sp>
          <p:sp>
            <p:nvSpPr>
              <p:cNvPr id="29" name="TextovéPole 28"/>
              <p:cNvSpPr txBox="1"/>
              <p:nvPr/>
            </p:nvSpPr>
            <p:spPr>
              <a:xfrm>
                <a:off x="3966012" y="2747350"/>
                <a:ext cx="370085" cy="461665"/>
              </a:xfrm>
              <a:prstGeom prst="rect">
                <a:avLst/>
              </a:prstGeom>
              <a:noFill/>
            </p:spPr>
            <p:txBody>
              <a:bodyPr wrap="square" rtlCol="0">
                <a:spAutoFit/>
              </a:bodyPr>
              <a:lstStyle/>
              <a:p>
                <a:r>
                  <a:rPr lang="cs-CZ" sz="2400" b="1" dirty="0" smtClean="0"/>
                  <a:t>∙</a:t>
                </a:r>
                <a:endParaRPr lang="cs-CZ" sz="2400" b="1" dirty="0"/>
              </a:p>
            </p:txBody>
          </p:sp>
        </p:grpSp>
      </p:grpSp>
    </p:spTree>
    <p:extLst>
      <p:ext uri="{BB962C8B-B14F-4D97-AF65-F5344CB8AC3E}">
        <p14:creationId xmlns:p14="http://schemas.microsoft.com/office/powerpoint/2010/main" val="3168644312"/>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561</TotalTime>
  <Words>1141</Words>
  <Application>Microsoft Office PowerPoint</Application>
  <PresentationFormat>Předvádění na obrazovce (4:3)</PresentationFormat>
  <Paragraphs>198</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systému Office</vt:lpstr>
      <vt:lpstr>  </vt:lpstr>
      <vt:lpstr>Prezentace aplikace PowerPoint</vt:lpstr>
      <vt:lpstr>Goniometrické funkce    výpočet stran pravoúhlého trojúhelníku</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Další užití goniometrických funkcí</dc:title>
  <dc:creator>mrkackovav</dc:creator>
  <cp:lastModifiedBy>Vlasta Mrkáčková</cp:lastModifiedBy>
  <cp:revision>55</cp:revision>
  <dcterms:created xsi:type="dcterms:W3CDTF">2013-03-21T20:43:57Z</dcterms:created>
  <dcterms:modified xsi:type="dcterms:W3CDTF">2013-06-26T19:24:59Z</dcterms:modified>
</cp:coreProperties>
</file>