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91" autoAdjust="0"/>
    <p:restoredTop sz="94660"/>
  </p:normalViewPr>
  <p:slideViewPr>
    <p:cSldViewPr>
      <p:cViewPr varScale="1">
        <p:scale>
          <a:sx n="111" d="100"/>
          <a:sy n="111" d="100"/>
        </p:scale>
        <p:origin x="-17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7E1F93F-FAF7-4400-87EC-EB5D795FAD7A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6C7CDA6-A576-4C7E-8647-8BC8C1DFFD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5953625"/>
              </p:ext>
            </p:extLst>
          </p:nvPr>
        </p:nvGraphicFramePr>
        <p:xfrm>
          <a:off x="2267744" y="260648"/>
          <a:ext cx="4248471" cy="63976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610" imgH="8892679" progId="Word.Document.12">
                  <p:embed/>
                </p:oleObj>
              </mc:Choice>
              <mc:Fallback>
                <p:oleObj name="Dokument" r:id="rId3" imgW="590361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260648"/>
                        <a:ext cx="4248471" cy="63976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4294957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Cenové triky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Cenové triky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konečná úprava ceny před prodejem spotřebiteli</a:t>
            </a:r>
          </a:p>
          <a:p>
            <a:r>
              <a:rPr lang="cs-CZ" dirty="0" smtClean="0"/>
              <a:t>využívá psychologii prodeje</a:t>
            </a:r>
          </a:p>
          <a:p>
            <a:r>
              <a:rPr lang="cs-CZ" dirty="0" smtClean="0"/>
              <a:t>cílem je přesvědčit zákazníka o výhodnosti nákupu</a:t>
            </a:r>
          </a:p>
          <a:p>
            <a:r>
              <a:rPr lang="cs-CZ" dirty="0" smtClean="0"/>
              <a:t>používají se zejména ve vztahu ke konečným spotřebitelům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Baťovské ceny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ceny končící číslicí 9, např. 99, 199, 499</a:t>
            </a:r>
          </a:p>
          <a:p>
            <a:r>
              <a:rPr lang="cs-CZ" dirty="0" smtClean="0"/>
              <a:t>psychologický efekt, zákazník podvědomě vnímá ceny pod určitou hranicí</a:t>
            </a:r>
          </a:p>
          <a:p>
            <a:r>
              <a:rPr lang="cs-CZ" dirty="0" smtClean="0"/>
              <a:t>využití u spotřebního zboží, potravin, služeb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4860032" y="4221088"/>
            <a:ext cx="2304256" cy="194421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3999,-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rodinné – vstupné do ZOO, </a:t>
            </a:r>
            <a:r>
              <a:rPr lang="cs-CZ" dirty="0" err="1" smtClean="0"/>
              <a:t>aquaparku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 pro různé skupiny zákazníků – studenty, děti, např. jízdné</a:t>
            </a:r>
          </a:p>
          <a:p>
            <a:r>
              <a:rPr lang="cs-CZ" dirty="0" smtClean="0"/>
              <a:t>množstevní – při  větším odběru např. každý desátý kus zdarma </a:t>
            </a:r>
          </a:p>
          <a:p>
            <a:r>
              <a:rPr lang="cs-CZ" dirty="0" smtClean="0"/>
              <a:t>věrnostní – při opakovaném nákupu např. u cestovních kanceláří</a:t>
            </a:r>
          </a:p>
          <a:p>
            <a:r>
              <a:rPr lang="cs-CZ" dirty="0" smtClean="0"/>
              <a:t>sezónní slevy – pro sezónní zboží</a:t>
            </a:r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6732240" y="260648"/>
            <a:ext cx="1944216" cy="11887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+ 1 zdarma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Akční ceny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snížení ceny je vykompenzováno velkým objemem prodeje</a:t>
            </a:r>
          </a:p>
          <a:p>
            <a:r>
              <a:rPr lang="cs-CZ" dirty="0" smtClean="0"/>
              <a:t>využívají supermarkety a hypermarkety pro spotřební zboží i potraviny</a:t>
            </a:r>
          </a:p>
          <a:p>
            <a:r>
              <a:rPr lang="cs-CZ" dirty="0" smtClean="0"/>
              <a:t>využívá se i pro snížení zásob obtížně prodejného zboží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5220072" y="4437112"/>
            <a:ext cx="2736304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AKCE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Cenové řady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určují pozici výrobku na trhu</a:t>
            </a:r>
          </a:p>
          <a:p>
            <a:r>
              <a:rPr lang="cs-CZ" dirty="0" smtClean="0"/>
              <a:t>rozdílné ceny pro novinky, zavedené výrobky…</a:t>
            </a:r>
          </a:p>
          <a:p>
            <a:r>
              <a:rPr lang="cs-CZ" dirty="0" smtClean="0"/>
              <a:t>např. knihy, DVD, konfekce….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547664" y="5013176"/>
            <a:ext cx="1130424" cy="1080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49</a:t>
            </a:r>
            <a:endParaRPr lang="cs-CZ" sz="3200" dirty="0"/>
          </a:p>
        </p:txBody>
      </p:sp>
      <p:sp>
        <p:nvSpPr>
          <p:cNvPr id="5" name="Obláček 4"/>
          <p:cNvSpPr/>
          <p:nvPr/>
        </p:nvSpPr>
        <p:spPr>
          <a:xfrm>
            <a:off x="3491880" y="4437112"/>
            <a:ext cx="1562472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149</a:t>
            </a:r>
            <a:endParaRPr lang="cs-CZ" sz="3200" dirty="0"/>
          </a:p>
        </p:txBody>
      </p:sp>
      <p:sp>
        <p:nvSpPr>
          <p:cNvPr id="6" name="Obláček 5"/>
          <p:cNvSpPr/>
          <p:nvPr/>
        </p:nvSpPr>
        <p:spPr>
          <a:xfrm>
            <a:off x="6084168" y="3717032"/>
            <a:ext cx="2376264" cy="194421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349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ceny  v ceníku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zákazník vnímá cenu jako nižší</a:t>
            </a:r>
          </a:p>
          <a:p>
            <a:r>
              <a:rPr lang="cs-CZ" dirty="0" smtClean="0"/>
              <a:t>psychologický efekt</a:t>
            </a:r>
          </a:p>
          <a:p>
            <a:r>
              <a:rPr lang="cs-CZ" dirty="0" smtClean="0"/>
              <a:t>Např. jídelní lístek, ceny zájezdů…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755576" y="3284984"/>
            <a:ext cx="4896544" cy="31683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Pobyt s polopenzí jen za 4.990,-</a:t>
            </a:r>
            <a:endParaRPr lang="cs-CZ" sz="2800" dirty="0"/>
          </a:p>
        </p:txBody>
      </p:sp>
      <p:sp>
        <p:nvSpPr>
          <p:cNvPr id="5" name="Obláček 4"/>
          <p:cNvSpPr/>
          <p:nvPr/>
        </p:nvSpPr>
        <p:spPr>
          <a:xfrm>
            <a:off x="6084168" y="3429000"/>
            <a:ext cx="1728192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Doprava 1.990</a:t>
            </a:r>
            <a:r>
              <a:rPr lang="cs-CZ" dirty="0" smtClean="0"/>
              <a:t>,-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5148064" y="5229200"/>
            <a:ext cx="1728192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Pojištění 390,-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Komplety za zvýhodněnou cenu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motivují k většímu nákupu</a:t>
            </a:r>
          </a:p>
          <a:p>
            <a:r>
              <a:rPr lang="cs-CZ" dirty="0" smtClean="0"/>
              <a:t>zákazník zaplatí méně, než kdyby kupoval jednotlivé produkty</a:t>
            </a:r>
          </a:p>
          <a:p>
            <a:r>
              <a:rPr lang="cs-CZ" dirty="0" smtClean="0"/>
              <a:t>komplet může obsahovat i samostatně neprodejné výrobky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699792" y="4149080"/>
            <a:ext cx="4896544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káva + hrneček</a:t>
            </a:r>
          </a:p>
          <a:p>
            <a:pPr algn="ctr"/>
            <a:r>
              <a:rPr lang="cs-CZ" sz="2800" dirty="0" smtClean="0"/>
              <a:t>jen 199,-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Rozlišení ceny podle doby nákupu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včasný nákup – služby cestovních kanceláří</a:t>
            </a:r>
          </a:p>
          <a:p>
            <a:r>
              <a:rPr lang="cs-CZ" dirty="0" smtClean="0"/>
              <a:t>na poslední chvíli – vstupenky na kulturní akce</a:t>
            </a:r>
          </a:p>
          <a:p>
            <a:r>
              <a:rPr lang="cs-CZ" dirty="0" smtClean="0"/>
              <a:t>v průběhu dne – zelenina a ovoce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059832" y="4293096"/>
            <a:ext cx="3456384" cy="162076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Last </a:t>
            </a:r>
            <a:r>
              <a:rPr lang="cs-CZ" sz="2400" dirty="0" err="1" smtClean="0"/>
              <a:t>minute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Ceny bez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velkými číslicemi uvedena cena bez DPH</a:t>
            </a:r>
          </a:p>
          <a:p>
            <a:r>
              <a:rPr lang="cs-CZ" dirty="0" smtClean="0"/>
              <a:t>využívají velkoobchody např. Makro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1691680" y="2780928"/>
            <a:ext cx="3096344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2.000</a:t>
            </a:r>
          </a:p>
          <a:p>
            <a:pPr algn="ctr"/>
            <a:r>
              <a:rPr lang="cs-CZ" sz="1200" dirty="0" smtClean="0"/>
              <a:t> cena včetně DPH 2.420,-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Zachování ceny pří zmenšení výrobku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7239000" cy="4846320"/>
          </a:xfrm>
        </p:spPr>
        <p:txBody>
          <a:bodyPr/>
          <a:lstStyle/>
          <a:p>
            <a:r>
              <a:rPr lang="cs-CZ" dirty="0" smtClean="0"/>
              <a:t>při zvýšených nákladech firma zachová stávající ceny</a:t>
            </a:r>
          </a:p>
          <a:p>
            <a:r>
              <a:rPr lang="cs-CZ" dirty="0" smtClean="0"/>
              <a:t>dochází k „zmenšování výrobků“</a:t>
            </a:r>
          </a:p>
          <a:p>
            <a:r>
              <a:rPr lang="cs-CZ" dirty="0" smtClean="0"/>
              <a:t>využívá se u potravin, drogistického zboží…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059832" y="4293096"/>
            <a:ext cx="1368152" cy="9361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119,-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4355976" y="4941168"/>
            <a:ext cx="1130424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119,-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Výhodná cena při splnění určitých podmínek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cena platí při koupi určitého počtu kusů</a:t>
            </a:r>
          </a:p>
          <a:p>
            <a:r>
              <a:rPr lang="cs-CZ" dirty="0" smtClean="0"/>
              <a:t>cena platí při určitém způsobu placení</a:t>
            </a:r>
          </a:p>
          <a:p>
            <a:r>
              <a:rPr lang="cs-CZ" dirty="0" smtClean="0"/>
              <a:t>cena platí v určitou dobu</a:t>
            </a:r>
          </a:p>
          <a:p>
            <a:r>
              <a:rPr lang="cs-CZ" dirty="0" smtClean="0"/>
              <a:t>cena platí pro určitý způsob prodeje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923928" y="4005064"/>
            <a:ext cx="3096344" cy="162076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2.999,-</a:t>
            </a:r>
          </a:p>
          <a:p>
            <a:pPr algn="ctr"/>
            <a:r>
              <a:rPr lang="cs-CZ" dirty="0" smtClean="0"/>
              <a:t>cena platí při platbě v hotovosti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105</TotalTime>
  <Words>349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Microsoft Word Document</vt:lpstr>
      <vt:lpstr>Prezentace aplikace PowerPoint</vt:lpstr>
      <vt:lpstr>Cenové triky</vt:lpstr>
      <vt:lpstr>Cenové triky</vt:lpstr>
      <vt:lpstr>Baťovské ceny</vt:lpstr>
      <vt:lpstr>Slevy</vt:lpstr>
      <vt:lpstr>Akční ceny</vt:lpstr>
      <vt:lpstr>Cenové řady</vt:lpstr>
      <vt:lpstr>Rozdělení ceny  v ceníku</vt:lpstr>
      <vt:lpstr>Komplety za zvýhodněnou cenu</vt:lpstr>
      <vt:lpstr>Rozlišení ceny podle doby nákupu</vt:lpstr>
      <vt:lpstr>Ceny bez DPH</vt:lpstr>
      <vt:lpstr>Zachování ceny pří zmenšení výrobku</vt:lpstr>
      <vt:lpstr>Výhodná cena při splnění určitých podmínek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Cenové triky</dc:title>
  <dc:creator>name</dc:creator>
  <cp:lastModifiedBy>Iva Buriánková</cp:lastModifiedBy>
  <cp:revision>12</cp:revision>
  <dcterms:created xsi:type="dcterms:W3CDTF">2012-09-12T18:18:54Z</dcterms:created>
  <dcterms:modified xsi:type="dcterms:W3CDTF">2013-06-27T06:12:50Z</dcterms:modified>
</cp:coreProperties>
</file>