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8" r:id="rId2"/>
    <p:sldId id="258" r:id="rId3"/>
    <p:sldId id="266" r:id="rId4"/>
    <p:sldId id="259" r:id="rId5"/>
    <p:sldId id="267" r:id="rId6"/>
    <p:sldId id="260" r:id="rId7"/>
    <p:sldId id="261" r:id="rId8"/>
    <p:sldId id="262" r:id="rId9"/>
    <p:sldId id="264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5" autoAdjust="0"/>
    <p:restoredTop sz="94612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43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5D1C2B-7B0A-47F4-98D5-BEA0CA85BBF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7FC68E-56E7-4283-AD05-70F5F6B375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3228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7FC68E-56E7-4283-AD05-70F5F6B3758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2061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389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953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744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8301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691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087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448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952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959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795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468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79546-2BCD-4E04-8E20-C217344F6AE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B7471-02BF-4A85-9476-05263307F7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133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9523967"/>
              </p:ext>
            </p:extLst>
          </p:nvPr>
        </p:nvGraphicFramePr>
        <p:xfrm>
          <a:off x="2555776" y="188640"/>
          <a:ext cx="4608512" cy="68753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04836" progId="Word.Document.12">
                  <p:embed/>
                </p:oleObj>
              </mc:Choice>
              <mc:Fallback>
                <p:oleObj name="Dokument" r:id="rId3" imgW="5901230" imgH="880483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188640"/>
                        <a:ext cx="4608512" cy="68753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7943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Velmi malá napětí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800" dirty="0" smtClean="0"/>
              <a:t>( řádově </a:t>
            </a:r>
            <a:r>
              <a:rPr lang="cs-CZ" sz="2800" dirty="0" err="1" smtClean="0"/>
              <a:t>nV</a:t>
            </a:r>
            <a:r>
              <a:rPr lang="cs-CZ" sz="2800" dirty="0" smtClean="0"/>
              <a:t> až </a:t>
            </a:r>
            <a:r>
              <a:rPr lang="cs-CZ" sz="2800" dirty="0" err="1" smtClean="0">
                <a:latin typeface="Symbol" pitchFamily="18" charset="2"/>
              </a:rPr>
              <a:t>m</a:t>
            </a:r>
            <a:r>
              <a:rPr lang="cs-CZ" sz="2800" dirty="0" err="1" smtClean="0"/>
              <a:t>V</a:t>
            </a:r>
            <a:r>
              <a:rPr lang="cs-CZ" sz="2800" dirty="0" smtClean="0"/>
              <a:t> )           </a:t>
            </a:r>
            <a:r>
              <a:rPr lang="cs-CZ" dirty="0" smtClean="0"/>
              <a:t>-  galvanometry</a:t>
            </a:r>
          </a:p>
          <a:p>
            <a:r>
              <a:rPr lang="cs-CZ" dirty="0" smtClean="0"/>
              <a:t>Stejnosměrná napětí   - magnetoelektrické </a:t>
            </a:r>
            <a:r>
              <a:rPr lang="cs-CZ" sz="2000" dirty="0" smtClean="0"/>
              <a:t>voltmetry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            </a:t>
            </a:r>
            <a:r>
              <a:rPr lang="cs-CZ" dirty="0" smtClean="0"/>
              <a:t>elektrostatické </a:t>
            </a:r>
            <a:r>
              <a:rPr lang="cs-CZ" sz="2000" dirty="0" smtClean="0"/>
              <a:t>voltmetry 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		        pouze pro vysoká napětí</a:t>
            </a:r>
          </a:p>
          <a:p>
            <a:pPr marL="0" indent="0">
              <a:buNone/>
            </a:pPr>
            <a:r>
              <a:rPr lang="cs-CZ" dirty="0" smtClean="0"/>
              <a:t>				    -  kompenzátory </a:t>
            </a:r>
            <a:r>
              <a:rPr lang="cs-CZ" sz="2000" dirty="0" smtClean="0"/>
              <a:t>pro měkké zdroje</a:t>
            </a:r>
            <a:endParaRPr lang="cs-CZ" dirty="0" smtClean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812360" y="2636912"/>
            <a:ext cx="864096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92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stejnosměrného napětí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12505"/>
            <a:ext cx="8229600" cy="3355160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4584" y="1196752"/>
            <a:ext cx="6780245" cy="508518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716416" y="170080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 =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84468" y="1693658"/>
            <a:ext cx="14199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18,87 V V</a:t>
            </a:r>
            <a:endParaRPr lang="cs-CZ" sz="2800" dirty="0"/>
          </a:p>
        </p:txBody>
      </p:sp>
      <p:sp>
        <p:nvSpPr>
          <p:cNvPr id="11" name="Tlačítko akce: Zpět nebo Předchozí 10">
            <a:hlinkClick r:id="" action="ppaction://hlinkshowjump?jump=previousslide" highlightClick="1"/>
          </p:cNvPr>
          <p:cNvSpPr/>
          <p:nvPr/>
        </p:nvSpPr>
        <p:spPr>
          <a:xfrm>
            <a:off x="7652520" y="6281936"/>
            <a:ext cx="591888" cy="315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12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58057" y="1628800"/>
            <a:ext cx="9036496" cy="4525963"/>
          </a:xfrm>
        </p:spPr>
        <p:txBody>
          <a:bodyPr/>
          <a:lstStyle/>
          <a:p>
            <a:r>
              <a:rPr lang="cs-CZ" dirty="0" smtClean="0"/>
              <a:t>Střídavá napětí	 -  feromagnetické </a:t>
            </a:r>
            <a:r>
              <a:rPr lang="cs-CZ" sz="2000" dirty="0" smtClean="0"/>
              <a:t>voltmetry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-  magnetoelektrické </a:t>
            </a:r>
            <a:r>
              <a:rPr lang="cs-CZ" sz="2200" dirty="0" smtClean="0"/>
              <a:t>voltmetry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s usměrňovačem </a:t>
            </a:r>
            <a:r>
              <a:rPr lang="cs-CZ" sz="2000" dirty="0" smtClean="0"/>
              <a:t>pouze pro              				            sinusová napětí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- elektrostatické </a:t>
            </a:r>
            <a:r>
              <a:rPr lang="cs-CZ" sz="2000" dirty="0" smtClean="0"/>
              <a:t>voltmetry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- elektrostatické  </a:t>
            </a:r>
            <a:r>
              <a:rPr lang="cs-CZ" sz="2000" dirty="0" smtClean="0"/>
              <a:t>voltmetry </a:t>
            </a:r>
            <a:r>
              <a:rPr lang="cs-CZ" dirty="0" smtClean="0"/>
              <a:t> </a:t>
            </a:r>
            <a:r>
              <a:rPr lang="cs-CZ" sz="2000" dirty="0" smtClean="0"/>
              <a:t>nad 1000V</a:t>
            </a:r>
          </a:p>
          <a:p>
            <a:pPr marL="0" indent="0">
              <a:buNone/>
            </a:pPr>
            <a:r>
              <a:rPr lang="cs-CZ" dirty="0" smtClean="0"/>
              <a:t>				 - elektronické </a:t>
            </a:r>
            <a:r>
              <a:rPr lang="cs-CZ" sz="2000" dirty="0" smtClean="0"/>
              <a:t>voltmetry pro vysoké 				            frekvence</a:t>
            </a:r>
            <a:endParaRPr lang="cs-CZ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172400" y="2060848"/>
            <a:ext cx="720080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7740352" y="6093296"/>
            <a:ext cx="79208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082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střídavého napětí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868" y="1962008"/>
            <a:ext cx="8229600" cy="436875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060848"/>
            <a:ext cx="6732240" cy="50491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3409" y="1900444"/>
            <a:ext cx="7221633" cy="541622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173796" y="1807548"/>
            <a:ext cx="1146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U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=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56376" y="1838235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202 V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02620" y="2996952"/>
            <a:ext cx="1268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56376" y="2996952"/>
            <a:ext cx="1475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189 V</a:t>
            </a:r>
            <a:endParaRPr lang="cs-CZ" sz="2800" dirty="0"/>
          </a:p>
        </p:txBody>
      </p:sp>
      <p:sp>
        <p:nvSpPr>
          <p:cNvPr id="11" name="Tlačítko akce: Zpět nebo Předchozí 10">
            <a:hlinkClick r:id="" action="ppaction://hlinkshowjump?jump=previousslide" highlightClick="1"/>
          </p:cNvPr>
          <p:cNvSpPr/>
          <p:nvPr/>
        </p:nvSpPr>
        <p:spPr>
          <a:xfrm>
            <a:off x="7736901" y="6525344"/>
            <a:ext cx="634282" cy="33265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05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Ampérmetry</a:t>
            </a:r>
          </a:p>
          <a:p>
            <a:pPr marL="457200" indent="-457200"/>
            <a:r>
              <a:rPr lang="cs-CZ" dirty="0" smtClean="0"/>
              <a:t>Zapojují se vždy do série s prvkem,</a:t>
            </a:r>
          </a:p>
          <a:p>
            <a:r>
              <a:rPr lang="cs-CZ" dirty="0" smtClean="0"/>
              <a:t>          na kterém měříme</a:t>
            </a:r>
          </a:p>
          <a:p>
            <a:pPr marL="457200" indent="-457200"/>
            <a:r>
              <a:rPr lang="cs-CZ" dirty="0" smtClean="0"/>
              <a:t>Musí mít co nejmenší úbytek napětí</a:t>
            </a:r>
          </a:p>
          <a:p>
            <a:pPr marL="457200" indent="-457200"/>
            <a:r>
              <a:rPr lang="cs-CZ" dirty="0" smtClean="0"/>
              <a:t>Musí mít co nejmenší vnitřní odpor </a:t>
            </a:r>
          </a:p>
          <a:p>
            <a:pPr marL="457200" indent="-457200"/>
            <a:r>
              <a:rPr lang="cs-CZ" dirty="0" smtClean="0"/>
              <a:t>Před měřením musíme nastavit </a:t>
            </a:r>
          </a:p>
          <a:p>
            <a:pPr marL="0" indent="0">
              <a:buNone/>
            </a:pPr>
            <a:r>
              <a:rPr lang="cs-CZ" dirty="0" smtClean="0"/>
              <a:t>          největší rozsah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07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981200"/>
            <a:ext cx="6096000" cy="4876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Schéma zapojení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1002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/>
              <a:t>Velmi malé proudy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800" dirty="0" smtClean="0"/>
              <a:t>( řádově </a:t>
            </a:r>
            <a:r>
              <a:rPr lang="cs-CZ" sz="2800" dirty="0" err="1" smtClean="0"/>
              <a:t>pA</a:t>
            </a:r>
            <a:r>
              <a:rPr lang="cs-CZ" sz="2800" dirty="0" smtClean="0"/>
              <a:t> až </a:t>
            </a:r>
            <a:r>
              <a:rPr lang="cs-CZ" sz="2800" dirty="0" err="1" smtClean="0"/>
              <a:t>n</a:t>
            </a:r>
            <a:r>
              <a:rPr lang="cs-CZ" sz="2800" dirty="0" err="1" smtClean="0">
                <a:latin typeface="Symbol" pitchFamily="18" charset="2"/>
              </a:rPr>
              <a:t>A</a:t>
            </a:r>
            <a:r>
              <a:rPr lang="cs-CZ" sz="2800" dirty="0" smtClean="0"/>
              <a:t>)             </a:t>
            </a:r>
            <a:r>
              <a:rPr lang="cs-CZ" dirty="0" smtClean="0"/>
              <a:t>-  galvanometry</a:t>
            </a:r>
          </a:p>
          <a:p>
            <a:r>
              <a:rPr lang="cs-CZ" dirty="0" smtClean="0"/>
              <a:t>Stejnosměrné proudy  - magnetoelektrické </a:t>
            </a:r>
            <a:r>
              <a:rPr lang="cs-CZ" sz="2000" dirty="0" smtClean="0"/>
              <a:t>ampérmetry </a:t>
            </a:r>
          </a:p>
          <a:p>
            <a:pPr marL="0" indent="0">
              <a:buNone/>
            </a:pPr>
            <a:r>
              <a:rPr lang="cs-CZ" dirty="0" smtClean="0"/>
              <a:t>				    - převod na stejnosměrné 				       napětí pomocí odporových 				       normálů nebo Hallových   	  			       generátorů ( </a:t>
            </a:r>
            <a:r>
              <a:rPr lang="cs-CZ" sz="2800" dirty="0" smtClean="0"/>
              <a:t>nad 3 </a:t>
            </a:r>
            <a:r>
              <a:rPr lang="cs-CZ" sz="2800" dirty="0" err="1" smtClean="0"/>
              <a:t>kA</a:t>
            </a:r>
            <a:r>
              <a:rPr lang="cs-CZ" sz="2800" dirty="0" smtClean="0"/>
              <a:t> 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668344" y="2636912"/>
            <a:ext cx="792088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rId2" action="ppaction://hlinksldjump" highlightClick="1"/>
          </p:cNvPr>
          <p:cNvSpPr/>
          <p:nvPr/>
        </p:nvSpPr>
        <p:spPr>
          <a:xfrm>
            <a:off x="7668344" y="6093296"/>
            <a:ext cx="64807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81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stejnosměrného proudu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773057"/>
            <a:ext cx="8229600" cy="412562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423740"/>
            <a:ext cx="5858253" cy="442340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660232" y="1800369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63970" y="1813466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0,3 A</a:t>
            </a:r>
            <a:endParaRPr lang="cs-CZ" sz="2800" dirty="0"/>
          </a:p>
        </p:txBody>
      </p:sp>
      <p:sp>
        <p:nvSpPr>
          <p:cNvPr id="10" name="Tlačítko akce: Zpět nebo Předchozí 9">
            <a:hlinkClick r:id="" action="ppaction://hlinkshowjump?jump=previousslide" highlightClick="1"/>
          </p:cNvPr>
          <p:cNvSpPr/>
          <p:nvPr/>
        </p:nvSpPr>
        <p:spPr>
          <a:xfrm>
            <a:off x="1547664" y="6237312"/>
            <a:ext cx="720080" cy="28803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738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proudů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Střídavé proudy	 -  feromagnetické </a:t>
            </a:r>
            <a:r>
              <a:rPr lang="cs-CZ" sz="2000" dirty="0" smtClean="0"/>
              <a:t>ampérmetry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-  magnetoelektrické </a:t>
            </a:r>
            <a:r>
              <a:rPr lang="cs-CZ" sz="2200" dirty="0" smtClean="0"/>
              <a:t>ampérmetry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s usměrňovačem </a:t>
            </a:r>
            <a:r>
              <a:rPr lang="cs-CZ" sz="2000" dirty="0" smtClean="0"/>
              <a:t>pouze pro              				            sinusové proudy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- magnetoelektrické </a:t>
            </a:r>
            <a:r>
              <a:rPr lang="cs-CZ" sz="2200" dirty="0" smtClean="0"/>
              <a:t>ampérmetry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s termočlánkem </a:t>
            </a:r>
            <a:r>
              <a:rPr lang="cs-CZ" sz="2000" dirty="0" smtClean="0"/>
              <a:t>pro vysoké 					             frekvence</a:t>
            </a:r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8244408" y="1844824"/>
            <a:ext cx="648072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endshow" highlightClick="1"/>
          </p:cNvPr>
          <p:cNvSpPr/>
          <p:nvPr/>
        </p:nvSpPr>
        <p:spPr>
          <a:xfrm>
            <a:off x="7596336" y="5877272"/>
            <a:ext cx="792088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61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střídavého proudu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965258"/>
            <a:ext cx="8229600" cy="3795846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40" y="771194"/>
            <a:ext cx="4283968" cy="32129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70012"/>
            <a:ext cx="6876256" cy="515719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380312" y="2060848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 =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76356" y="2029490"/>
            <a:ext cx="11161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0,5 A</a:t>
            </a:r>
            <a:endParaRPr lang="cs-CZ" sz="2800" dirty="0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7596336" y="6093296"/>
            <a:ext cx="576064" cy="36004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067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118</Words>
  <Application>Microsoft Office PowerPoint</Application>
  <PresentationFormat>Předvádění na obrazovce (4:3)</PresentationFormat>
  <Paragraphs>50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Microsoft Word Document</vt:lpstr>
      <vt:lpstr>Prezentace aplikace PowerPoint</vt:lpstr>
      <vt:lpstr>Měření napětí</vt:lpstr>
      <vt:lpstr>Měření stejnosměrného napětí</vt:lpstr>
      <vt:lpstr>Měření napětí</vt:lpstr>
      <vt:lpstr>Měření střídavého napětí</vt:lpstr>
      <vt:lpstr>Měření proudu</vt:lpstr>
      <vt:lpstr>Měření proudu</vt:lpstr>
      <vt:lpstr>Měření proudu</vt:lpstr>
      <vt:lpstr>Měření stejnosměrného proudu</vt:lpstr>
      <vt:lpstr>Měření proudů</vt:lpstr>
      <vt:lpstr>Měření střídavého proudu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Vlastik Jirouš</dc:creator>
  <cp:lastModifiedBy>Vlastik Jirouš</cp:lastModifiedBy>
  <cp:revision>20</cp:revision>
  <dcterms:created xsi:type="dcterms:W3CDTF">2013-06-10T08:42:01Z</dcterms:created>
  <dcterms:modified xsi:type="dcterms:W3CDTF">2013-06-27T06:13:05Z</dcterms:modified>
</cp:coreProperties>
</file>