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8" r:id="rId2"/>
    <p:sldId id="269" r:id="rId3"/>
    <p:sldId id="256" r:id="rId4"/>
    <p:sldId id="259" r:id="rId5"/>
    <p:sldId id="261" r:id="rId6"/>
    <p:sldId id="263" r:id="rId7"/>
    <p:sldId id="266" r:id="rId8"/>
    <p:sldId id="270" r:id="rId9"/>
    <p:sldId id="262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3201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5144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28840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252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1727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5093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8900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7238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514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67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6470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4B2129-724C-40E1-8FE2-9358473049B0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8F7021-8198-4FC0-BBEF-E35EE9FB5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39241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5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6.png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"/>
            <a:r>
              <a:rPr lang="cs-CZ" sz="2000" b="1" dirty="0"/>
              <a:t>Název školy</a:t>
            </a:r>
            <a:endParaRPr lang="cs-CZ" sz="2000" dirty="0"/>
          </a:p>
          <a:p>
            <a:pPr fontAlgn="ctr"/>
            <a:r>
              <a:rPr lang="cs-CZ" sz="2000" b="1" dirty="0"/>
              <a:t>ZÁKLADNÍ ŠKOLA, JIČÍN, HUSOVA 170</a:t>
            </a:r>
            <a:endParaRPr lang="cs-CZ" sz="2000" dirty="0"/>
          </a:p>
          <a:p>
            <a:pPr fontAlgn="b"/>
            <a:r>
              <a:rPr lang="cs-CZ" sz="2000" b="1" dirty="0"/>
              <a:t>Číslo projektu</a:t>
            </a:r>
            <a:endParaRPr lang="cs-CZ" sz="2000" dirty="0"/>
          </a:p>
          <a:p>
            <a:pPr fontAlgn="ctr"/>
            <a:r>
              <a:rPr lang="cs-CZ" sz="2000" b="1" dirty="0"/>
              <a:t>CZ.1.07/1.4.00/21.2862</a:t>
            </a:r>
            <a:endParaRPr lang="cs-CZ" sz="2000" dirty="0"/>
          </a:p>
          <a:p>
            <a:pPr fontAlgn="b"/>
            <a:r>
              <a:rPr lang="cs-CZ" sz="2000" b="1" dirty="0"/>
              <a:t>Číslo a název klíčové aktivity</a:t>
            </a:r>
            <a:endParaRPr lang="cs-CZ" sz="2000" dirty="0"/>
          </a:p>
          <a:p>
            <a:pPr fontAlgn="ctr"/>
            <a:r>
              <a:rPr lang="cs-CZ" sz="2000" b="1" dirty="0"/>
              <a:t>3.2 Inovace a zkvalitnění výuky prostřednictvím ICT</a:t>
            </a:r>
            <a:endParaRPr lang="cs-CZ" sz="2000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809" y="332656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55576" y="4509120"/>
            <a:ext cx="76163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VY_32_INOVACE_XIII_1_14_Užití goniometrických funkcí – obvod a obsah pravoúhlého trojúhelníku </a:t>
            </a:r>
            <a:endParaRPr lang="cs-CZ" b="1" dirty="0" smtClean="0"/>
          </a:p>
          <a:p>
            <a:r>
              <a:rPr lang="cs-CZ" b="1" dirty="0" smtClean="0"/>
              <a:t>Šablona číslo:  XIII</a:t>
            </a:r>
            <a:r>
              <a:rPr lang="cs-CZ" dirty="0" smtClean="0"/>
              <a:t> </a:t>
            </a:r>
            <a:r>
              <a:rPr lang="cs-CZ" b="1" dirty="0" smtClean="0"/>
              <a:t>             Sada číslo:    1            Pořadové číslo DUM:  14 </a:t>
            </a:r>
          </a:p>
          <a:p>
            <a:r>
              <a:rPr lang="cs-CZ" b="1" dirty="0" smtClean="0"/>
              <a:t>Autor:  </a:t>
            </a:r>
            <a:r>
              <a:rPr lang="cs-CZ" dirty="0" smtClean="0"/>
              <a:t>Mgr. Vlasta </a:t>
            </a:r>
            <a:r>
              <a:rPr lang="cs-CZ" dirty="0" err="1" smtClean="0"/>
              <a:t>Mrkáčková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7265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54599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Užití</a:t>
            </a:r>
            <a:r>
              <a:rPr lang="cs-CZ" sz="1600" b="1" dirty="0" smtClean="0"/>
              <a:t> </a:t>
            </a:r>
            <a:r>
              <a:rPr lang="cs-CZ" sz="1600" dirty="0" smtClean="0"/>
              <a:t>goniometrických funkcí  k výpočtu stran daného pravoúhlého trojúhelníku a následně užití těchto vypočtených hodnot k výpočtu obvodu a obsahu daného trojúhelníka.</a:t>
            </a:r>
          </a:p>
          <a:p>
            <a:r>
              <a:rPr lang="cs-CZ" sz="1600" b="1" dirty="0" smtClean="0"/>
              <a:t>Očekávaný výstup: </a:t>
            </a:r>
            <a:r>
              <a:rPr lang="cs-CZ" sz="1600" dirty="0" smtClean="0"/>
              <a:t>Žák dokáže pomocí </a:t>
            </a:r>
            <a:r>
              <a:rPr lang="cs-CZ" sz="1600" dirty="0" err="1" smtClean="0"/>
              <a:t>gon</a:t>
            </a:r>
            <a:r>
              <a:rPr lang="cs-CZ" sz="1600" dirty="0" smtClean="0"/>
              <a:t>. funkcí vypočítat velikost kterékoli strany či úhly v zadaném pravoúhlém trojúhelníku. Vypočítané hodnoty použije k dalším výpočtům </a:t>
            </a:r>
            <a:r>
              <a:rPr lang="cs-CZ" sz="1600" dirty="0" err="1" smtClean="0"/>
              <a:t>oobvodu</a:t>
            </a:r>
            <a:r>
              <a:rPr lang="cs-CZ" sz="1600" dirty="0" smtClean="0"/>
              <a:t> </a:t>
            </a:r>
            <a:r>
              <a:rPr lang="cs-CZ" sz="1600" dirty="0" smtClean="0"/>
              <a:t>a </a:t>
            </a:r>
            <a:r>
              <a:rPr lang="cs-CZ" sz="1600" dirty="0" smtClean="0"/>
              <a:t>obsahu </a:t>
            </a:r>
            <a:r>
              <a:rPr lang="cs-CZ" sz="1600" dirty="0" smtClean="0"/>
              <a:t>trojúhelníka). </a:t>
            </a:r>
          </a:p>
          <a:p>
            <a:r>
              <a:rPr lang="cs-CZ" sz="1600" b="1" dirty="0" smtClean="0"/>
              <a:t>Druh učebního materiálu:   </a:t>
            </a:r>
            <a:r>
              <a:rPr lang="cs-CZ" sz="1600" dirty="0" smtClean="0"/>
              <a:t>prezentace</a:t>
            </a:r>
          </a:p>
          <a:p>
            <a:r>
              <a:rPr lang="cs-CZ" sz="1600" b="1" dirty="0" smtClean="0"/>
              <a:t>Typická věková skupina:   </a:t>
            </a:r>
            <a:r>
              <a:rPr lang="cs-CZ" sz="1600" dirty="0" smtClean="0"/>
              <a:t>14 - 15 let</a:t>
            </a:r>
            <a:br>
              <a:rPr lang="cs-CZ" sz="1600" dirty="0" smtClean="0"/>
            </a:br>
            <a:r>
              <a:rPr lang="cs-CZ" sz="1600" b="1" dirty="0" smtClean="0"/>
              <a:t>Klíčová slova: </a:t>
            </a:r>
            <a:r>
              <a:rPr lang="cs-CZ" sz="1600" dirty="0" smtClean="0"/>
              <a:t>Goniometrické funkce ostrého úhlu daného pravoúhlého trojúhelníku, výpočet přepony nebo odvěsny pravoúhlého trojúhelníku. Další  užití </a:t>
            </a:r>
            <a:r>
              <a:rPr lang="cs-CZ" sz="1600" dirty="0" err="1" smtClean="0"/>
              <a:t>gon</a:t>
            </a:r>
            <a:r>
              <a:rPr lang="cs-CZ" sz="1600" dirty="0" smtClean="0"/>
              <a:t>. funkcí.</a:t>
            </a:r>
          </a:p>
          <a:p>
            <a:r>
              <a:rPr lang="cs-CZ" sz="1600" dirty="0" smtClean="0"/>
              <a:t> </a:t>
            </a:r>
            <a:r>
              <a:rPr lang="cs-CZ" sz="1600" b="1" dirty="0" smtClean="0"/>
              <a:t>Pomůcky a materiál:   </a:t>
            </a:r>
            <a:r>
              <a:rPr lang="cs-CZ" sz="1600" dirty="0" smtClean="0"/>
              <a:t>interaktivní tabule, školní sešit, </a:t>
            </a:r>
            <a:r>
              <a:rPr lang="cs-CZ" sz="1600" dirty="0" smtClean="0"/>
              <a:t>kalkulačka, tabulky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Potřebný čas pro výuku DUM:  45</a:t>
            </a:r>
            <a:r>
              <a:rPr lang="cs-CZ" sz="1600" dirty="0" smtClean="0"/>
              <a:t> minut </a:t>
            </a:r>
            <a:r>
              <a:rPr lang="cs-CZ" sz="1600" b="1" dirty="0" smtClean="0"/>
              <a:t>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</a:t>
            </a:r>
            <a:r>
              <a:rPr lang="cs-CZ" sz="1400" b="1" dirty="0" smtClean="0"/>
              <a:t>:</a:t>
            </a:r>
            <a:r>
              <a:rPr lang="cs-CZ" sz="1600" dirty="0"/>
              <a:t> </a:t>
            </a:r>
            <a:r>
              <a:rPr lang="cs-CZ" sz="1600" dirty="0" smtClean="0"/>
              <a:t>Žáci si na začátku zopakují výpočet stran daného pravoúhlého  trojúhelníku pomocí goniometrických funkcí. Pracují pomocí písemných pokynů. Zde je vhodné </a:t>
            </a:r>
            <a:r>
              <a:rPr lang="cs-CZ" sz="1600" dirty="0"/>
              <a:t>o</a:t>
            </a:r>
            <a:r>
              <a:rPr lang="cs-CZ" sz="1600" dirty="0" smtClean="0"/>
              <a:t>pravdu ponechat žáky samostatně pracovat a jenom řešit individuální konzultace a pomoc přímo mezi žáky ve třídě. Pomocí digitálního materiálu je možné několik kroků na interaktivní tabuli  ukázat (např. podobu  trojúhelníka se zadanými prvky), a pak se znovu vrátit k pokynům u úvodního příkladu. Druhý příklad se fakticky liší pouze způsobem zadání a přidáním úlohy o výpočtu obvodu a obsahu daného trojúhelníka. Zde je vhodné popřát žákům dostatek času k hledání postupu řešení. Na závěr je snadné vše zkontrolovat krok po kroku, prodiskutovat postupy, vhodnost průběžného zaokrouhlování a důsledky na přesnost výsledku.</a:t>
            </a:r>
          </a:p>
        </p:txBody>
      </p:sp>
    </p:spTree>
    <p:extLst>
      <p:ext uri="{BB962C8B-B14F-4D97-AF65-F5344CB8AC3E}">
        <p14:creationId xmlns:p14="http://schemas.microsoft.com/office/powerpoint/2010/main" val="1732578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Užití goniometrických funkcí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861048"/>
            <a:ext cx="6400800" cy="1752600"/>
          </a:xfrm>
        </p:spPr>
        <p:txBody>
          <a:bodyPr/>
          <a:lstStyle/>
          <a:p>
            <a:r>
              <a:rPr lang="cs-CZ" b="1" i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Výpočet obvodu a obsahu pravoúhlého trojúhelníku</a:t>
            </a:r>
            <a:endParaRPr lang="cs-CZ" b="1" i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33578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611560" y="548680"/>
                <a:ext cx="8208912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/>
                  <a:t>1</a:t>
                </a:r>
                <a:r>
                  <a:rPr lang="cs-CZ" sz="2400" dirty="0" smtClean="0"/>
                  <a:t>)V </a:t>
                </a:r>
                <a:r>
                  <a:rPr lang="cs-CZ" sz="2400" dirty="0"/>
                  <a:t>pravoúhlém trojúhelníku DEF platí:</a:t>
                </a:r>
              </a:p>
              <a:p>
                <a:r>
                  <a:rPr lang="cs-CZ" sz="2400" dirty="0"/>
                  <a:t>│</a:t>
                </a:r>
                <a:r>
                  <a:rPr lang="cs-CZ" sz="2400" dirty="0">
                    <a:sym typeface="Euclid Extra"/>
                  </a:rPr>
                  <a:t></a:t>
                </a:r>
                <a:r>
                  <a:rPr lang="cs-CZ" sz="2400" dirty="0"/>
                  <a:t> FDE│= 90°, e = 11 dm, </a:t>
                </a:r>
                <a:r>
                  <a:rPr lang="cs-CZ" sz="2400" dirty="0" smtClean="0"/>
                  <a:t>│</a:t>
                </a:r>
                <a:r>
                  <a:rPr lang="cs-CZ" sz="2400" dirty="0" smtClean="0">
                    <a:sym typeface="Euclid Extra"/>
                  </a:rPr>
                  <a:t></a:t>
                </a:r>
                <a:r>
                  <a:rPr lang="cs-CZ" sz="2400" dirty="0" smtClean="0"/>
                  <a:t> </a:t>
                </a:r>
                <a:r>
                  <a:rPr lang="cs-CZ" sz="2400" dirty="0"/>
                  <a:t>EFD│=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𝜑</m:t>
                    </m:r>
                  </m:oMath>
                </a14:m>
                <a:r>
                  <a:rPr lang="cs-CZ" sz="2400" dirty="0"/>
                  <a:t> = 70°40´</a:t>
                </a:r>
              </a:p>
              <a:p>
                <a:r>
                  <a:rPr lang="cs-CZ" sz="2400" dirty="0"/>
                  <a:t>Vypočti délky stran f a d a velikost úhlu │</a:t>
                </a:r>
                <a:r>
                  <a:rPr lang="cs-CZ" sz="2400" dirty="0">
                    <a:sym typeface="Euclid Extra"/>
                  </a:rPr>
                  <a:t></a:t>
                </a:r>
                <a:r>
                  <a:rPr lang="cs-CZ" sz="2400" dirty="0"/>
                  <a:t> DEF│ =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𝜖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548680"/>
                <a:ext cx="8208912" cy="1200329"/>
              </a:xfrm>
              <a:prstGeom prst="rect">
                <a:avLst/>
              </a:prstGeom>
              <a:blipFill rotWithShape="1">
                <a:blip r:embed="rId2"/>
                <a:stretch>
                  <a:fillRect l="-1114" t="-4061" b="-116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TextovéPole 33"/>
          <p:cNvSpPr txBox="1"/>
          <p:nvPr/>
        </p:nvSpPr>
        <p:spPr>
          <a:xfrm>
            <a:off x="755576" y="2420888"/>
            <a:ext cx="5777408" cy="304698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1)Načrtni a popiš daný trojúhelník (pozor na umístění pravého úhlu), zapiš, co je dáno</a:t>
            </a: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2)Zvol stranu, jejíž délku budeš počítat</a:t>
            </a:r>
          </a:p>
          <a:p>
            <a:endParaRPr lang="cs-CZ" sz="2400" dirty="0" smtClean="0">
              <a:solidFill>
                <a:srgbClr val="00B050"/>
              </a:solidFill>
            </a:endParaRPr>
          </a:p>
          <a:p>
            <a:r>
              <a:rPr lang="cs-CZ" sz="2400" dirty="0">
                <a:solidFill>
                  <a:srgbClr val="00B050"/>
                </a:solidFill>
              </a:rPr>
              <a:t>3</a:t>
            </a:r>
            <a:r>
              <a:rPr lang="cs-CZ" sz="2400" dirty="0" smtClean="0">
                <a:solidFill>
                  <a:srgbClr val="00B050"/>
                </a:solidFill>
              </a:rPr>
              <a:t>)Vyber vhodnou goniometrickou funkci</a:t>
            </a:r>
          </a:p>
          <a:p>
            <a:endParaRPr lang="cs-CZ" sz="2400" dirty="0" smtClean="0">
              <a:solidFill>
                <a:srgbClr val="00B050"/>
              </a:solidFill>
            </a:endParaRPr>
          </a:p>
          <a:p>
            <a:r>
              <a:rPr lang="cs-CZ" sz="2400" dirty="0">
                <a:solidFill>
                  <a:srgbClr val="00B050"/>
                </a:solidFill>
              </a:rPr>
              <a:t>4</a:t>
            </a:r>
            <a:r>
              <a:rPr lang="cs-CZ" sz="2400" dirty="0" smtClean="0">
                <a:solidFill>
                  <a:srgbClr val="00B050"/>
                </a:solidFill>
              </a:rPr>
              <a:t>)Vypočti zvolenou stranu trojúhelníka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3669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" name="Skupina 53"/>
          <p:cNvGrpSpPr/>
          <p:nvPr/>
        </p:nvGrpSpPr>
        <p:grpSpPr>
          <a:xfrm>
            <a:off x="714157" y="1650157"/>
            <a:ext cx="3964548" cy="1962736"/>
            <a:chOff x="714157" y="1650157"/>
            <a:chExt cx="3964548" cy="1962736"/>
          </a:xfrm>
        </p:grpSpPr>
        <p:grpSp>
          <p:nvGrpSpPr>
            <p:cNvPr id="55" name="Skupina 54"/>
            <p:cNvGrpSpPr/>
            <p:nvPr/>
          </p:nvGrpSpPr>
          <p:grpSpPr>
            <a:xfrm>
              <a:off x="1180375" y="1650157"/>
              <a:ext cx="3498330" cy="1795103"/>
              <a:chOff x="1180375" y="1650157"/>
              <a:chExt cx="3498330" cy="1795103"/>
            </a:xfrm>
          </p:grpSpPr>
          <p:sp>
            <p:nvSpPr>
              <p:cNvPr id="62" name="Pravoúhlý trojúhelník 61"/>
              <p:cNvSpPr/>
              <p:nvPr/>
            </p:nvSpPr>
            <p:spPr>
              <a:xfrm>
                <a:off x="1592203" y="1954652"/>
                <a:ext cx="2618849" cy="1152114"/>
              </a:xfrm>
              <a:prstGeom prst="rtTriangl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cs-CZ" dirty="0"/>
              </a:p>
            </p:txBody>
          </p:sp>
          <p:sp>
            <p:nvSpPr>
              <p:cNvPr id="63" name="Oblouk 62"/>
              <p:cNvSpPr/>
              <p:nvPr/>
            </p:nvSpPr>
            <p:spPr>
              <a:xfrm rot="5869921">
                <a:off x="1328113" y="1739884"/>
                <a:ext cx="843148" cy="890058"/>
              </a:xfrm>
              <a:prstGeom prst="arc">
                <a:avLst>
                  <a:gd name="adj1" fmla="val 16200000"/>
                  <a:gd name="adj2" fmla="val 464911"/>
                </a:avLst>
              </a:prstGeom>
              <a:ln w="1905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cs-CZ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64" name="TextovéPole 7"/>
                  <p:cNvSpPr txBox="1"/>
                  <p:nvPr/>
                </p:nvSpPr>
                <p:spPr>
                  <a:xfrm>
                    <a:off x="1630242" y="2050268"/>
                    <a:ext cx="540915" cy="830997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cs-CZ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𝜑</m:t>
                          </m:r>
                        </m:oMath>
                      </m:oMathPara>
                    </a14:m>
                    <a:endParaRPr lang="cs-CZ" sz="2400" dirty="0"/>
                  </a:p>
                  <a:p>
                    <a:endParaRPr lang="cs-CZ" sz="2400" dirty="0"/>
                  </a:p>
                </p:txBody>
              </p:sp>
            </mc:Choice>
            <mc:Fallback xmlns="">
              <p:sp>
                <p:nvSpPr>
                  <p:cNvPr id="24" name="TextovéPole 7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630242" y="2050268"/>
                    <a:ext cx="540915" cy="830997"/>
                  </a:xfrm>
                  <a:prstGeom prst="rect">
                    <a:avLst/>
                  </a:prstGeom>
                  <a:blipFill rotWithShape="1">
                    <a:blip r:embed="rId6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65" name="TextovéPole 12"/>
              <p:cNvSpPr txBox="1"/>
              <p:nvPr/>
            </p:nvSpPr>
            <p:spPr>
              <a:xfrm>
                <a:off x="4211053" y="2983595"/>
                <a:ext cx="46765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sz="2400" dirty="0"/>
                  <a:t>E</a:t>
                </a:r>
              </a:p>
            </p:txBody>
          </p:sp>
          <p:sp>
            <p:nvSpPr>
              <p:cNvPr id="66" name="TextovéPole 13"/>
              <p:cNvSpPr txBox="1"/>
              <p:nvPr/>
            </p:nvSpPr>
            <p:spPr>
              <a:xfrm>
                <a:off x="1282969" y="1650157"/>
                <a:ext cx="37412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sz="2400" dirty="0"/>
                  <a:t>F</a:t>
                </a:r>
              </a:p>
            </p:txBody>
          </p:sp>
          <p:sp>
            <p:nvSpPr>
              <p:cNvPr id="67" name="TextovéPole 14"/>
              <p:cNvSpPr txBox="1"/>
              <p:nvPr/>
            </p:nvSpPr>
            <p:spPr>
              <a:xfrm>
                <a:off x="1180375" y="2971181"/>
                <a:ext cx="37412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sz="2400" dirty="0"/>
                  <a:t>D</a:t>
                </a:r>
              </a:p>
            </p:txBody>
          </p:sp>
          <p:sp>
            <p:nvSpPr>
              <p:cNvPr id="68" name="Oblouk 67"/>
              <p:cNvSpPr/>
              <p:nvPr/>
            </p:nvSpPr>
            <p:spPr>
              <a:xfrm rot="14613278">
                <a:off x="2948663" y="2474623"/>
                <a:ext cx="548796" cy="818376"/>
              </a:xfrm>
              <a:prstGeom prst="arc">
                <a:avLst/>
              </a:prstGeom>
              <a:ln w="1905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cs-CZ"/>
              </a:p>
            </p:txBody>
          </p:sp>
          <p:sp>
            <p:nvSpPr>
              <p:cNvPr id="69" name="TextovéPole 16"/>
              <p:cNvSpPr txBox="1"/>
              <p:nvPr/>
            </p:nvSpPr>
            <p:spPr>
              <a:xfrm>
                <a:off x="2902232" y="2751118"/>
                <a:ext cx="64165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cs-CZ" sz="2000" dirty="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6" name="TextovéPole 55"/>
                <p:cNvSpPr txBox="1"/>
                <p:nvPr/>
              </p:nvSpPr>
              <p:spPr>
                <a:xfrm>
                  <a:off x="3097750" y="2614263"/>
                  <a:ext cx="430334" cy="73866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𝜖</m:t>
                        </m:r>
                      </m:oMath>
                    </m:oMathPara>
                  </a14:m>
                  <a:endParaRPr lang="cs-CZ" sz="2400" dirty="0"/>
                </a:p>
                <a:p>
                  <a:endParaRPr lang="cs-CZ" dirty="0"/>
                </a:p>
              </p:txBody>
            </p:sp>
          </mc:Choice>
          <mc:Fallback xmlns="">
            <p:sp>
              <p:nvSpPr>
                <p:cNvPr id="56" name="TextovéPole 5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097750" y="2614263"/>
                  <a:ext cx="430334" cy="738664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57" name="Oblouk 56"/>
            <p:cNvSpPr/>
            <p:nvPr/>
          </p:nvSpPr>
          <p:spPr>
            <a:xfrm>
              <a:off x="1311925" y="2808381"/>
              <a:ext cx="578954" cy="630942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1558643" y="2729620"/>
              <a:ext cx="2465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∙</a:t>
              </a:r>
              <a:endParaRPr lang="cs-CZ" sz="2400" b="1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714157" y="2276935"/>
              <a:ext cx="98024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11dm</a:t>
              </a:r>
              <a:endParaRPr lang="cs-CZ" sz="2400" dirty="0"/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2609178" y="1955657"/>
              <a:ext cx="4885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d</a:t>
              </a:r>
              <a:endParaRPr lang="cs-CZ" sz="2400" dirty="0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2339752" y="3151228"/>
              <a:ext cx="5624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f</a:t>
              </a:r>
              <a:endParaRPr lang="cs-CZ" sz="2400" dirty="0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611560" y="548680"/>
                <a:ext cx="8208912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/>
                  <a:t>1</a:t>
                </a:r>
                <a:r>
                  <a:rPr lang="cs-CZ" sz="2400" dirty="0" smtClean="0"/>
                  <a:t>)V </a:t>
                </a:r>
                <a:r>
                  <a:rPr lang="cs-CZ" sz="2400" dirty="0"/>
                  <a:t>pravoúhlém trojúhelníku DEF platí:</a:t>
                </a:r>
              </a:p>
              <a:p>
                <a:r>
                  <a:rPr lang="cs-CZ" sz="2400" dirty="0"/>
                  <a:t>│</a:t>
                </a:r>
                <a:r>
                  <a:rPr lang="cs-CZ" sz="2400" dirty="0">
                    <a:sym typeface="Euclid Extra"/>
                  </a:rPr>
                  <a:t></a:t>
                </a:r>
                <a:r>
                  <a:rPr lang="cs-CZ" sz="2400" dirty="0"/>
                  <a:t> FDE│= 90°, e = 11 dm, </a:t>
                </a:r>
                <a:r>
                  <a:rPr lang="cs-CZ" sz="2400" dirty="0" smtClean="0"/>
                  <a:t>│</a:t>
                </a:r>
                <a:r>
                  <a:rPr lang="cs-CZ" sz="2400" dirty="0" smtClean="0">
                    <a:sym typeface="Euclid Extra"/>
                  </a:rPr>
                  <a:t></a:t>
                </a:r>
                <a:r>
                  <a:rPr lang="cs-CZ" sz="2400" dirty="0" smtClean="0"/>
                  <a:t> </a:t>
                </a:r>
                <a:r>
                  <a:rPr lang="cs-CZ" sz="2400" dirty="0"/>
                  <a:t>EFD│=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𝜑</m:t>
                    </m:r>
                  </m:oMath>
                </a14:m>
                <a:r>
                  <a:rPr lang="cs-CZ" sz="2400" dirty="0"/>
                  <a:t> = 70°40´</a:t>
                </a:r>
              </a:p>
              <a:p>
                <a:r>
                  <a:rPr lang="cs-CZ" sz="2400" dirty="0"/>
                  <a:t>Vypočti délky stran f a d a velikost úhlu │</a:t>
                </a:r>
                <a:r>
                  <a:rPr lang="cs-CZ" sz="2400" dirty="0">
                    <a:sym typeface="Euclid Extra"/>
                  </a:rPr>
                  <a:t></a:t>
                </a:r>
                <a:r>
                  <a:rPr lang="cs-CZ" sz="2400" dirty="0"/>
                  <a:t> DEF│ =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𝜖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548680"/>
                <a:ext cx="8208912" cy="1200329"/>
              </a:xfrm>
              <a:prstGeom prst="rect">
                <a:avLst/>
              </a:prstGeom>
              <a:blipFill rotWithShape="1">
                <a:blip r:embed="rId2"/>
                <a:stretch>
                  <a:fillRect l="-1114" t="-4061" b="-116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821586" y="3612893"/>
                <a:ext cx="3021683" cy="2830647"/>
              </a:xfrm>
              <a:prstGeom prst="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         tg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𝜑</m:t>
                    </m:r>
                  </m:oMath>
                </a14:m>
                <a:r>
                  <a:rPr lang="cs-CZ" sz="2400" dirty="0" smtClean="0">
                    <a:sym typeface="Symbol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𝑓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11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r>
                  <a:rPr lang="cs-CZ" sz="2400" dirty="0" smtClean="0"/>
                  <a:t>  tg 70</a:t>
                </a:r>
                <a:r>
                  <a:rPr lang="cs-CZ" sz="2400" dirty="0" smtClean="0">
                    <a:sym typeface="Symbol"/>
                  </a:rPr>
                  <a:t>°40´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𝑓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11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r>
                  <a:rPr lang="cs-CZ" sz="2400" dirty="0" smtClean="0"/>
                  <a:t>          2,85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𝑓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11</m:t>
                        </m:r>
                      </m:den>
                    </m:f>
                  </m:oMath>
                </a14:m>
                <a:r>
                  <a:rPr lang="cs-CZ" sz="2400" dirty="0" smtClean="0"/>
                  <a:t>  /∙11 </a:t>
                </a:r>
              </a:p>
              <a:p>
                <a:r>
                  <a:rPr lang="cs-CZ" sz="2400" dirty="0" smtClean="0"/>
                  <a:t>    2,85∙11 = f</a:t>
                </a:r>
              </a:p>
              <a:p>
                <a:r>
                  <a:rPr lang="cs-CZ" sz="2400" dirty="0"/>
                  <a:t> </a:t>
                </a:r>
                <a:r>
                  <a:rPr lang="cs-CZ" sz="2400" dirty="0" smtClean="0"/>
                  <a:t>              f = 31,35    </a:t>
                </a:r>
              </a:p>
              <a:p>
                <a:r>
                  <a:rPr lang="cs-CZ" sz="2400" b="1" dirty="0" smtClean="0"/>
                  <a:t>               </a:t>
                </a:r>
                <a:r>
                  <a:rPr lang="cs-CZ" sz="2400" b="1" u="sng" dirty="0"/>
                  <a:t>f</a:t>
                </a:r>
                <a:r>
                  <a:rPr lang="cs-CZ" sz="2400" b="1" u="sng" dirty="0" smtClean="0"/>
                  <a:t> </a:t>
                </a:r>
                <a:r>
                  <a:rPr lang="cs-CZ" sz="2400" b="1" u="sng" dirty="0" smtClean="0">
                    <a:sym typeface="Euclid Extra"/>
                  </a:rPr>
                  <a:t></a:t>
                </a:r>
                <a:r>
                  <a:rPr lang="cs-CZ" sz="2400" b="1" u="sng" dirty="0" smtClean="0"/>
                  <a:t> 31 dm</a:t>
                </a: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1586" y="3612893"/>
                <a:ext cx="3021683" cy="2830647"/>
              </a:xfrm>
              <a:prstGeom prst="rect">
                <a:avLst/>
              </a:prstGeom>
              <a:blipFill rotWithShape="1">
                <a:blip r:embed="rId3"/>
                <a:stretch>
                  <a:fillRect b="-34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076056" y="1880989"/>
                <a:ext cx="3456384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𝜑</m:t>
                    </m:r>
                    <m:r>
                      <a:rPr lang="cs-CZ" sz="2400" i="1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sz="2400" dirty="0" smtClean="0">
                    <a:sym typeface="Symbol"/>
                  </a:rPr>
                  <a:t>= 70°40´</a:t>
                </a:r>
              </a:p>
              <a:p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  <a:sym typeface="Euclid Symbol"/>
                      </a:rPr>
                      <m:t></m:t>
                    </m:r>
                  </m:oMath>
                </a14:m>
                <a:r>
                  <a:rPr lang="cs-CZ" sz="2400" dirty="0" smtClean="0"/>
                  <a:t> = 90° - 70</a:t>
                </a:r>
                <a:r>
                  <a:rPr lang="cs-CZ" sz="2400" dirty="0" smtClean="0">
                    <a:sym typeface="Symbol"/>
                  </a:rPr>
                  <a:t>°40´ = 19°20´</a:t>
                </a:r>
                <a:endParaRPr lang="cs-CZ" sz="2400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1880989"/>
                <a:ext cx="3456384" cy="830997"/>
              </a:xfrm>
              <a:prstGeom prst="rect">
                <a:avLst/>
              </a:prstGeom>
              <a:blipFill rotWithShape="1">
                <a:blip r:embed="rId4"/>
                <a:stretch>
                  <a:fillRect l="-529" t="-5882" b="-16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736564" y="3612893"/>
            <a:ext cx="1085022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28575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Strana </a:t>
            </a:r>
          </a:p>
          <a:p>
            <a:r>
              <a:rPr lang="cs-CZ" sz="2400" dirty="0" smtClean="0"/>
              <a:t>     f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243201" y="3303257"/>
                <a:ext cx="3278476" cy="3140283"/>
              </a:xfrm>
              <a:prstGeom prst="rect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         cos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𝜑</m:t>
                    </m:r>
                  </m:oMath>
                </a14:m>
                <a:r>
                  <a:rPr lang="cs-CZ" sz="2400" dirty="0" smtClean="0">
                    <a:sym typeface="Symbol"/>
                  </a:rPr>
                  <a:t> </a:t>
                </a:r>
                <a:r>
                  <a:rPr lang="cs-CZ" sz="2400" dirty="0">
                    <a:sym typeface="Symbol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11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𝑑</m:t>
                        </m:r>
                      </m:den>
                    </m:f>
                  </m:oMath>
                </a14:m>
                <a:endParaRPr lang="cs-CZ" sz="2400" dirty="0"/>
              </a:p>
              <a:p>
                <a:r>
                  <a:rPr lang="cs-CZ" sz="2400" dirty="0"/>
                  <a:t>c</a:t>
                </a:r>
                <a:r>
                  <a:rPr lang="cs-CZ" sz="2400" dirty="0" smtClean="0"/>
                  <a:t>os 70</a:t>
                </a:r>
                <a:r>
                  <a:rPr lang="cs-CZ" sz="2400" dirty="0" smtClean="0">
                    <a:sym typeface="Symbol"/>
                  </a:rPr>
                  <a:t>°40</a:t>
                </a:r>
                <a:r>
                  <a:rPr lang="cs-CZ" sz="2400" dirty="0">
                    <a:sym typeface="Symbol"/>
                  </a:rPr>
                  <a:t>´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11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𝑑</m:t>
                        </m:r>
                      </m:den>
                    </m:f>
                  </m:oMath>
                </a14:m>
                <a:endParaRPr lang="cs-CZ" sz="2400" dirty="0"/>
              </a:p>
              <a:p>
                <a:r>
                  <a:rPr lang="cs-CZ" sz="2400" dirty="0"/>
                  <a:t>      </a:t>
                </a:r>
                <a:r>
                  <a:rPr lang="cs-CZ" sz="2400" dirty="0" smtClean="0"/>
                  <a:t>0,3311 </a:t>
                </a:r>
                <a:r>
                  <a:rPr lang="cs-CZ" sz="24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11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𝑑</m:t>
                        </m:r>
                      </m:den>
                    </m:f>
                  </m:oMath>
                </a14:m>
                <a:r>
                  <a:rPr lang="cs-CZ" sz="2400" dirty="0"/>
                  <a:t>  /</a:t>
                </a:r>
                <a:r>
                  <a:rPr lang="cs-CZ" sz="2400" dirty="0" smtClean="0"/>
                  <a:t>∙d </a:t>
                </a:r>
                <a:endParaRPr lang="cs-CZ" sz="2400" dirty="0"/>
              </a:p>
              <a:p>
                <a:r>
                  <a:rPr lang="cs-CZ" sz="2400" dirty="0" smtClean="0"/>
                  <a:t>  0,3311∙d </a:t>
                </a:r>
                <a:r>
                  <a:rPr lang="cs-CZ" sz="2400" dirty="0"/>
                  <a:t>= </a:t>
                </a:r>
                <a:r>
                  <a:rPr lang="cs-CZ" sz="2400" dirty="0" smtClean="0"/>
                  <a:t>11  / :0,3311</a:t>
                </a:r>
                <a:endParaRPr lang="cs-CZ" sz="2400" dirty="0"/>
              </a:p>
              <a:p>
                <a:r>
                  <a:rPr lang="cs-CZ" sz="2400" dirty="0"/>
                  <a:t>               </a:t>
                </a:r>
                <a:r>
                  <a:rPr lang="cs-CZ" sz="2400" dirty="0" smtClean="0"/>
                  <a:t> d  </a:t>
                </a:r>
                <a:r>
                  <a:rPr lang="cs-CZ" sz="2400" dirty="0"/>
                  <a:t>= </a:t>
                </a:r>
                <a:r>
                  <a:rPr lang="cs-CZ" sz="2400" dirty="0" smtClean="0"/>
                  <a:t>11:0,3311   </a:t>
                </a:r>
                <a:endParaRPr lang="cs-CZ" sz="2400" dirty="0"/>
              </a:p>
              <a:p>
                <a:r>
                  <a:rPr lang="cs-CZ" sz="2400" b="1" dirty="0"/>
                  <a:t>             </a:t>
                </a:r>
                <a:r>
                  <a:rPr lang="cs-CZ" sz="2400" b="1" dirty="0" smtClean="0"/>
                  <a:t>   </a:t>
                </a:r>
                <a:r>
                  <a:rPr lang="cs-CZ" sz="2400" dirty="0"/>
                  <a:t>d</a:t>
                </a:r>
                <a:r>
                  <a:rPr lang="cs-CZ" sz="2400" dirty="0" smtClean="0"/>
                  <a:t> </a:t>
                </a:r>
                <a:r>
                  <a:rPr lang="cs-CZ" sz="2400" dirty="0"/>
                  <a:t>= </a:t>
                </a:r>
                <a:r>
                  <a:rPr lang="cs-CZ" sz="2400" dirty="0" smtClean="0"/>
                  <a:t>33,22</a:t>
                </a:r>
              </a:p>
              <a:p>
                <a:r>
                  <a:rPr lang="cs-CZ" sz="2400" dirty="0" smtClean="0"/>
                  <a:t>                </a:t>
                </a:r>
                <a:r>
                  <a:rPr lang="cs-CZ" sz="2400" b="1" u="sng" dirty="0" smtClean="0"/>
                  <a:t>d </a:t>
                </a:r>
                <a:r>
                  <a:rPr lang="cs-CZ" sz="2400" b="1" u="sng" dirty="0" smtClean="0">
                    <a:sym typeface="Euclid Extra"/>
                  </a:rPr>
                  <a:t></a:t>
                </a:r>
                <a:r>
                  <a:rPr lang="cs-CZ" sz="2400" b="1" u="sng" dirty="0" smtClean="0"/>
                  <a:t> 33 dm</a:t>
                </a:r>
                <a:endParaRPr lang="cs-CZ" sz="2400" b="1" u="sng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3201" y="3303257"/>
                <a:ext cx="3278476" cy="3140283"/>
              </a:xfrm>
              <a:prstGeom prst="rect">
                <a:avLst/>
              </a:prstGeom>
              <a:blipFill rotWithShape="1">
                <a:blip r:embed="rId5"/>
                <a:stretch>
                  <a:fillRect l="-2788" r="-1673" b="-38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ovéPole 20"/>
          <p:cNvSpPr txBox="1"/>
          <p:nvPr/>
        </p:nvSpPr>
        <p:spPr>
          <a:xfrm>
            <a:off x="6471916" y="2841592"/>
            <a:ext cx="124072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Strana d</a:t>
            </a:r>
            <a:endParaRPr lang="cs-CZ" sz="2400" dirty="0"/>
          </a:p>
        </p:txBody>
      </p:sp>
      <p:sp>
        <p:nvSpPr>
          <p:cNvPr id="3" name="Pravoúhlý trojúhelník 2"/>
          <p:cNvSpPr/>
          <p:nvPr/>
        </p:nvSpPr>
        <p:spPr>
          <a:xfrm>
            <a:off x="817929" y="1619856"/>
            <a:ext cx="7786985" cy="1825404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714157" y="3445260"/>
            <a:ext cx="1186542" cy="113586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609179" y="3612893"/>
            <a:ext cx="1232740" cy="56793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990321" y="4180827"/>
            <a:ext cx="1851598" cy="54431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1900698" y="4725145"/>
            <a:ext cx="1810935" cy="54377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765258" y="4672188"/>
            <a:ext cx="913448" cy="48140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137086" y="5268918"/>
            <a:ext cx="1406804" cy="36363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2787343" y="5580603"/>
            <a:ext cx="1406804" cy="36363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2760692" y="6030299"/>
            <a:ext cx="1461290" cy="36363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388875" y="2787589"/>
            <a:ext cx="1406804" cy="51566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940152" y="3377493"/>
            <a:ext cx="1406804" cy="51566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5223160" y="3896860"/>
            <a:ext cx="2123796" cy="51566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436096" y="4419387"/>
            <a:ext cx="1763756" cy="51566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7199852" y="4271845"/>
            <a:ext cx="881878" cy="51566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5403180" y="4935069"/>
            <a:ext cx="1796672" cy="33384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7092277" y="4935069"/>
            <a:ext cx="1296147" cy="31167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234365" y="5341026"/>
            <a:ext cx="1938035" cy="2915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143695" y="5678687"/>
            <a:ext cx="1938035" cy="2915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053025" y="5970218"/>
            <a:ext cx="1938035" cy="33766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5085398" y="2271921"/>
            <a:ext cx="2996331" cy="3912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794020" y="1891150"/>
            <a:ext cx="2292264" cy="3912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1821585" y="3618264"/>
            <a:ext cx="3021683" cy="28458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223160" y="3304534"/>
            <a:ext cx="3309280" cy="315960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5925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25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611560" y="548680"/>
                <a:ext cx="8208912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/>
                  <a:t>1</a:t>
                </a:r>
                <a:r>
                  <a:rPr lang="cs-CZ" sz="2400" dirty="0" smtClean="0"/>
                  <a:t>)V </a:t>
                </a:r>
                <a:r>
                  <a:rPr lang="cs-CZ" sz="2400" dirty="0"/>
                  <a:t>pravoúhlém trojúhelníku DEF platí:</a:t>
                </a:r>
              </a:p>
              <a:p>
                <a:r>
                  <a:rPr lang="cs-CZ" sz="2400" dirty="0"/>
                  <a:t>│</a:t>
                </a:r>
                <a:r>
                  <a:rPr lang="cs-CZ" sz="2400" dirty="0">
                    <a:sym typeface="Euclid Extra"/>
                  </a:rPr>
                  <a:t></a:t>
                </a:r>
                <a:r>
                  <a:rPr lang="cs-CZ" sz="2400" dirty="0"/>
                  <a:t> FDE│= 90°, e = 11 dm, </a:t>
                </a:r>
                <a:r>
                  <a:rPr lang="cs-CZ" sz="2400" dirty="0" smtClean="0"/>
                  <a:t>│</a:t>
                </a:r>
                <a:r>
                  <a:rPr lang="cs-CZ" sz="2400" dirty="0" smtClean="0">
                    <a:sym typeface="Euclid Extra"/>
                  </a:rPr>
                  <a:t></a:t>
                </a:r>
                <a:r>
                  <a:rPr lang="cs-CZ" sz="2400" dirty="0" smtClean="0"/>
                  <a:t> </a:t>
                </a:r>
                <a:r>
                  <a:rPr lang="cs-CZ" sz="2400" dirty="0"/>
                  <a:t>EFD│=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𝜑</m:t>
                    </m:r>
                  </m:oMath>
                </a14:m>
                <a:r>
                  <a:rPr lang="cs-CZ" sz="2400" dirty="0"/>
                  <a:t> = 70°40´</a:t>
                </a:r>
              </a:p>
              <a:p>
                <a:r>
                  <a:rPr lang="cs-CZ" sz="2400" dirty="0"/>
                  <a:t>Vypočti délky stran f a d a velikost úhlu │</a:t>
                </a:r>
                <a:r>
                  <a:rPr lang="cs-CZ" sz="2400" dirty="0">
                    <a:sym typeface="Euclid Extra"/>
                  </a:rPr>
                  <a:t></a:t>
                </a:r>
                <a:r>
                  <a:rPr lang="cs-CZ" sz="2400" dirty="0"/>
                  <a:t> DEF│ =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𝜖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548680"/>
                <a:ext cx="8208912" cy="1200329"/>
              </a:xfrm>
              <a:prstGeom prst="rect">
                <a:avLst/>
              </a:prstGeom>
              <a:blipFill rotWithShape="1">
                <a:blip r:embed="rId2"/>
                <a:stretch>
                  <a:fillRect l="-1114" t="-4061" b="-116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821586" y="3612893"/>
                <a:ext cx="3021683" cy="2830647"/>
              </a:xfrm>
              <a:prstGeom prst="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         tg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𝜑</m:t>
                    </m:r>
                  </m:oMath>
                </a14:m>
                <a:r>
                  <a:rPr lang="cs-CZ" sz="2400" dirty="0" smtClean="0">
                    <a:sym typeface="Symbol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𝑓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11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r>
                  <a:rPr lang="cs-CZ" sz="2400" dirty="0" smtClean="0"/>
                  <a:t>  tg 70</a:t>
                </a:r>
                <a:r>
                  <a:rPr lang="cs-CZ" sz="2400" dirty="0" smtClean="0">
                    <a:sym typeface="Symbol"/>
                  </a:rPr>
                  <a:t>°40´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𝑓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11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r>
                  <a:rPr lang="cs-CZ" sz="2400" dirty="0" smtClean="0"/>
                  <a:t>          2,85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𝑓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11</m:t>
                        </m:r>
                      </m:den>
                    </m:f>
                  </m:oMath>
                </a14:m>
                <a:r>
                  <a:rPr lang="cs-CZ" sz="2400" dirty="0" smtClean="0"/>
                  <a:t>  /∙11 </a:t>
                </a:r>
              </a:p>
              <a:p>
                <a:r>
                  <a:rPr lang="cs-CZ" sz="2400" dirty="0" smtClean="0"/>
                  <a:t>    2,85∙11 = f</a:t>
                </a:r>
              </a:p>
              <a:p>
                <a:r>
                  <a:rPr lang="cs-CZ" sz="2400" dirty="0"/>
                  <a:t> </a:t>
                </a:r>
                <a:r>
                  <a:rPr lang="cs-CZ" sz="2400" dirty="0" smtClean="0"/>
                  <a:t>              f = 31,35    </a:t>
                </a:r>
              </a:p>
              <a:p>
                <a:r>
                  <a:rPr lang="cs-CZ" sz="2400" b="1" dirty="0" smtClean="0"/>
                  <a:t>               </a:t>
                </a:r>
                <a:r>
                  <a:rPr lang="cs-CZ" sz="2400" b="1" u="sng" dirty="0"/>
                  <a:t>f</a:t>
                </a:r>
                <a:r>
                  <a:rPr lang="cs-CZ" sz="2400" b="1" u="sng" dirty="0" smtClean="0"/>
                  <a:t> </a:t>
                </a:r>
                <a:r>
                  <a:rPr lang="cs-CZ" sz="2400" b="1" u="sng" dirty="0" smtClean="0">
                    <a:sym typeface="Euclid Extra"/>
                  </a:rPr>
                  <a:t></a:t>
                </a:r>
                <a:r>
                  <a:rPr lang="cs-CZ" sz="2400" b="1" u="sng" dirty="0" smtClean="0"/>
                  <a:t> 31 dm</a:t>
                </a: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1586" y="3612893"/>
                <a:ext cx="3021683" cy="2830647"/>
              </a:xfrm>
              <a:prstGeom prst="rect">
                <a:avLst/>
              </a:prstGeom>
              <a:blipFill rotWithShape="1">
                <a:blip r:embed="rId3"/>
                <a:stretch>
                  <a:fillRect b="-34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076056" y="1880989"/>
                <a:ext cx="3456384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𝜑</m:t>
                    </m:r>
                    <m:r>
                      <a:rPr lang="cs-CZ" sz="2400" i="1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sz="2400" dirty="0" smtClean="0">
                    <a:sym typeface="Symbol"/>
                  </a:rPr>
                  <a:t>= 70°40´</a:t>
                </a:r>
              </a:p>
              <a:p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  <a:sym typeface="Euclid Symbol"/>
                      </a:rPr>
                      <m:t></m:t>
                    </m:r>
                  </m:oMath>
                </a14:m>
                <a:r>
                  <a:rPr lang="cs-CZ" sz="2400" dirty="0" smtClean="0"/>
                  <a:t> = 90° - 70</a:t>
                </a:r>
                <a:r>
                  <a:rPr lang="cs-CZ" sz="2400" dirty="0" smtClean="0">
                    <a:sym typeface="Symbol"/>
                  </a:rPr>
                  <a:t>°40´ = 19°20´</a:t>
                </a:r>
                <a:endParaRPr lang="cs-CZ" sz="2400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1880989"/>
                <a:ext cx="3456384" cy="830997"/>
              </a:xfrm>
              <a:prstGeom prst="rect">
                <a:avLst/>
              </a:prstGeom>
              <a:blipFill rotWithShape="1">
                <a:blip r:embed="rId4"/>
                <a:stretch>
                  <a:fillRect l="-529" t="-5882" b="-16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736564" y="3612893"/>
            <a:ext cx="1085022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28575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Strana </a:t>
            </a:r>
          </a:p>
          <a:p>
            <a:r>
              <a:rPr lang="cs-CZ" sz="2400" dirty="0" smtClean="0"/>
              <a:t>     f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243201" y="3303257"/>
                <a:ext cx="3278476" cy="3140283"/>
              </a:xfrm>
              <a:prstGeom prst="rect">
                <a:avLst/>
              </a:prstGeom>
              <a:solidFill>
                <a:schemeClr val="accent2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          cos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𝜑</m:t>
                    </m:r>
                  </m:oMath>
                </a14:m>
                <a:r>
                  <a:rPr lang="cs-CZ" sz="2400" dirty="0" smtClean="0">
                    <a:sym typeface="Symbol"/>
                  </a:rPr>
                  <a:t> </a:t>
                </a:r>
                <a:r>
                  <a:rPr lang="cs-CZ" sz="2400" dirty="0">
                    <a:sym typeface="Symbol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11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𝑑</m:t>
                        </m:r>
                      </m:den>
                    </m:f>
                  </m:oMath>
                </a14:m>
                <a:endParaRPr lang="cs-CZ" sz="2400" dirty="0"/>
              </a:p>
              <a:p>
                <a:r>
                  <a:rPr lang="cs-CZ" sz="2400" dirty="0"/>
                  <a:t>c</a:t>
                </a:r>
                <a:r>
                  <a:rPr lang="cs-CZ" sz="2400" dirty="0" smtClean="0"/>
                  <a:t>os 70</a:t>
                </a:r>
                <a:r>
                  <a:rPr lang="cs-CZ" sz="2400" dirty="0" smtClean="0">
                    <a:sym typeface="Symbol"/>
                  </a:rPr>
                  <a:t>°40</a:t>
                </a:r>
                <a:r>
                  <a:rPr lang="cs-CZ" sz="2400" dirty="0">
                    <a:sym typeface="Symbol"/>
                  </a:rPr>
                  <a:t>´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11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𝑑</m:t>
                        </m:r>
                      </m:den>
                    </m:f>
                  </m:oMath>
                </a14:m>
                <a:endParaRPr lang="cs-CZ" sz="2400" dirty="0"/>
              </a:p>
              <a:p>
                <a:r>
                  <a:rPr lang="cs-CZ" sz="2400" dirty="0"/>
                  <a:t>      </a:t>
                </a:r>
                <a:r>
                  <a:rPr lang="cs-CZ" sz="2400" dirty="0" smtClean="0"/>
                  <a:t>0,3311 </a:t>
                </a:r>
                <a:r>
                  <a:rPr lang="cs-CZ" sz="24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11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𝑑</m:t>
                        </m:r>
                      </m:den>
                    </m:f>
                  </m:oMath>
                </a14:m>
                <a:r>
                  <a:rPr lang="cs-CZ" sz="2400" dirty="0"/>
                  <a:t>  /</a:t>
                </a:r>
                <a:r>
                  <a:rPr lang="cs-CZ" sz="2400" dirty="0" smtClean="0"/>
                  <a:t>∙d </a:t>
                </a:r>
                <a:endParaRPr lang="cs-CZ" sz="2400" dirty="0"/>
              </a:p>
              <a:p>
                <a:r>
                  <a:rPr lang="cs-CZ" sz="2400" dirty="0" smtClean="0"/>
                  <a:t>  0,3311∙d </a:t>
                </a:r>
                <a:r>
                  <a:rPr lang="cs-CZ" sz="2400" dirty="0"/>
                  <a:t>= </a:t>
                </a:r>
                <a:r>
                  <a:rPr lang="cs-CZ" sz="2400" dirty="0" smtClean="0"/>
                  <a:t>11  / :0,3311</a:t>
                </a:r>
                <a:endParaRPr lang="cs-CZ" sz="2400" dirty="0"/>
              </a:p>
              <a:p>
                <a:r>
                  <a:rPr lang="cs-CZ" sz="2400" dirty="0"/>
                  <a:t>               </a:t>
                </a:r>
                <a:r>
                  <a:rPr lang="cs-CZ" sz="2400" dirty="0" smtClean="0"/>
                  <a:t> d  </a:t>
                </a:r>
                <a:r>
                  <a:rPr lang="cs-CZ" sz="2400" dirty="0"/>
                  <a:t>= </a:t>
                </a:r>
                <a:r>
                  <a:rPr lang="cs-CZ" sz="2400" dirty="0" smtClean="0"/>
                  <a:t>11:0,3311   </a:t>
                </a:r>
                <a:endParaRPr lang="cs-CZ" sz="2400" dirty="0"/>
              </a:p>
              <a:p>
                <a:r>
                  <a:rPr lang="cs-CZ" sz="2400" b="1" dirty="0"/>
                  <a:t>             </a:t>
                </a:r>
                <a:r>
                  <a:rPr lang="cs-CZ" sz="2400" b="1" dirty="0" smtClean="0"/>
                  <a:t>   </a:t>
                </a:r>
                <a:r>
                  <a:rPr lang="cs-CZ" sz="2400" dirty="0"/>
                  <a:t>d</a:t>
                </a:r>
                <a:r>
                  <a:rPr lang="cs-CZ" sz="2400" dirty="0" smtClean="0"/>
                  <a:t> </a:t>
                </a:r>
                <a:r>
                  <a:rPr lang="cs-CZ" sz="2400" dirty="0"/>
                  <a:t>= </a:t>
                </a:r>
                <a:r>
                  <a:rPr lang="cs-CZ" sz="2400" dirty="0" smtClean="0"/>
                  <a:t>33,22</a:t>
                </a:r>
              </a:p>
              <a:p>
                <a:r>
                  <a:rPr lang="cs-CZ" sz="2400" dirty="0" smtClean="0"/>
                  <a:t>                </a:t>
                </a:r>
                <a:r>
                  <a:rPr lang="cs-CZ" sz="2400" b="1" u="sng" dirty="0" smtClean="0"/>
                  <a:t>d </a:t>
                </a:r>
                <a:r>
                  <a:rPr lang="cs-CZ" sz="2400" b="1" u="sng" dirty="0" smtClean="0">
                    <a:sym typeface="Euclid Extra"/>
                  </a:rPr>
                  <a:t></a:t>
                </a:r>
                <a:r>
                  <a:rPr lang="cs-CZ" sz="2400" b="1" u="sng" dirty="0" smtClean="0"/>
                  <a:t> 33 dm</a:t>
                </a:r>
                <a:endParaRPr lang="cs-CZ" sz="2400" b="1" u="sng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3201" y="3303257"/>
                <a:ext cx="3278476" cy="3140283"/>
              </a:xfrm>
              <a:prstGeom prst="rect">
                <a:avLst/>
              </a:prstGeom>
              <a:blipFill rotWithShape="1">
                <a:blip r:embed="rId5"/>
                <a:stretch>
                  <a:fillRect l="-2788" r="-1673" b="-38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ovéPole 20"/>
          <p:cNvSpPr txBox="1"/>
          <p:nvPr/>
        </p:nvSpPr>
        <p:spPr>
          <a:xfrm>
            <a:off x="6471916" y="2841592"/>
            <a:ext cx="1240723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Strana d</a:t>
            </a:r>
            <a:endParaRPr lang="cs-CZ" sz="2400" dirty="0"/>
          </a:p>
        </p:txBody>
      </p:sp>
      <p:grpSp>
        <p:nvGrpSpPr>
          <p:cNvPr id="25" name="Skupina 24"/>
          <p:cNvGrpSpPr/>
          <p:nvPr/>
        </p:nvGrpSpPr>
        <p:grpSpPr>
          <a:xfrm>
            <a:off x="714157" y="1650157"/>
            <a:ext cx="3964548" cy="1962736"/>
            <a:chOff x="714157" y="1650157"/>
            <a:chExt cx="3964548" cy="1962736"/>
          </a:xfrm>
        </p:grpSpPr>
        <p:grpSp>
          <p:nvGrpSpPr>
            <p:cNvPr id="34" name="Skupina 33"/>
            <p:cNvGrpSpPr/>
            <p:nvPr/>
          </p:nvGrpSpPr>
          <p:grpSpPr>
            <a:xfrm>
              <a:off x="1180375" y="1650157"/>
              <a:ext cx="3498330" cy="1795103"/>
              <a:chOff x="1180375" y="1650157"/>
              <a:chExt cx="3498330" cy="1795103"/>
            </a:xfrm>
          </p:grpSpPr>
          <p:sp>
            <p:nvSpPr>
              <p:cNvPr id="41" name="Pravoúhlý trojúhelník 40"/>
              <p:cNvSpPr/>
              <p:nvPr/>
            </p:nvSpPr>
            <p:spPr>
              <a:xfrm>
                <a:off x="1592203" y="1954652"/>
                <a:ext cx="2618849" cy="1152114"/>
              </a:xfrm>
              <a:prstGeom prst="rtTriangl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cs-CZ" dirty="0"/>
              </a:p>
            </p:txBody>
          </p:sp>
          <p:sp>
            <p:nvSpPr>
              <p:cNvPr id="42" name="Oblouk 41"/>
              <p:cNvSpPr/>
              <p:nvPr/>
            </p:nvSpPr>
            <p:spPr>
              <a:xfrm rot="5869921">
                <a:off x="1328113" y="1739884"/>
                <a:ext cx="843148" cy="890058"/>
              </a:xfrm>
              <a:prstGeom prst="arc">
                <a:avLst>
                  <a:gd name="adj1" fmla="val 16200000"/>
                  <a:gd name="adj2" fmla="val 464911"/>
                </a:avLst>
              </a:prstGeom>
              <a:ln w="1905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cs-CZ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43" name="TextovéPole 7"/>
                  <p:cNvSpPr txBox="1"/>
                  <p:nvPr/>
                </p:nvSpPr>
                <p:spPr>
                  <a:xfrm>
                    <a:off x="1630242" y="2050268"/>
                    <a:ext cx="540915" cy="830997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cs-CZ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𝜑</m:t>
                          </m:r>
                        </m:oMath>
                      </m:oMathPara>
                    </a14:m>
                    <a:endParaRPr lang="cs-CZ" sz="2400" dirty="0"/>
                  </a:p>
                  <a:p>
                    <a:endParaRPr lang="cs-CZ" sz="2400" dirty="0"/>
                  </a:p>
                </p:txBody>
              </p:sp>
            </mc:Choice>
            <mc:Fallback xmlns="">
              <p:sp>
                <p:nvSpPr>
                  <p:cNvPr id="24" name="TextovéPole 7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630242" y="2050268"/>
                    <a:ext cx="540915" cy="830997"/>
                  </a:xfrm>
                  <a:prstGeom prst="rect">
                    <a:avLst/>
                  </a:prstGeom>
                  <a:blipFill rotWithShape="1">
                    <a:blip r:embed="rId6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44" name="TextovéPole 12"/>
              <p:cNvSpPr txBox="1"/>
              <p:nvPr/>
            </p:nvSpPr>
            <p:spPr>
              <a:xfrm>
                <a:off x="4211053" y="2983595"/>
                <a:ext cx="46765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sz="2400" dirty="0"/>
                  <a:t>E</a:t>
                </a:r>
              </a:p>
            </p:txBody>
          </p:sp>
          <p:sp>
            <p:nvSpPr>
              <p:cNvPr id="45" name="TextovéPole 13"/>
              <p:cNvSpPr txBox="1"/>
              <p:nvPr/>
            </p:nvSpPr>
            <p:spPr>
              <a:xfrm>
                <a:off x="1282969" y="1650157"/>
                <a:ext cx="37412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sz="2400" dirty="0"/>
                  <a:t>F</a:t>
                </a:r>
              </a:p>
            </p:txBody>
          </p:sp>
          <p:sp>
            <p:nvSpPr>
              <p:cNvPr id="46" name="TextovéPole 14"/>
              <p:cNvSpPr txBox="1"/>
              <p:nvPr/>
            </p:nvSpPr>
            <p:spPr>
              <a:xfrm>
                <a:off x="1180375" y="2971181"/>
                <a:ext cx="37412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sz="2400" dirty="0"/>
                  <a:t>D</a:t>
                </a:r>
              </a:p>
            </p:txBody>
          </p:sp>
          <p:sp>
            <p:nvSpPr>
              <p:cNvPr id="47" name="Oblouk 46"/>
              <p:cNvSpPr/>
              <p:nvPr/>
            </p:nvSpPr>
            <p:spPr>
              <a:xfrm rot="14613278">
                <a:off x="2948663" y="2474623"/>
                <a:ext cx="548796" cy="818376"/>
              </a:xfrm>
              <a:prstGeom prst="arc">
                <a:avLst/>
              </a:prstGeom>
              <a:ln w="1905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cs-CZ"/>
              </a:p>
            </p:txBody>
          </p:sp>
          <p:sp>
            <p:nvSpPr>
              <p:cNvPr id="48" name="TextovéPole 16"/>
              <p:cNvSpPr txBox="1"/>
              <p:nvPr/>
            </p:nvSpPr>
            <p:spPr>
              <a:xfrm>
                <a:off x="2902232" y="2751118"/>
                <a:ext cx="64165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cs-CZ" sz="2000" dirty="0"/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5" name="TextovéPole 34"/>
                <p:cNvSpPr txBox="1"/>
                <p:nvPr/>
              </p:nvSpPr>
              <p:spPr>
                <a:xfrm>
                  <a:off x="3097750" y="2614263"/>
                  <a:ext cx="430334" cy="73866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𝜖</m:t>
                        </m:r>
                      </m:oMath>
                    </m:oMathPara>
                  </a14:m>
                  <a:endParaRPr lang="cs-CZ" sz="2400" dirty="0"/>
                </a:p>
                <a:p>
                  <a:endParaRPr lang="cs-CZ" dirty="0"/>
                </a:p>
              </p:txBody>
            </p:sp>
          </mc:Choice>
          <mc:Fallback xmlns="">
            <p:sp>
              <p:nvSpPr>
                <p:cNvPr id="35" name="TextovéPole 3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097750" y="2614263"/>
                  <a:ext cx="430334" cy="738664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36" name="Oblouk 35"/>
            <p:cNvSpPr/>
            <p:nvPr/>
          </p:nvSpPr>
          <p:spPr>
            <a:xfrm>
              <a:off x="1311925" y="2808381"/>
              <a:ext cx="578954" cy="630942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1558643" y="2729620"/>
              <a:ext cx="2465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∙</a:t>
              </a:r>
              <a:endParaRPr lang="cs-CZ" sz="2400" b="1" dirty="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714157" y="2276935"/>
              <a:ext cx="98024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11dm</a:t>
              </a:r>
              <a:endParaRPr lang="cs-CZ" sz="2400" dirty="0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2609178" y="1955657"/>
              <a:ext cx="4885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d</a:t>
              </a:r>
              <a:endParaRPr lang="cs-CZ" sz="2400" dirty="0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2339752" y="3151228"/>
              <a:ext cx="5624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f</a:t>
              </a:r>
              <a:endParaRPr lang="cs-CZ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2010749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2)Vypočtěte </a:t>
            </a:r>
            <a:r>
              <a:rPr lang="cs-CZ" sz="2400" dirty="0"/>
              <a:t>obvod a obsah pravoúhlého trojúhelníku KLM s pravým úhlem při vrcholu M, jestliže odvěsna │LM│= </a:t>
            </a:r>
            <a:r>
              <a:rPr lang="cs-CZ" sz="2400" dirty="0" smtClean="0"/>
              <a:t>7,9 m </a:t>
            </a:r>
            <a:r>
              <a:rPr lang="cs-CZ" sz="2400" dirty="0"/>
              <a:t>a </a:t>
            </a:r>
          </a:p>
          <a:p>
            <a:r>
              <a:rPr lang="cs-CZ" sz="2400" dirty="0"/>
              <a:t>│</a:t>
            </a:r>
            <a:r>
              <a:rPr lang="cs-CZ" sz="2400" dirty="0">
                <a:sym typeface="Euclid Extra"/>
              </a:rPr>
              <a:t></a:t>
            </a:r>
            <a:r>
              <a:rPr lang="cs-CZ" sz="2400" dirty="0"/>
              <a:t> MKL│= 35°40</a:t>
            </a:r>
            <a:r>
              <a:rPr lang="cs-CZ" sz="2400" dirty="0" smtClean="0"/>
              <a:t>´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0196" y="2204864"/>
            <a:ext cx="7740236" cy="304698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1)Načrtni a popiš daný pravoúhlý trojúhelník </a:t>
            </a:r>
            <a:r>
              <a:rPr lang="cs-CZ" sz="2400" i="1" dirty="0" smtClean="0">
                <a:solidFill>
                  <a:srgbClr val="00B050"/>
                </a:solidFill>
              </a:rPr>
              <a:t>(pozor na umístění pravého úhlu</a:t>
            </a:r>
            <a:r>
              <a:rPr lang="cs-CZ" sz="2400" dirty="0" smtClean="0">
                <a:solidFill>
                  <a:srgbClr val="00B050"/>
                </a:solidFill>
              </a:rPr>
              <a:t>), zapiš, co je dáno</a:t>
            </a: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2)Pomocí vhodné goniometrické funkce vypočti odvěsnu  KM</a:t>
            </a:r>
          </a:p>
          <a:p>
            <a:endParaRPr lang="cs-CZ" sz="2400" dirty="0" smtClean="0">
              <a:solidFill>
                <a:srgbClr val="00B050"/>
              </a:solidFill>
            </a:endParaRPr>
          </a:p>
          <a:p>
            <a:r>
              <a:rPr lang="cs-CZ" sz="2400" dirty="0">
                <a:solidFill>
                  <a:srgbClr val="00B050"/>
                </a:solidFill>
              </a:rPr>
              <a:t>3) Pomocí vhodné goniometrické funkce vypočti </a:t>
            </a:r>
            <a:r>
              <a:rPr lang="cs-CZ" sz="2400" dirty="0" smtClean="0">
                <a:solidFill>
                  <a:srgbClr val="00B050"/>
                </a:solidFill>
              </a:rPr>
              <a:t>přeponu  KL</a:t>
            </a:r>
          </a:p>
          <a:p>
            <a:endParaRPr lang="cs-CZ" sz="2400" dirty="0" smtClean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4)Zapiš vhodné vzorce a vypočti obvod a obsah trojúhelníka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20196" y="2204864"/>
            <a:ext cx="7308188" cy="8640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53804" y="3045799"/>
            <a:ext cx="7606627" cy="8640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7000" y="3916466"/>
            <a:ext cx="7606627" cy="8640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0196" y="4787133"/>
            <a:ext cx="7606627" cy="8640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255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2)Vypočtěte </a:t>
            </a:r>
            <a:r>
              <a:rPr lang="cs-CZ" sz="2400" dirty="0"/>
              <a:t>obvod a obsah pravoúhlého trojúhelníku KLM s pravým úhlem při vrcholu M, jestliže odvěsna │LM│= </a:t>
            </a:r>
            <a:r>
              <a:rPr lang="cs-CZ" sz="2400" dirty="0" smtClean="0"/>
              <a:t>7,9 m </a:t>
            </a:r>
            <a:r>
              <a:rPr lang="cs-CZ" sz="2400" dirty="0"/>
              <a:t>a </a:t>
            </a:r>
          </a:p>
          <a:p>
            <a:r>
              <a:rPr lang="cs-CZ" sz="2400" dirty="0"/>
              <a:t>│</a:t>
            </a:r>
            <a:r>
              <a:rPr lang="cs-CZ" sz="2400" dirty="0">
                <a:sym typeface="Euclid Extra"/>
              </a:rPr>
              <a:t></a:t>
            </a:r>
            <a:r>
              <a:rPr lang="cs-CZ" sz="2400" dirty="0"/>
              <a:t> MKL│= 35°40</a:t>
            </a:r>
            <a:r>
              <a:rPr lang="cs-CZ" sz="2400" dirty="0" smtClean="0"/>
              <a:t>´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0196" y="2204864"/>
            <a:ext cx="7740236" cy="304698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1)Načrtni a popiš daný pravoúhlý trojúhelník </a:t>
            </a:r>
            <a:r>
              <a:rPr lang="cs-CZ" sz="2400" i="1" dirty="0" smtClean="0">
                <a:solidFill>
                  <a:srgbClr val="00B050"/>
                </a:solidFill>
              </a:rPr>
              <a:t>(pozor na umístění pravého úhlu</a:t>
            </a:r>
            <a:r>
              <a:rPr lang="cs-CZ" sz="2400" dirty="0" smtClean="0">
                <a:solidFill>
                  <a:srgbClr val="00B050"/>
                </a:solidFill>
              </a:rPr>
              <a:t>), zapiš, co je dáno</a:t>
            </a: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2)Pomocí vhodné goniometrické funkce vypočti odvěsnu  KM</a:t>
            </a:r>
          </a:p>
          <a:p>
            <a:endParaRPr lang="cs-CZ" sz="2400" dirty="0" smtClean="0">
              <a:solidFill>
                <a:srgbClr val="00B050"/>
              </a:solidFill>
            </a:endParaRPr>
          </a:p>
          <a:p>
            <a:r>
              <a:rPr lang="cs-CZ" sz="2400" dirty="0">
                <a:solidFill>
                  <a:srgbClr val="00B050"/>
                </a:solidFill>
              </a:rPr>
              <a:t>3) Pomocí vhodné goniometrické funkce vypočti </a:t>
            </a:r>
            <a:r>
              <a:rPr lang="cs-CZ" sz="2400" dirty="0" smtClean="0">
                <a:solidFill>
                  <a:srgbClr val="00B050"/>
                </a:solidFill>
              </a:rPr>
              <a:t>přeponu  KL</a:t>
            </a:r>
          </a:p>
          <a:p>
            <a:endParaRPr lang="cs-CZ" sz="2400" dirty="0" smtClean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4)Zapiš vhodné vzorce a vypočti obvod a obsah trojúhelníka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0375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2)Vypočtěte </a:t>
            </a:r>
            <a:r>
              <a:rPr lang="cs-CZ" sz="2400" dirty="0"/>
              <a:t>obvod a obsah pravoúhlého trojúhelníku KLM s pravým úhlem při vrcholu M, jestliže odvěsna │LM│= </a:t>
            </a:r>
            <a:r>
              <a:rPr lang="cs-CZ" sz="2400" dirty="0" smtClean="0"/>
              <a:t>7,9 m </a:t>
            </a:r>
            <a:r>
              <a:rPr lang="cs-CZ" sz="2400" dirty="0"/>
              <a:t>a </a:t>
            </a:r>
          </a:p>
          <a:p>
            <a:r>
              <a:rPr lang="cs-CZ" sz="2400" dirty="0"/>
              <a:t>│</a:t>
            </a:r>
            <a:r>
              <a:rPr lang="cs-CZ" sz="2400" dirty="0">
                <a:sym typeface="Euclid Extra"/>
              </a:rPr>
              <a:t></a:t>
            </a:r>
            <a:r>
              <a:rPr lang="cs-CZ" sz="2400" dirty="0"/>
              <a:t> MKL│= 35°40</a:t>
            </a:r>
            <a:r>
              <a:rPr lang="cs-CZ" sz="2400" dirty="0" smtClean="0"/>
              <a:t>´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829766" y="3295413"/>
                <a:ext cx="3021683" cy="1949380"/>
              </a:xfrm>
              <a:prstGeom prst="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  cotg 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  <a:ea typeface="Cambria Math"/>
                      </a:rPr>
                      <m:t>35</m:t>
                    </m:r>
                  </m:oMath>
                </a14:m>
                <a:r>
                  <a:rPr lang="cs-CZ" sz="2000" dirty="0" smtClean="0">
                    <a:sym typeface="Symbol"/>
                  </a:rPr>
                  <a:t>°40´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sym typeface="Symbol"/>
                          </a:rPr>
                          <m:t>𝑙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  <a:sym typeface="Symbol"/>
                          </a:rPr>
                          <m:t>7,9</m:t>
                        </m:r>
                      </m:den>
                    </m:f>
                  </m:oMath>
                </a14:m>
                <a:endParaRPr lang="cs-CZ" sz="2000" dirty="0" smtClean="0"/>
              </a:p>
              <a:p>
                <a:r>
                  <a:rPr lang="cs-CZ" sz="2000" dirty="0" smtClean="0">
                    <a:sym typeface="Symbol"/>
                  </a:rPr>
                  <a:t>           1,393=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sym typeface="Symbol"/>
                          </a:rPr>
                          <m:t>𝑙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  <a:sym typeface="Symbol"/>
                          </a:rPr>
                          <m:t>7,9</m:t>
                        </m:r>
                      </m:den>
                    </m:f>
                  </m:oMath>
                </a14:m>
                <a:r>
                  <a:rPr lang="cs-CZ" sz="2000" dirty="0" smtClean="0"/>
                  <a:t>  / ∙ 7,9</a:t>
                </a:r>
              </a:p>
              <a:p>
                <a:r>
                  <a:rPr lang="cs-CZ" sz="2000" dirty="0" smtClean="0"/>
                  <a:t>   7,9∙1,393 = </a:t>
                </a:r>
                <a14:m>
                  <m:oMath xmlns:m="http://schemas.openxmlformats.org/officeDocument/2006/math">
                    <m:r>
                      <a:rPr lang="cs-CZ" sz="2000" i="1" dirty="0" smtClean="0">
                        <a:latin typeface="Cambria Math"/>
                      </a:rPr>
                      <m:t>𝑙</m:t>
                    </m:r>
                  </m:oMath>
                </a14:m>
                <a:endParaRPr lang="cs-CZ" sz="2000" dirty="0" smtClean="0"/>
              </a:p>
              <a:p>
                <a:r>
                  <a:rPr lang="cs-CZ" sz="2000" dirty="0"/>
                  <a:t> </a:t>
                </a:r>
                <a:r>
                  <a:rPr lang="cs-CZ" sz="2000" dirty="0" smtClean="0"/>
                  <a:t>              </a:t>
                </a:r>
                <a14:m>
                  <m:oMath xmlns:m="http://schemas.openxmlformats.org/officeDocument/2006/math">
                    <m:r>
                      <a:rPr lang="cs-CZ" sz="2000" i="1" dirty="0" smtClean="0">
                        <a:latin typeface="Cambria Math"/>
                      </a:rPr>
                      <m:t>𝑙</m:t>
                    </m:r>
                  </m:oMath>
                </a14:m>
                <a:r>
                  <a:rPr lang="cs-CZ" sz="2000" dirty="0" smtClean="0"/>
                  <a:t> = 11,00    </a:t>
                </a:r>
              </a:p>
              <a:p>
                <a:r>
                  <a:rPr lang="cs-CZ" sz="2000" b="1" dirty="0" smtClean="0"/>
                  <a:t>              </a:t>
                </a:r>
                <a14:m>
                  <m:oMath xmlns:m="http://schemas.openxmlformats.org/officeDocument/2006/math">
                    <m:r>
                      <a:rPr lang="cs-CZ" sz="2000" b="1" i="1" u="sng" dirty="0" smtClean="0">
                        <a:latin typeface="Cambria Math"/>
                      </a:rPr>
                      <m:t> </m:t>
                    </m:r>
                    <m:r>
                      <a:rPr lang="cs-CZ" sz="2000" b="1" i="1" u="sng" dirty="0" smtClean="0">
                        <a:latin typeface="Cambria Math"/>
                      </a:rPr>
                      <m:t>𝒍</m:t>
                    </m:r>
                    <m:r>
                      <a:rPr lang="cs-CZ" sz="2000" b="1" i="1" u="sng" dirty="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2000" b="1" u="sng" dirty="0" smtClean="0">
                    <a:sym typeface="Euclid Extra"/>
                  </a:rPr>
                  <a:t></a:t>
                </a:r>
                <a:r>
                  <a:rPr lang="cs-CZ" sz="2000" b="1" u="sng" dirty="0" smtClean="0"/>
                  <a:t> 11 m</a:t>
                </a: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9766" y="3295413"/>
                <a:ext cx="3021683" cy="1949380"/>
              </a:xfrm>
              <a:prstGeom prst="rect">
                <a:avLst/>
              </a:prstGeom>
              <a:blipFill rotWithShape="1">
                <a:blip r:embed="rId2"/>
                <a:stretch>
                  <a:fillRect b="-53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37555" y="3323069"/>
                <a:ext cx="1392211" cy="461665"/>
              </a:xfrm>
              <a:prstGeom prst="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 w="28575">
                <a:solidFill>
                  <a:schemeClr val="accent2">
                    <a:lumMod val="40000"/>
                    <a:lumOff val="6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Odvěsna</a:t>
                </a:r>
                <a:r>
                  <a:rPr lang="cs-CZ" sz="2400" dirty="0" smtClean="0"/>
                  <a:t>  </a:t>
                </a:r>
                <a14:m>
                  <m:oMath xmlns:m="http://schemas.openxmlformats.org/officeDocument/2006/math">
                    <m:r>
                      <a:rPr lang="cs-CZ" sz="2000" i="1" dirty="0" smtClean="0">
                        <a:latin typeface="Cambria Math"/>
                      </a:rPr>
                      <m:t>𝑙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555" y="3323069"/>
                <a:ext cx="1392211" cy="461665"/>
              </a:xfrm>
              <a:prstGeom prst="rect">
                <a:avLst/>
              </a:prstGeom>
              <a:blipFill rotWithShape="1">
                <a:blip r:embed="rId3"/>
                <a:stretch>
                  <a:fillRect l="-3863" b="-14815"/>
                </a:stretch>
              </a:blipFill>
              <a:ln w="28575">
                <a:solidFill>
                  <a:schemeClr val="accent2">
                    <a:lumMod val="40000"/>
                    <a:lumOff val="6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240038" y="1669885"/>
                <a:ext cx="3278476" cy="2197140"/>
              </a:xfrm>
              <a:prstGeom prst="rect">
                <a:avLst/>
              </a:prstGeom>
              <a:solidFill>
                <a:schemeClr val="accent4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          sin </a:t>
                </a:r>
                <a14:m>
                  <m:oMath xmlns:m="http://schemas.openxmlformats.org/officeDocument/2006/math">
                    <m:r>
                      <a:rPr lang="cs-CZ" sz="2000">
                        <a:latin typeface="Cambria Math"/>
                        <a:ea typeface="Cambria Math"/>
                      </a:rPr>
                      <m:t>35</m:t>
                    </m:r>
                  </m:oMath>
                </a14:m>
                <a:r>
                  <a:rPr lang="cs-CZ" sz="2000" dirty="0">
                    <a:sym typeface="Symbol"/>
                  </a:rPr>
                  <a:t>°40´</a:t>
                </a:r>
                <a:r>
                  <a:rPr lang="cs-CZ" sz="2000" dirty="0" smtClean="0">
                    <a:sym typeface="Symbol"/>
                  </a:rPr>
                  <a:t> </a:t>
                </a:r>
                <a:r>
                  <a:rPr lang="cs-CZ" sz="2000" dirty="0">
                    <a:sym typeface="Symbol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sym typeface="Symbol"/>
                          </a:rPr>
                          <m:t>7,9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  <a:sym typeface="Symbol"/>
                          </a:rPr>
                          <m:t>𝑚</m:t>
                        </m:r>
                      </m:den>
                    </m:f>
                  </m:oMath>
                </a14:m>
                <a:endParaRPr lang="cs-CZ" sz="2000" dirty="0"/>
              </a:p>
              <a:p>
                <a:r>
                  <a:rPr lang="cs-CZ" sz="2000" dirty="0"/>
                  <a:t>      </a:t>
                </a:r>
                <a:r>
                  <a:rPr lang="cs-CZ" sz="2000" dirty="0" smtClean="0"/>
                  <a:t>0,5831 </a:t>
                </a:r>
                <a:r>
                  <a:rPr lang="cs-CZ" sz="20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sym typeface="Symbol"/>
                          </a:rPr>
                          <m:t>7,9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  <a:sym typeface="Symbol"/>
                          </a:rPr>
                          <m:t>𝑚</m:t>
                        </m:r>
                      </m:den>
                    </m:f>
                  </m:oMath>
                </a14:m>
                <a:r>
                  <a:rPr lang="cs-CZ" sz="2000" dirty="0"/>
                  <a:t>  /</a:t>
                </a:r>
                <a:r>
                  <a:rPr lang="cs-CZ" sz="2000" dirty="0" smtClean="0"/>
                  <a:t>∙m </a:t>
                </a:r>
                <a:endParaRPr lang="cs-CZ" sz="2000" dirty="0"/>
              </a:p>
              <a:p>
                <a:r>
                  <a:rPr lang="cs-CZ" sz="2000" dirty="0" smtClean="0"/>
                  <a:t> 0,5831∙</a:t>
                </a:r>
                <a:r>
                  <a:rPr lang="cs-CZ" sz="2000" dirty="0"/>
                  <a:t>m</a:t>
                </a:r>
                <a:r>
                  <a:rPr lang="cs-CZ" sz="2000" dirty="0" smtClean="0"/>
                  <a:t> </a:t>
                </a:r>
                <a:r>
                  <a:rPr lang="cs-CZ" sz="2000" dirty="0"/>
                  <a:t>= </a:t>
                </a:r>
                <a:r>
                  <a:rPr lang="cs-CZ" sz="2000" dirty="0" smtClean="0"/>
                  <a:t>7,9 / :0,5831</a:t>
                </a:r>
                <a:endParaRPr lang="cs-CZ" sz="2000" dirty="0"/>
              </a:p>
              <a:p>
                <a:r>
                  <a:rPr lang="cs-CZ" sz="2000" dirty="0"/>
                  <a:t>               </a:t>
                </a:r>
                <a:r>
                  <a:rPr lang="cs-CZ" sz="2000" dirty="0" smtClean="0"/>
                  <a:t>m  </a:t>
                </a:r>
                <a:r>
                  <a:rPr lang="cs-CZ" sz="2000" dirty="0"/>
                  <a:t>= </a:t>
                </a:r>
                <a:r>
                  <a:rPr lang="cs-CZ" sz="2000" dirty="0" smtClean="0"/>
                  <a:t>7,9:0,5831   </a:t>
                </a:r>
                <a:endParaRPr lang="cs-CZ" sz="2000" dirty="0"/>
              </a:p>
              <a:p>
                <a:r>
                  <a:rPr lang="cs-CZ" sz="2000" b="1" dirty="0"/>
                  <a:t>             </a:t>
                </a:r>
                <a:r>
                  <a:rPr lang="cs-CZ" sz="2000" b="1" dirty="0" smtClean="0"/>
                  <a:t>   </a:t>
                </a:r>
                <a:r>
                  <a:rPr lang="cs-CZ" sz="2000" dirty="0" smtClean="0"/>
                  <a:t>m </a:t>
                </a:r>
                <a:r>
                  <a:rPr lang="cs-CZ" sz="2000" dirty="0"/>
                  <a:t>= </a:t>
                </a:r>
                <a:r>
                  <a:rPr lang="cs-CZ" sz="2000" dirty="0" smtClean="0"/>
                  <a:t>13,54</a:t>
                </a:r>
              </a:p>
              <a:p>
                <a:r>
                  <a:rPr lang="cs-CZ" sz="2000" dirty="0" smtClean="0"/>
                  <a:t>                </a:t>
                </a:r>
                <a:r>
                  <a:rPr lang="cs-CZ" sz="2000" b="1" u="sng" dirty="0"/>
                  <a:t>m</a:t>
                </a:r>
                <a:r>
                  <a:rPr lang="cs-CZ" sz="2000" b="1" u="sng" dirty="0" smtClean="0"/>
                  <a:t> </a:t>
                </a:r>
                <a:r>
                  <a:rPr lang="cs-CZ" sz="2000" b="1" u="sng" dirty="0" smtClean="0">
                    <a:sym typeface="Euclid Extra"/>
                  </a:rPr>
                  <a:t></a:t>
                </a:r>
                <a:r>
                  <a:rPr lang="cs-CZ" sz="2000" b="1" u="sng" dirty="0" smtClean="0"/>
                  <a:t> 14 m</a:t>
                </a:r>
                <a:endParaRPr lang="cs-CZ" sz="2000" b="1" u="sng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0038" y="1669885"/>
                <a:ext cx="3278476" cy="2197140"/>
              </a:xfrm>
              <a:prstGeom prst="rect">
                <a:avLst/>
              </a:prstGeom>
              <a:blipFill rotWithShape="1">
                <a:blip r:embed="rId4"/>
                <a:stretch>
                  <a:fillRect l="-372" b="-44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ovéPole 20"/>
          <p:cNvSpPr txBox="1"/>
          <p:nvPr/>
        </p:nvSpPr>
        <p:spPr>
          <a:xfrm>
            <a:off x="3871887" y="1724632"/>
            <a:ext cx="1368152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přepona</a:t>
            </a:r>
            <a:r>
              <a:rPr lang="cs-CZ" sz="2400" dirty="0" smtClean="0"/>
              <a:t> </a:t>
            </a:r>
            <a:r>
              <a:rPr lang="cs-CZ" sz="2000" dirty="0" smtClean="0"/>
              <a:t>m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843826" y="5373216"/>
                <a:ext cx="7674687" cy="1009956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𝑅</m:t>
                        </m:r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∆</m:t>
                        </m:r>
                      </m:sub>
                    </m:sSub>
                  </m:oMath>
                </a14:m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dirty="0" smtClean="0">
                            <a:latin typeface="Cambria Math"/>
                          </a:rPr>
                          <m:t>1.</m:t>
                        </m:r>
                        <m:r>
                          <a:rPr lang="cs-CZ" sz="2400" b="0" i="1" dirty="0" smtClean="0">
                            <a:latin typeface="Cambria Math"/>
                          </a:rPr>
                          <m:t>𝑜𝑑𝑣</m:t>
                        </m:r>
                        <m:r>
                          <a:rPr lang="cs-CZ" sz="2400" b="0" i="1" dirty="0" smtClean="0">
                            <a:latin typeface="Cambria Math"/>
                          </a:rPr>
                          <m:t>ě</m:t>
                        </m:r>
                        <m:r>
                          <a:rPr lang="cs-CZ" sz="2400" b="0" i="1" dirty="0" smtClean="0">
                            <a:latin typeface="Cambria Math"/>
                          </a:rPr>
                          <m:t>𝑠𝑛𝑎</m:t>
                        </m:r>
                        <m:r>
                          <a:rPr lang="cs-CZ" sz="2400" b="1" i="1" dirty="0" smtClean="0">
                            <a:latin typeface="Cambria Math"/>
                          </a:rPr>
                          <m:t> </m:t>
                        </m:r>
                        <m:r>
                          <a:rPr lang="cs-CZ" sz="2400" b="1" i="1" dirty="0" smtClean="0">
                            <a:latin typeface="Cambria Math"/>
                            <a:ea typeface="Cambria Math"/>
                          </a:rPr>
                          <m:t>∙ </m:t>
                        </m:r>
                        <m:r>
                          <a:rPr lang="cs-CZ" sz="2400" b="0" i="1" dirty="0" smtClean="0">
                            <a:latin typeface="Cambria Math"/>
                            <a:ea typeface="Cambria Math"/>
                          </a:rPr>
                          <m:t>2.</m:t>
                        </m:r>
                        <m:r>
                          <a:rPr lang="cs-CZ" sz="2400" b="0" i="1" dirty="0" smtClean="0">
                            <a:latin typeface="Cambria Math"/>
                            <a:ea typeface="Cambria Math"/>
                          </a:rPr>
                          <m:t>𝑜𝑑𝑣</m:t>
                        </m:r>
                        <m:r>
                          <a:rPr lang="cs-CZ" sz="2400" b="0" i="1" dirty="0" smtClean="0">
                            <a:latin typeface="Cambria Math"/>
                            <a:ea typeface="Cambria Math"/>
                          </a:rPr>
                          <m:t>ě</m:t>
                        </m:r>
                        <m:r>
                          <a:rPr lang="cs-CZ" sz="2400" b="0" i="1" dirty="0" smtClean="0">
                            <a:latin typeface="Cambria Math"/>
                            <a:ea typeface="Cambria Math"/>
                          </a:rPr>
                          <m:t>𝑠𝑛𝑎</m:t>
                        </m:r>
                      </m:num>
                      <m:den>
                        <m:r>
                          <a:rPr lang="cs-CZ" sz="2400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dirty="0" smtClean="0">
                            <a:latin typeface="Cambria Math"/>
                          </a:rPr>
                          <m:t>7,9 </m:t>
                        </m:r>
                        <m:r>
                          <a:rPr lang="cs-CZ" sz="2400" b="0" i="1" dirty="0" smtClean="0">
                            <a:latin typeface="Cambria Math"/>
                          </a:rPr>
                          <m:t>𝑚</m:t>
                        </m:r>
                        <m:r>
                          <a:rPr lang="cs-CZ" sz="2400" b="0" i="1" dirty="0" smtClean="0">
                            <a:latin typeface="Cambria Math"/>
                            <a:ea typeface="Cambria Math"/>
                          </a:rPr>
                          <m:t>∙11 </m:t>
                        </m:r>
                        <m:r>
                          <a:rPr lang="cs-CZ" sz="2400" b="0" i="1" dirty="0" smtClean="0">
                            <a:latin typeface="Cambria Math"/>
                            <a:ea typeface="Cambria Math"/>
                          </a:rPr>
                          <m:t>𝑚</m:t>
                        </m:r>
                      </m:num>
                      <m:den>
                        <m:r>
                          <a:rPr lang="cs-CZ" sz="2400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86,9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  <m:sSup>
                      <m:sSupPr>
                        <m:ctrlPr>
                          <a:rPr lang="cs-CZ" sz="24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400" dirty="0" smtClean="0"/>
                  <a:t> = </a:t>
                </a:r>
                <a:r>
                  <a:rPr lang="cs-CZ" sz="2000" dirty="0" smtClean="0"/>
                  <a:t>43,45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400" dirty="0" smtClean="0"/>
              </a:p>
              <a:p>
                <a:r>
                  <a:rPr lang="cs-CZ" sz="2400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</a:rPr>
                          <m:t>𝑺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</a:rPr>
                          <m:t>𝑹</m:t>
                        </m:r>
                        <m:r>
                          <a:rPr lang="cs-CZ" sz="2400" b="1" i="1">
                            <a:latin typeface="Cambria Math"/>
                            <a:ea typeface="Cambria Math"/>
                          </a:rPr>
                          <m:t>∆</m:t>
                        </m:r>
                      </m:sub>
                    </m:sSub>
                  </m:oMath>
                </a14:m>
                <a:r>
                  <a:rPr lang="cs-CZ" sz="2400" b="1" dirty="0" smtClean="0"/>
                  <a:t> </a:t>
                </a:r>
                <a:r>
                  <a:rPr lang="cs-CZ" sz="2400" b="1" dirty="0" smtClean="0">
                    <a:sym typeface="Euclid Extra"/>
                  </a:rPr>
                  <a:t> 43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b="1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1">
                            <a:latin typeface="Cambria Math"/>
                          </a:rPr>
                          <m:t>𝒎</m:t>
                        </m:r>
                      </m:e>
                      <m:sup>
                        <m:r>
                          <a:rPr lang="cs-CZ" sz="2400" b="1" i="1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400" b="1" i="1" smtClean="0">
                        <a:latin typeface="Cambria Math"/>
                      </a:rPr>
                      <m:t>  </m:t>
                    </m:r>
                  </m:oMath>
                </a14:m>
                <a:endParaRPr lang="cs-CZ" sz="2400" b="1" i="1" dirty="0" smtClean="0">
                  <a:latin typeface="Cambria Math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3826" y="5373216"/>
                <a:ext cx="7674687" cy="1009956"/>
              </a:xfrm>
              <a:prstGeom prst="rect">
                <a:avLst/>
              </a:prstGeom>
              <a:blipFill rotWithShape="1">
                <a:blip r:embed="rId5"/>
                <a:stretch>
                  <a:fillRect b="-13095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240038" y="4134134"/>
                <a:ext cx="3278476" cy="923330"/>
              </a:xfrm>
              <a:prstGeom prst="rect">
                <a:avLst/>
              </a:prstGeom>
              <a:noFill/>
              <a:ln>
                <a:solidFill>
                  <a:srgbClr val="FFC00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𝑜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∆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=7,9 </m:t>
                      </m:r>
                      <m:r>
                        <a:rPr lang="cs-CZ" i="1">
                          <a:latin typeface="Cambria Math"/>
                        </a:rPr>
                        <m:t>𝑚</m:t>
                      </m:r>
                      <m:r>
                        <a:rPr lang="cs-CZ" i="1">
                          <a:latin typeface="Cambria Math"/>
                        </a:rPr>
                        <m:t>+11 </m:t>
                      </m:r>
                      <m:r>
                        <a:rPr lang="cs-CZ" i="1">
                          <a:latin typeface="Cambria Math"/>
                        </a:rPr>
                        <m:t>𝑚</m:t>
                      </m:r>
                      <m:r>
                        <a:rPr lang="cs-CZ" i="1">
                          <a:latin typeface="Cambria Math"/>
                        </a:rPr>
                        <m:t>+14 </m:t>
                      </m:r>
                      <m:r>
                        <a:rPr lang="cs-CZ" i="1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i="1" dirty="0" smtClean="0">
                  <a:latin typeface="Cambria Math"/>
                </a:endParaRPr>
              </a:p>
              <a:p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𝑜</m:t>
                        </m:r>
                      </m:e>
                      <m:sub>
                        <m:r>
                          <a:rPr lang="cs-CZ" i="1">
                            <a:latin typeface="Cambria Math"/>
                            <a:ea typeface="Cambria Math"/>
                          </a:rPr>
                          <m:t>∆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3</m:t>
                    </m:r>
                    <m:r>
                      <a:rPr lang="cs-CZ" i="1">
                        <a:latin typeface="Cambria Math"/>
                      </a:rPr>
                      <m:t>2,9 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>
                  <a:latin typeface="Cambria Math"/>
                </a:endParaRPr>
              </a:p>
              <a:p>
                <a:r>
                  <a:rPr lang="cs-CZ" dirty="0" smtClean="0"/>
                  <a:t>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</a:rPr>
                          <m:t> </m:t>
                        </m:r>
                        <m:r>
                          <a:rPr lang="cs-CZ" b="1" i="1">
                            <a:latin typeface="Cambria Math"/>
                          </a:rPr>
                          <m:t>𝒐</m:t>
                        </m:r>
                      </m:e>
                      <m:sub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∆ </m:t>
                        </m:r>
                      </m:sub>
                    </m:sSub>
                  </m:oMath>
                </a14:m>
                <a:r>
                  <a:rPr lang="cs-CZ" b="1" dirty="0"/>
                  <a:t> </a:t>
                </a:r>
                <a:r>
                  <a:rPr lang="cs-CZ" b="1" dirty="0">
                    <a:sym typeface="Euclid Extra"/>
                  </a:rPr>
                  <a:t> 33 </a:t>
                </a:r>
                <a:r>
                  <a:rPr lang="cs-CZ" b="1" dirty="0" smtClean="0">
                    <a:sym typeface="Euclid Extra"/>
                  </a:rPr>
                  <a:t>m</a:t>
                </a:r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0038" y="4134134"/>
                <a:ext cx="3278476" cy="923330"/>
              </a:xfrm>
              <a:prstGeom prst="rect">
                <a:avLst/>
              </a:prstGeom>
              <a:blipFill rotWithShape="1">
                <a:blip r:embed="rId6"/>
                <a:stretch>
                  <a:fillRect b="-9091"/>
                </a:stretch>
              </a:blipFill>
              <a:ln>
                <a:solidFill>
                  <a:srgbClr val="FFC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2" name="Skupina 21"/>
          <p:cNvGrpSpPr/>
          <p:nvPr/>
        </p:nvGrpSpPr>
        <p:grpSpPr>
          <a:xfrm>
            <a:off x="953669" y="1487197"/>
            <a:ext cx="3224752" cy="2377814"/>
            <a:chOff x="953669" y="1487197"/>
            <a:chExt cx="3224752" cy="2377814"/>
          </a:xfrm>
        </p:grpSpPr>
        <p:grpSp>
          <p:nvGrpSpPr>
            <p:cNvPr id="23" name="Skupina 22"/>
            <p:cNvGrpSpPr/>
            <p:nvPr/>
          </p:nvGrpSpPr>
          <p:grpSpPr>
            <a:xfrm rot="19655288">
              <a:off x="953669" y="1986891"/>
              <a:ext cx="2846747" cy="1878120"/>
              <a:chOff x="3117324" y="2495462"/>
              <a:chExt cx="2846747" cy="1878120"/>
            </a:xfrm>
          </p:grpSpPr>
          <p:sp>
            <p:nvSpPr>
              <p:cNvPr id="31" name="Pravoúhlý trojúhelník 30"/>
              <p:cNvSpPr/>
              <p:nvPr/>
            </p:nvSpPr>
            <p:spPr>
              <a:xfrm rot="10800000">
                <a:off x="3477365" y="2757003"/>
                <a:ext cx="2016224" cy="1296144"/>
              </a:xfrm>
              <a:prstGeom prst="rtTriangl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cs-CZ" dirty="0"/>
              </a:p>
            </p:txBody>
          </p:sp>
          <p:sp>
            <p:nvSpPr>
              <p:cNvPr id="32" name="TextovéPole 12"/>
              <p:cNvSpPr txBox="1"/>
              <p:nvPr/>
            </p:nvSpPr>
            <p:spPr>
              <a:xfrm rot="1944712">
                <a:off x="3117324" y="2495462"/>
                <a:ext cx="36004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sz="2000" dirty="0" smtClean="0"/>
                  <a:t>K</a:t>
                </a:r>
                <a:endParaRPr lang="cs-CZ" sz="2000" dirty="0"/>
              </a:p>
            </p:txBody>
          </p:sp>
          <p:sp>
            <p:nvSpPr>
              <p:cNvPr id="33" name="TextovéPole 13"/>
              <p:cNvSpPr txBox="1"/>
              <p:nvPr/>
            </p:nvSpPr>
            <p:spPr>
              <a:xfrm rot="1765417">
                <a:off x="5522620" y="3973472"/>
                <a:ext cx="43204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sz="2000" dirty="0" smtClean="0"/>
                  <a:t>L</a:t>
                </a:r>
                <a:endParaRPr lang="cs-CZ" sz="2000" dirty="0"/>
              </a:p>
            </p:txBody>
          </p:sp>
          <p:sp>
            <p:nvSpPr>
              <p:cNvPr id="35" name="TextovéPole 14"/>
              <p:cNvSpPr txBox="1"/>
              <p:nvPr/>
            </p:nvSpPr>
            <p:spPr>
              <a:xfrm rot="2139910">
                <a:off x="5460015" y="2583020"/>
                <a:ext cx="50405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sz="2000" dirty="0" smtClean="0"/>
                  <a:t>M</a:t>
                </a:r>
                <a:endParaRPr lang="cs-CZ" sz="2000" dirty="0"/>
              </a:p>
            </p:txBody>
          </p:sp>
          <p:sp>
            <p:nvSpPr>
              <p:cNvPr id="36" name="Oblouk 35"/>
              <p:cNvSpPr/>
              <p:nvPr/>
            </p:nvSpPr>
            <p:spPr>
              <a:xfrm rot="4136456">
                <a:off x="3787242" y="2506212"/>
                <a:ext cx="792088" cy="778721"/>
              </a:xfrm>
              <a:prstGeom prst="arc">
                <a:avLst/>
              </a:prstGeom>
              <a:ln w="1905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cs-CZ"/>
              </a:p>
            </p:txBody>
          </p:sp>
          <p:sp>
            <p:nvSpPr>
              <p:cNvPr id="37" name="TextovéPole 16"/>
              <p:cNvSpPr txBox="1"/>
              <p:nvPr/>
            </p:nvSpPr>
            <p:spPr>
              <a:xfrm rot="1780326">
                <a:off x="3753553" y="2799462"/>
                <a:ext cx="90506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sz="2000" dirty="0"/>
                  <a:t>35°40´</a:t>
                </a:r>
              </a:p>
            </p:txBody>
          </p:sp>
        </p:grpSp>
        <p:grpSp>
          <p:nvGrpSpPr>
            <p:cNvPr id="24" name="Skupina 23"/>
            <p:cNvGrpSpPr/>
            <p:nvPr/>
          </p:nvGrpSpPr>
          <p:grpSpPr>
            <a:xfrm>
              <a:off x="1595043" y="1883090"/>
              <a:ext cx="2583378" cy="1400411"/>
              <a:chOff x="1595043" y="1883090"/>
              <a:chExt cx="2583378" cy="1400411"/>
            </a:xfrm>
          </p:grpSpPr>
          <p:sp>
            <p:nvSpPr>
              <p:cNvPr id="27" name="TextovéPole 26"/>
              <p:cNvSpPr txBox="1"/>
              <p:nvPr/>
            </p:nvSpPr>
            <p:spPr>
              <a:xfrm>
                <a:off x="3244617" y="2227958"/>
                <a:ext cx="93380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7,9 m</a:t>
                </a:r>
                <a:endParaRPr lang="cs-CZ" sz="2000" dirty="0"/>
              </a:p>
            </p:txBody>
          </p:sp>
          <p:sp>
            <p:nvSpPr>
              <p:cNvPr id="28" name="TextovéPole 27"/>
              <p:cNvSpPr txBox="1"/>
              <p:nvPr/>
            </p:nvSpPr>
            <p:spPr>
              <a:xfrm>
                <a:off x="1595043" y="2170296"/>
                <a:ext cx="27125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/>
                  <a:t>l</a:t>
                </a:r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2055879" y="2883391"/>
                <a:ext cx="51816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m</a:t>
                </a:r>
                <a:endParaRPr lang="cs-CZ" sz="2000" dirty="0"/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>
                <a:off x="2577315" y="1883090"/>
                <a:ext cx="35289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/>
                  <a:t>∙</a:t>
                </a:r>
                <a:endParaRPr lang="cs-CZ" sz="2400" b="1" dirty="0"/>
              </a:p>
            </p:txBody>
          </p:sp>
        </p:grpSp>
        <p:sp>
          <p:nvSpPr>
            <p:cNvPr id="26" name="Oblouk 25"/>
            <p:cNvSpPr/>
            <p:nvPr/>
          </p:nvSpPr>
          <p:spPr>
            <a:xfrm rot="7694814">
              <a:off x="2259909" y="1350248"/>
              <a:ext cx="712058" cy="985956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" name="Pravoúhlý trojúhelník 2"/>
          <p:cNvSpPr/>
          <p:nvPr/>
        </p:nvSpPr>
        <p:spPr>
          <a:xfrm rot="8979660">
            <a:off x="772802" y="2063857"/>
            <a:ext cx="3303471" cy="2155881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3529" y="3211144"/>
            <a:ext cx="1506238" cy="65588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038090" y="3295414"/>
            <a:ext cx="2140331" cy="4893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2540838" y="3849603"/>
            <a:ext cx="1070165" cy="4205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3611003" y="3784734"/>
            <a:ext cx="944961" cy="4205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2118616" y="4270103"/>
            <a:ext cx="1394458" cy="3256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2352644" y="4585351"/>
            <a:ext cx="1394458" cy="3256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2586672" y="4900599"/>
            <a:ext cx="1394458" cy="3256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3784477" y="1588375"/>
            <a:ext cx="1455561" cy="65588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5796136" y="1685772"/>
            <a:ext cx="1973323" cy="48452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5580113" y="2186296"/>
            <a:ext cx="1299163" cy="37253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6879277" y="2170296"/>
            <a:ext cx="1077100" cy="36685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257585" y="2558830"/>
            <a:ext cx="1701027" cy="38736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6958613" y="2579004"/>
            <a:ext cx="1285795" cy="30438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6108098" y="2907731"/>
            <a:ext cx="1661361" cy="30341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5580113" y="3168565"/>
            <a:ext cx="1661361" cy="30341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6048596" y="3518467"/>
            <a:ext cx="1661361" cy="30341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5100591" y="4018154"/>
            <a:ext cx="3520392" cy="4738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5100591" y="4511259"/>
            <a:ext cx="3520391" cy="7150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745415" y="5232127"/>
            <a:ext cx="3126471" cy="7150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3833424" y="5270708"/>
            <a:ext cx="4787559" cy="7150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596576" y="5985744"/>
            <a:ext cx="8024407" cy="539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2429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2)Vypočtěte </a:t>
            </a:r>
            <a:r>
              <a:rPr lang="cs-CZ" sz="2400" dirty="0"/>
              <a:t>obvod a obsah pravoúhlého trojúhelníku KLM s pravým úhlem při vrcholu M, jestliže odvěsna │LM│= </a:t>
            </a:r>
            <a:r>
              <a:rPr lang="cs-CZ" sz="2400" dirty="0" smtClean="0"/>
              <a:t>7,9 m </a:t>
            </a:r>
            <a:r>
              <a:rPr lang="cs-CZ" sz="2400" dirty="0"/>
              <a:t>a </a:t>
            </a:r>
          </a:p>
          <a:p>
            <a:r>
              <a:rPr lang="cs-CZ" sz="2400" dirty="0"/>
              <a:t>│</a:t>
            </a:r>
            <a:r>
              <a:rPr lang="cs-CZ" sz="2400" dirty="0">
                <a:sym typeface="Euclid Extra"/>
              </a:rPr>
              <a:t></a:t>
            </a:r>
            <a:r>
              <a:rPr lang="cs-CZ" sz="2400" dirty="0"/>
              <a:t> MKL│= 35°40</a:t>
            </a:r>
            <a:r>
              <a:rPr lang="cs-CZ" sz="2400" dirty="0" smtClean="0"/>
              <a:t>´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829766" y="3295413"/>
                <a:ext cx="3021683" cy="1949380"/>
              </a:xfrm>
              <a:prstGeom prst="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  cotg 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  <a:ea typeface="Cambria Math"/>
                      </a:rPr>
                      <m:t>35</m:t>
                    </m:r>
                  </m:oMath>
                </a14:m>
                <a:r>
                  <a:rPr lang="cs-CZ" sz="2000" dirty="0" smtClean="0">
                    <a:sym typeface="Symbol"/>
                  </a:rPr>
                  <a:t>°40´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sym typeface="Symbol"/>
                          </a:rPr>
                          <m:t>𝑙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  <a:sym typeface="Symbol"/>
                          </a:rPr>
                          <m:t>7,9</m:t>
                        </m:r>
                      </m:den>
                    </m:f>
                  </m:oMath>
                </a14:m>
                <a:endParaRPr lang="cs-CZ" sz="2000" dirty="0" smtClean="0"/>
              </a:p>
              <a:p>
                <a:r>
                  <a:rPr lang="cs-CZ" sz="2000" dirty="0" smtClean="0">
                    <a:sym typeface="Symbol"/>
                  </a:rPr>
                  <a:t>           1,393=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sym typeface="Symbol"/>
                          </a:rPr>
                          <m:t>𝑙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  <a:sym typeface="Symbol"/>
                          </a:rPr>
                          <m:t>7,9</m:t>
                        </m:r>
                      </m:den>
                    </m:f>
                  </m:oMath>
                </a14:m>
                <a:r>
                  <a:rPr lang="cs-CZ" sz="2000" dirty="0" smtClean="0"/>
                  <a:t>  / ∙ 7,9</a:t>
                </a:r>
              </a:p>
              <a:p>
                <a:r>
                  <a:rPr lang="cs-CZ" sz="2000" dirty="0" smtClean="0"/>
                  <a:t>   7,9∙1,393 = </a:t>
                </a:r>
                <a14:m>
                  <m:oMath xmlns:m="http://schemas.openxmlformats.org/officeDocument/2006/math">
                    <m:r>
                      <a:rPr lang="cs-CZ" sz="2000" i="1" dirty="0" smtClean="0">
                        <a:latin typeface="Cambria Math"/>
                      </a:rPr>
                      <m:t>𝑙</m:t>
                    </m:r>
                  </m:oMath>
                </a14:m>
                <a:endParaRPr lang="cs-CZ" sz="2000" dirty="0" smtClean="0"/>
              </a:p>
              <a:p>
                <a:r>
                  <a:rPr lang="cs-CZ" sz="2000" dirty="0"/>
                  <a:t> </a:t>
                </a:r>
                <a:r>
                  <a:rPr lang="cs-CZ" sz="2000" dirty="0" smtClean="0"/>
                  <a:t>              </a:t>
                </a:r>
                <a14:m>
                  <m:oMath xmlns:m="http://schemas.openxmlformats.org/officeDocument/2006/math">
                    <m:r>
                      <a:rPr lang="cs-CZ" sz="2000" i="1" dirty="0" smtClean="0">
                        <a:latin typeface="Cambria Math"/>
                      </a:rPr>
                      <m:t>𝑙</m:t>
                    </m:r>
                  </m:oMath>
                </a14:m>
                <a:r>
                  <a:rPr lang="cs-CZ" sz="2000" dirty="0" smtClean="0"/>
                  <a:t> = 11,00    </a:t>
                </a:r>
              </a:p>
              <a:p>
                <a:r>
                  <a:rPr lang="cs-CZ" sz="2000" b="1" dirty="0" smtClean="0"/>
                  <a:t>              </a:t>
                </a:r>
                <a14:m>
                  <m:oMath xmlns:m="http://schemas.openxmlformats.org/officeDocument/2006/math">
                    <m:r>
                      <a:rPr lang="cs-CZ" sz="2000" b="1" i="1" u="sng" dirty="0" smtClean="0">
                        <a:latin typeface="Cambria Math"/>
                      </a:rPr>
                      <m:t> </m:t>
                    </m:r>
                    <m:r>
                      <a:rPr lang="cs-CZ" sz="2000" b="1" i="1" u="sng" dirty="0" smtClean="0">
                        <a:latin typeface="Cambria Math"/>
                      </a:rPr>
                      <m:t>𝒍</m:t>
                    </m:r>
                    <m:r>
                      <a:rPr lang="cs-CZ" sz="2000" b="1" i="1" u="sng" dirty="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2000" b="1" u="sng" dirty="0" smtClean="0">
                    <a:sym typeface="Euclid Extra"/>
                  </a:rPr>
                  <a:t></a:t>
                </a:r>
                <a:r>
                  <a:rPr lang="cs-CZ" sz="2000" b="1" u="sng" dirty="0" smtClean="0"/>
                  <a:t> 11 m</a:t>
                </a: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9766" y="3295413"/>
                <a:ext cx="3021683" cy="1949380"/>
              </a:xfrm>
              <a:prstGeom prst="rect">
                <a:avLst/>
              </a:prstGeom>
              <a:blipFill rotWithShape="1">
                <a:blip r:embed="rId2"/>
                <a:stretch>
                  <a:fillRect b="-53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37555" y="3323069"/>
                <a:ext cx="1392211" cy="461665"/>
              </a:xfrm>
              <a:prstGeom prst="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 w="28575">
                <a:solidFill>
                  <a:schemeClr val="accent2">
                    <a:lumMod val="40000"/>
                    <a:lumOff val="6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Odvěsna</a:t>
                </a:r>
                <a:r>
                  <a:rPr lang="cs-CZ" sz="2400" dirty="0" smtClean="0"/>
                  <a:t>  </a:t>
                </a:r>
                <a14:m>
                  <m:oMath xmlns:m="http://schemas.openxmlformats.org/officeDocument/2006/math">
                    <m:r>
                      <a:rPr lang="cs-CZ" sz="2000" i="1" dirty="0" smtClean="0">
                        <a:latin typeface="Cambria Math"/>
                      </a:rPr>
                      <m:t>𝑙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555" y="3323069"/>
                <a:ext cx="1392211" cy="461665"/>
              </a:xfrm>
              <a:prstGeom prst="rect">
                <a:avLst/>
              </a:prstGeom>
              <a:blipFill rotWithShape="1">
                <a:blip r:embed="rId3"/>
                <a:stretch>
                  <a:fillRect l="-3863" b="-14815"/>
                </a:stretch>
              </a:blipFill>
              <a:ln w="28575">
                <a:solidFill>
                  <a:schemeClr val="accent2">
                    <a:lumMod val="40000"/>
                    <a:lumOff val="6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240038" y="1669885"/>
                <a:ext cx="3278476" cy="2197140"/>
              </a:xfrm>
              <a:prstGeom prst="rect">
                <a:avLst/>
              </a:prstGeom>
              <a:solidFill>
                <a:schemeClr val="accent4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          sin </a:t>
                </a:r>
                <a14:m>
                  <m:oMath xmlns:m="http://schemas.openxmlformats.org/officeDocument/2006/math">
                    <m:r>
                      <a:rPr lang="cs-CZ" sz="2000">
                        <a:latin typeface="Cambria Math"/>
                        <a:ea typeface="Cambria Math"/>
                      </a:rPr>
                      <m:t>35</m:t>
                    </m:r>
                  </m:oMath>
                </a14:m>
                <a:r>
                  <a:rPr lang="cs-CZ" sz="2000" dirty="0">
                    <a:sym typeface="Symbol"/>
                  </a:rPr>
                  <a:t>°40´</a:t>
                </a:r>
                <a:r>
                  <a:rPr lang="cs-CZ" sz="2000" dirty="0" smtClean="0">
                    <a:sym typeface="Symbol"/>
                  </a:rPr>
                  <a:t> </a:t>
                </a:r>
                <a:r>
                  <a:rPr lang="cs-CZ" sz="2000" dirty="0">
                    <a:sym typeface="Symbol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sym typeface="Symbol"/>
                          </a:rPr>
                          <m:t>7,9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  <a:sym typeface="Symbol"/>
                          </a:rPr>
                          <m:t>𝑚</m:t>
                        </m:r>
                      </m:den>
                    </m:f>
                  </m:oMath>
                </a14:m>
                <a:endParaRPr lang="cs-CZ" sz="2000" dirty="0"/>
              </a:p>
              <a:p>
                <a:r>
                  <a:rPr lang="cs-CZ" sz="2000" dirty="0"/>
                  <a:t>      </a:t>
                </a:r>
                <a:r>
                  <a:rPr lang="cs-CZ" sz="2000" dirty="0" smtClean="0"/>
                  <a:t>0,5831 </a:t>
                </a:r>
                <a:r>
                  <a:rPr lang="cs-CZ" sz="20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sym typeface="Symbol"/>
                          </a:rPr>
                          <m:t>7,9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  <a:sym typeface="Symbol"/>
                          </a:rPr>
                          <m:t>𝑚</m:t>
                        </m:r>
                      </m:den>
                    </m:f>
                  </m:oMath>
                </a14:m>
                <a:r>
                  <a:rPr lang="cs-CZ" sz="2000" dirty="0"/>
                  <a:t>  /</a:t>
                </a:r>
                <a:r>
                  <a:rPr lang="cs-CZ" sz="2000" dirty="0" smtClean="0"/>
                  <a:t>∙m </a:t>
                </a:r>
                <a:endParaRPr lang="cs-CZ" sz="2000" dirty="0"/>
              </a:p>
              <a:p>
                <a:r>
                  <a:rPr lang="cs-CZ" sz="2000" dirty="0" smtClean="0"/>
                  <a:t> 0,5831∙</a:t>
                </a:r>
                <a:r>
                  <a:rPr lang="cs-CZ" sz="2000" dirty="0"/>
                  <a:t>m</a:t>
                </a:r>
                <a:r>
                  <a:rPr lang="cs-CZ" sz="2000" dirty="0" smtClean="0"/>
                  <a:t> </a:t>
                </a:r>
                <a:r>
                  <a:rPr lang="cs-CZ" sz="2000" dirty="0"/>
                  <a:t>= </a:t>
                </a:r>
                <a:r>
                  <a:rPr lang="cs-CZ" sz="2000" dirty="0" smtClean="0"/>
                  <a:t>7,9 / :0,5831</a:t>
                </a:r>
                <a:endParaRPr lang="cs-CZ" sz="2000" dirty="0"/>
              </a:p>
              <a:p>
                <a:r>
                  <a:rPr lang="cs-CZ" sz="2000" dirty="0"/>
                  <a:t>               </a:t>
                </a:r>
                <a:r>
                  <a:rPr lang="cs-CZ" sz="2000" dirty="0" smtClean="0"/>
                  <a:t>m  </a:t>
                </a:r>
                <a:r>
                  <a:rPr lang="cs-CZ" sz="2000" dirty="0"/>
                  <a:t>= </a:t>
                </a:r>
                <a:r>
                  <a:rPr lang="cs-CZ" sz="2000" dirty="0" smtClean="0"/>
                  <a:t>7,9:0,5831   </a:t>
                </a:r>
                <a:endParaRPr lang="cs-CZ" sz="2000" dirty="0"/>
              </a:p>
              <a:p>
                <a:r>
                  <a:rPr lang="cs-CZ" sz="2000" b="1" dirty="0"/>
                  <a:t>             </a:t>
                </a:r>
                <a:r>
                  <a:rPr lang="cs-CZ" sz="2000" b="1" dirty="0" smtClean="0"/>
                  <a:t>   </a:t>
                </a:r>
                <a:r>
                  <a:rPr lang="cs-CZ" sz="2000" dirty="0" smtClean="0"/>
                  <a:t>m </a:t>
                </a:r>
                <a:r>
                  <a:rPr lang="cs-CZ" sz="2000" dirty="0"/>
                  <a:t>= </a:t>
                </a:r>
                <a:r>
                  <a:rPr lang="cs-CZ" sz="2000" dirty="0" smtClean="0"/>
                  <a:t>13,54</a:t>
                </a:r>
              </a:p>
              <a:p>
                <a:r>
                  <a:rPr lang="cs-CZ" sz="2000" dirty="0" smtClean="0"/>
                  <a:t>                </a:t>
                </a:r>
                <a:r>
                  <a:rPr lang="cs-CZ" sz="2000" b="1" u="sng" dirty="0"/>
                  <a:t>m</a:t>
                </a:r>
                <a:r>
                  <a:rPr lang="cs-CZ" sz="2000" b="1" u="sng" dirty="0" smtClean="0"/>
                  <a:t> </a:t>
                </a:r>
                <a:r>
                  <a:rPr lang="cs-CZ" sz="2000" b="1" u="sng" dirty="0" smtClean="0">
                    <a:sym typeface="Euclid Extra"/>
                  </a:rPr>
                  <a:t></a:t>
                </a:r>
                <a:r>
                  <a:rPr lang="cs-CZ" sz="2000" b="1" u="sng" dirty="0" smtClean="0"/>
                  <a:t> 14 m</a:t>
                </a:r>
                <a:endParaRPr lang="cs-CZ" sz="2000" b="1" u="sng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0038" y="1669885"/>
                <a:ext cx="3278476" cy="2197140"/>
              </a:xfrm>
              <a:prstGeom prst="rect">
                <a:avLst/>
              </a:prstGeom>
              <a:blipFill rotWithShape="1">
                <a:blip r:embed="rId4"/>
                <a:stretch>
                  <a:fillRect l="-372" b="-44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ovéPole 20"/>
          <p:cNvSpPr txBox="1"/>
          <p:nvPr/>
        </p:nvSpPr>
        <p:spPr>
          <a:xfrm>
            <a:off x="3871887" y="1724632"/>
            <a:ext cx="1368152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přepona</a:t>
            </a:r>
            <a:r>
              <a:rPr lang="cs-CZ" sz="2400" dirty="0" smtClean="0"/>
              <a:t> </a:t>
            </a:r>
            <a:r>
              <a:rPr lang="cs-CZ" sz="2000" dirty="0" smtClean="0"/>
              <a:t>m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843827" y="5445224"/>
                <a:ext cx="7674687" cy="1009956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𝑅</m:t>
                        </m:r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∆</m:t>
                        </m:r>
                      </m:sub>
                    </m:sSub>
                  </m:oMath>
                </a14:m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dirty="0" smtClean="0">
                            <a:latin typeface="Cambria Math"/>
                          </a:rPr>
                          <m:t>1.</m:t>
                        </m:r>
                        <m:r>
                          <a:rPr lang="cs-CZ" sz="2400" b="0" i="1" dirty="0" smtClean="0">
                            <a:latin typeface="Cambria Math"/>
                          </a:rPr>
                          <m:t>𝑜𝑑𝑣</m:t>
                        </m:r>
                        <m:r>
                          <a:rPr lang="cs-CZ" sz="2400" b="0" i="1" dirty="0" smtClean="0">
                            <a:latin typeface="Cambria Math"/>
                          </a:rPr>
                          <m:t>ě</m:t>
                        </m:r>
                        <m:r>
                          <a:rPr lang="cs-CZ" sz="2400" b="0" i="1" dirty="0" smtClean="0">
                            <a:latin typeface="Cambria Math"/>
                          </a:rPr>
                          <m:t>𝑠𝑛𝑎</m:t>
                        </m:r>
                        <m:r>
                          <a:rPr lang="cs-CZ" sz="2400" b="1" i="1" dirty="0" smtClean="0">
                            <a:latin typeface="Cambria Math"/>
                          </a:rPr>
                          <m:t> </m:t>
                        </m:r>
                        <m:r>
                          <a:rPr lang="cs-CZ" sz="2400" b="1" i="1" dirty="0" smtClean="0">
                            <a:latin typeface="Cambria Math"/>
                            <a:ea typeface="Cambria Math"/>
                          </a:rPr>
                          <m:t>∙ </m:t>
                        </m:r>
                        <m:r>
                          <a:rPr lang="cs-CZ" sz="2400" b="0" i="1" dirty="0" smtClean="0">
                            <a:latin typeface="Cambria Math"/>
                            <a:ea typeface="Cambria Math"/>
                          </a:rPr>
                          <m:t>2.</m:t>
                        </m:r>
                        <m:r>
                          <a:rPr lang="cs-CZ" sz="2400" b="0" i="1" dirty="0" smtClean="0">
                            <a:latin typeface="Cambria Math"/>
                            <a:ea typeface="Cambria Math"/>
                          </a:rPr>
                          <m:t>𝑜𝑑𝑣</m:t>
                        </m:r>
                        <m:r>
                          <a:rPr lang="cs-CZ" sz="2400" b="0" i="1" dirty="0" smtClean="0">
                            <a:latin typeface="Cambria Math"/>
                            <a:ea typeface="Cambria Math"/>
                          </a:rPr>
                          <m:t>ě</m:t>
                        </m:r>
                        <m:r>
                          <a:rPr lang="cs-CZ" sz="2400" b="0" i="1" dirty="0" smtClean="0">
                            <a:latin typeface="Cambria Math"/>
                            <a:ea typeface="Cambria Math"/>
                          </a:rPr>
                          <m:t>𝑠𝑛𝑎</m:t>
                        </m:r>
                      </m:num>
                      <m:den>
                        <m:r>
                          <a:rPr lang="cs-CZ" sz="2400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dirty="0" smtClean="0">
                            <a:latin typeface="Cambria Math"/>
                          </a:rPr>
                          <m:t>7,9 </m:t>
                        </m:r>
                        <m:r>
                          <a:rPr lang="cs-CZ" sz="2400" b="0" i="1" dirty="0" smtClean="0">
                            <a:latin typeface="Cambria Math"/>
                          </a:rPr>
                          <m:t>𝑚</m:t>
                        </m:r>
                        <m:r>
                          <a:rPr lang="cs-CZ" sz="2400" b="0" i="1" dirty="0" smtClean="0">
                            <a:latin typeface="Cambria Math"/>
                            <a:ea typeface="Cambria Math"/>
                          </a:rPr>
                          <m:t>∙11 </m:t>
                        </m:r>
                        <m:r>
                          <a:rPr lang="cs-CZ" sz="2400" b="0" i="1" dirty="0" smtClean="0">
                            <a:latin typeface="Cambria Math"/>
                            <a:ea typeface="Cambria Math"/>
                          </a:rPr>
                          <m:t>𝑚</m:t>
                        </m:r>
                      </m:num>
                      <m:den>
                        <m:r>
                          <a:rPr lang="cs-CZ" sz="2400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86,9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  <m:sSup>
                      <m:sSupPr>
                        <m:ctrlPr>
                          <a:rPr lang="cs-CZ" sz="24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400" dirty="0" smtClean="0"/>
                  <a:t> = </a:t>
                </a:r>
                <a:r>
                  <a:rPr lang="cs-CZ" sz="2000" dirty="0" smtClean="0"/>
                  <a:t>43,45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400" dirty="0" smtClean="0"/>
              </a:p>
              <a:p>
                <a:r>
                  <a:rPr lang="cs-CZ" sz="2400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</a:rPr>
                          <m:t>𝑺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</a:rPr>
                          <m:t>𝑹</m:t>
                        </m:r>
                        <m:r>
                          <a:rPr lang="cs-CZ" sz="2400" b="1" i="1">
                            <a:latin typeface="Cambria Math"/>
                            <a:ea typeface="Cambria Math"/>
                          </a:rPr>
                          <m:t>∆</m:t>
                        </m:r>
                      </m:sub>
                    </m:sSub>
                  </m:oMath>
                </a14:m>
                <a:r>
                  <a:rPr lang="cs-CZ" sz="2400" b="1" dirty="0" smtClean="0"/>
                  <a:t> </a:t>
                </a:r>
                <a:r>
                  <a:rPr lang="cs-CZ" sz="2400" b="1" dirty="0" smtClean="0">
                    <a:sym typeface="Euclid Extra"/>
                  </a:rPr>
                  <a:t> 43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b="1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1">
                            <a:latin typeface="Cambria Math"/>
                          </a:rPr>
                          <m:t>𝒎</m:t>
                        </m:r>
                      </m:e>
                      <m:sup>
                        <m:r>
                          <a:rPr lang="cs-CZ" sz="2400" b="1" i="1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400" b="1" i="1" smtClean="0">
                        <a:latin typeface="Cambria Math"/>
                      </a:rPr>
                      <m:t>  </m:t>
                    </m:r>
                  </m:oMath>
                </a14:m>
                <a:endParaRPr lang="cs-CZ" sz="2400" b="1" i="1" dirty="0" smtClean="0">
                  <a:latin typeface="Cambria Math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3827" y="5445224"/>
                <a:ext cx="7674687" cy="1009956"/>
              </a:xfrm>
              <a:prstGeom prst="rect">
                <a:avLst/>
              </a:prstGeom>
              <a:blipFill rotWithShape="1">
                <a:blip r:embed="rId5"/>
                <a:stretch>
                  <a:fillRect b="-13095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240038" y="4134134"/>
                <a:ext cx="3278476" cy="923330"/>
              </a:xfrm>
              <a:prstGeom prst="rect">
                <a:avLst/>
              </a:prstGeom>
              <a:noFill/>
              <a:ln>
                <a:solidFill>
                  <a:srgbClr val="FFC00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𝑜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∆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=7,9 </m:t>
                      </m:r>
                      <m:r>
                        <a:rPr lang="cs-CZ" i="1">
                          <a:latin typeface="Cambria Math"/>
                        </a:rPr>
                        <m:t>𝑚</m:t>
                      </m:r>
                      <m:r>
                        <a:rPr lang="cs-CZ" i="1">
                          <a:latin typeface="Cambria Math"/>
                        </a:rPr>
                        <m:t>+11 </m:t>
                      </m:r>
                      <m:r>
                        <a:rPr lang="cs-CZ" i="1">
                          <a:latin typeface="Cambria Math"/>
                        </a:rPr>
                        <m:t>𝑚</m:t>
                      </m:r>
                      <m:r>
                        <a:rPr lang="cs-CZ" i="1">
                          <a:latin typeface="Cambria Math"/>
                        </a:rPr>
                        <m:t>+14 </m:t>
                      </m:r>
                      <m:r>
                        <a:rPr lang="cs-CZ" i="1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i="1" dirty="0" smtClean="0">
                  <a:latin typeface="Cambria Math"/>
                </a:endParaRPr>
              </a:p>
              <a:p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𝑜</m:t>
                        </m:r>
                      </m:e>
                      <m:sub>
                        <m:r>
                          <a:rPr lang="cs-CZ" i="1">
                            <a:latin typeface="Cambria Math"/>
                            <a:ea typeface="Cambria Math"/>
                          </a:rPr>
                          <m:t>∆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3</m:t>
                    </m:r>
                    <m:r>
                      <a:rPr lang="cs-CZ" i="1">
                        <a:latin typeface="Cambria Math"/>
                      </a:rPr>
                      <m:t>2,9 </m:t>
                    </m:r>
                    <m:r>
                      <a:rPr lang="cs-CZ" i="1">
                        <a:latin typeface="Cambria Math"/>
                      </a:rPr>
                      <m:t>𝑚</m:t>
                    </m:r>
                  </m:oMath>
                </a14:m>
                <a:endParaRPr lang="cs-CZ" i="1" dirty="0" smtClean="0">
                  <a:latin typeface="Cambria Math"/>
                </a:endParaRPr>
              </a:p>
              <a:p>
                <a:r>
                  <a:rPr lang="cs-CZ" dirty="0" smtClean="0"/>
                  <a:t>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</a:rPr>
                          <m:t> </m:t>
                        </m:r>
                        <m:r>
                          <a:rPr lang="cs-CZ" b="1" i="1">
                            <a:latin typeface="Cambria Math"/>
                          </a:rPr>
                          <m:t>𝒐</m:t>
                        </m:r>
                      </m:e>
                      <m:sub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∆ </m:t>
                        </m:r>
                      </m:sub>
                    </m:sSub>
                  </m:oMath>
                </a14:m>
                <a:r>
                  <a:rPr lang="cs-CZ" b="1" dirty="0"/>
                  <a:t> </a:t>
                </a:r>
                <a:r>
                  <a:rPr lang="cs-CZ" b="1" dirty="0">
                    <a:sym typeface="Euclid Extra"/>
                  </a:rPr>
                  <a:t> 33 </a:t>
                </a:r>
                <a:r>
                  <a:rPr lang="cs-CZ" b="1" dirty="0" smtClean="0">
                    <a:sym typeface="Euclid Extra"/>
                  </a:rPr>
                  <a:t>m</a:t>
                </a:r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0038" y="4134134"/>
                <a:ext cx="3278476" cy="923330"/>
              </a:xfrm>
              <a:prstGeom prst="rect">
                <a:avLst/>
              </a:prstGeom>
              <a:blipFill rotWithShape="1">
                <a:blip r:embed="rId6"/>
                <a:stretch>
                  <a:fillRect b="-9091"/>
                </a:stretch>
              </a:blipFill>
              <a:ln>
                <a:solidFill>
                  <a:srgbClr val="FFC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2" name="Skupina 21"/>
          <p:cNvGrpSpPr/>
          <p:nvPr/>
        </p:nvGrpSpPr>
        <p:grpSpPr>
          <a:xfrm>
            <a:off x="953669" y="1487197"/>
            <a:ext cx="3224752" cy="2377814"/>
            <a:chOff x="953669" y="1487197"/>
            <a:chExt cx="3224752" cy="2377814"/>
          </a:xfrm>
        </p:grpSpPr>
        <p:grpSp>
          <p:nvGrpSpPr>
            <p:cNvPr id="23" name="Skupina 22"/>
            <p:cNvGrpSpPr/>
            <p:nvPr/>
          </p:nvGrpSpPr>
          <p:grpSpPr>
            <a:xfrm rot="19655288">
              <a:off x="953669" y="1986891"/>
              <a:ext cx="2846747" cy="1878120"/>
              <a:chOff x="3117324" y="2495462"/>
              <a:chExt cx="2846747" cy="1878120"/>
            </a:xfrm>
          </p:grpSpPr>
          <p:sp>
            <p:nvSpPr>
              <p:cNvPr id="31" name="Pravoúhlý trojúhelník 30"/>
              <p:cNvSpPr/>
              <p:nvPr/>
            </p:nvSpPr>
            <p:spPr>
              <a:xfrm rot="10800000">
                <a:off x="3477365" y="2757003"/>
                <a:ext cx="2016224" cy="1296144"/>
              </a:xfrm>
              <a:prstGeom prst="rtTriangl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cs-CZ" dirty="0"/>
              </a:p>
            </p:txBody>
          </p:sp>
          <p:sp>
            <p:nvSpPr>
              <p:cNvPr id="32" name="TextovéPole 12"/>
              <p:cNvSpPr txBox="1"/>
              <p:nvPr/>
            </p:nvSpPr>
            <p:spPr>
              <a:xfrm rot="1944712">
                <a:off x="3117324" y="2495462"/>
                <a:ext cx="36004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sz="2000" dirty="0" smtClean="0"/>
                  <a:t>K</a:t>
                </a:r>
                <a:endParaRPr lang="cs-CZ" sz="2000" dirty="0"/>
              </a:p>
            </p:txBody>
          </p:sp>
          <p:sp>
            <p:nvSpPr>
              <p:cNvPr id="33" name="TextovéPole 13"/>
              <p:cNvSpPr txBox="1"/>
              <p:nvPr/>
            </p:nvSpPr>
            <p:spPr>
              <a:xfrm rot="1765417">
                <a:off x="5522620" y="3973472"/>
                <a:ext cx="43204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sz="2000" dirty="0" smtClean="0"/>
                  <a:t>L</a:t>
                </a:r>
                <a:endParaRPr lang="cs-CZ" sz="2000" dirty="0"/>
              </a:p>
            </p:txBody>
          </p:sp>
          <p:sp>
            <p:nvSpPr>
              <p:cNvPr id="35" name="TextovéPole 14"/>
              <p:cNvSpPr txBox="1"/>
              <p:nvPr/>
            </p:nvSpPr>
            <p:spPr>
              <a:xfrm rot="2139910">
                <a:off x="5460015" y="2583020"/>
                <a:ext cx="50405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sz="2000" dirty="0" smtClean="0"/>
                  <a:t>M</a:t>
                </a:r>
                <a:endParaRPr lang="cs-CZ" sz="2000" dirty="0"/>
              </a:p>
            </p:txBody>
          </p:sp>
          <p:sp>
            <p:nvSpPr>
              <p:cNvPr id="36" name="Oblouk 35"/>
              <p:cNvSpPr/>
              <p:nvPr/>
            </p:nvSpPr>
            <p:spPr>
              <a:xfrm rot="4136456">
                <a:off x="3787242" y="2506212"/>
                <a:ext cx="792088" cy="778721"/>
              </a:xfrm>
              <a:prstGeom prst="arc">
                <a:avLst/>
              </a:prstGeom>
              <a:ln w="1905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cs-CZ"/>
              </a:p>
            </p:txBody>
          </p:sp>
          <p:sp>
            <p:nvSpPr>
              <p:cNvPr id="37" name="TextovéPole 16"/>
              <p:cNvSpPr txBox="1"/>
              <p:nvPr/>
            </p:nvSpPr>
            <p:spPr>
              <a:xfrm rot="1780326">
                <a:off x="3753553" y="2799462"/>
                <a:ext cx="90506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sz="2000" dirty="0"/>
                  <a:t>35°40´</a:t>
                </a:r>
              </a:p>
            </p:txBody>
          </p:sp>
        </p:grpSp>
        <p:grpSp>
          <p:nvGrpSpPr>
            <p:cNvPr id="24" name="Skupina 23"/>
            <p:cNvGrpSpPr/>
            <p:nvPr/>
          </p:nvGrpSpPr>
          <p:grpSpPr>
            <a:xfrm>
              <a:off x="1595043" y="1883090"/>
              <a:ext cx="2583378" cy="1400411"/>
              <a:chOff x="1595043" y="1883090"/>
              <a:chExt cx="2583378" cy="1400411"/>
            </a:xfrm>
          </p:grpSpPr>
          <p:sp>
            <p:nvSpPr>
              <p:cNvPr id="27" name="TextovéPole 26"/>
              <p:cNvSpPr txBox="1"/>
              <p:nvPr/>
            </p:nvSpPr>
            <p:spPr>
              <a:xfrm>
                <a:off x="3244617" y="2227958"/>
                <a:ext cx="93380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7,9 m</a:t>
                </a:r>
                <a:endParaRPr lang="cs-CZ" sz="2000" dirty="0"/>
              </a:p>
            </p:txBody>
          </p:sp>
          <p:sp>
            <p:nvSpPr>
              <p:cNvPr id="28" name="TextovéPole 27"/>
              <p:cNvSpPr txBox="1"/>
              <p:nvPr/>
            </p:nvSpPr>
            <p:spPr>
              <a:xfrm>
                <a:off x="1595043" y="2170296"/>
                <a:ext cx="27125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/>
                  <a:t>l</a:t>
                </a:r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2055879" y="2883391"/>
                <a:ext cx="51816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m</a:t>
                </a:r>
                <a:endParaRPr lang="cs-CZ" sz="2000" dirty="0"/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>
                <a:off x="2577315" y="1883090"/>
                <a:ext cx="35289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/>
                  <a:t>∙</a:t>
                </a:r>
                <a:endParaRPr lang="cs-CZ" sz="2400" b="1" dirty="0"/>
              </a:p>
            </p:txBody>
          </p:sp>
        </p:grpSp>
        <p:sp>
          <p:nvSpPr>
            <p:cNvPr id="26" name="Oblouk 25"/>
            <p:cNvSpPr/>
            <p:nvPr/>
          </p:nvSpPr>
          <p:spPr>
            <a:xfrm rot="7694814">
              <a:off x="2259909" y="1350248"/>
              <a:ext cx="712058" cy="985956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664811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249</TotalTime>
  <Words>1103</Words>
  <Application>Microsoft Office PowerPoint</Application>
  <PresentationFormat>Předvádění na obrazovce (4:3)</PresentationFormat>
  <Paragraphs>161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  </vt:lpstr>
      <vt:lpstr>Prezentace aplikace PowerPoint</vt:lpstr>
      <vt:lpstr>Užití goniometrických funkcí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Užití goniometrických funkcí</dc:title>
  <dc:creator>mrkackovav</dc:creator>
  <cp:lastModifiedBy>Vlasta Mrkáčková</cp:lastModifiedBy>
  <cp:revision>29</cp:revision>
  <dcterms:created xsi:type="dcterms:W3CDTF">2013-03-24T20:08:43Z</dcterms:created>
  <dcterms:modified xsi:type="dcterms:W3CDTF">2013-06-26T19:28:47Z</dcterms:modified>
</cp:coreProperties>
</file>