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8" r:id="rId2"/>
    <p:sldId id="257" r:id="rId3"/>
    <p:sldId id="268" r:id="rId4"/>
    <p:sldId id="267" r:id="rId5"/>
    <p:sldId id="269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66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0310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9464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8880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4520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1806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3380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8398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038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2846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883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8382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slide" Target="slide9.xml"/><Relationship Id="rId5" Type="http://schemas.openxmlformats.org/officeDocument/2006/relationships/slide" Target="slide7.xml"/><Relationship Id="rId4" Type="http://schemas.openxmlformats.org/officeDocument/2006/relationships/slide" Target="slide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0443818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Jiří Kolář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VY_32_INOVACE_08B_18_Aplikační_programy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HARDWARE A SOFTWARE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19. 6. 2013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Tento </a:t>
            </a:r>
            <a:r>
              <a:rPr lang="cs-CZ" sz="1800" dirty="0">
                <a:latin typeface="Calibri" pitchFamily="34" charset="0"/>
              </a:rPr>
              <a:t>materiál slouží k v</a:t>
            </a:r>
            <a:r>
              <a:rPr lang="cs-CZ" sz="1800" dirty="0" smtClean="0">
                <a:latin typeface="Calibri" pitchFamily="34" charset="0"/>
              </a:rPr>
              <a:t>ysvětlení pojmů týkajících se jednotlivých druhů aplikačního softwaru a </a:t>
            </a:r>
            <a:r>
              <a:rPr lang="cs-CZ" sz="1800" dirty="0">
                <a:latin typeface="Calibri" pitchFamily="34" charset="0"/>
              </a:rPr>
              <a:t>je připraven pro </a:t>
            </a:r>
            <a:r>
              <a:rPr lang="cs-CZ" sz="1800" dirty="0" smtClean="0">
                <a:latin typeface="Calibri" pitchFamily="34" charset="0"/>
              </a:rPr>
              <a:t>předmět Informační a komunikační technologie v 1. </a:t>
            </a:r>
            <a:r>
              <a:rPr lang="cs-CZ" sz="1800" dirty="0">
                <a:latin typeface="Calibri" pitchFamily="34" charset="0"/>
              </a:rPr>
              <a:t>ročníku </a:t>
            </a:r>
            <a:r>
              <a:rPr lang="cs-CZ" sz="1800" dirty="0" smtClean="0">
                <a:latin typeface="Calibri" pitchFamily="34" charset="0"/>
              </a:rPr>
              <a:t>čtyřletého gymnázia.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První část této prezentace se věnuje teorii </a:t>
            </a:r>
            <a:r>
              <a:rPr lang="cs-CZ" sz="1800" dirty="0" smtClean="0">
                <a:latin typeface="Calibri" pitchFamily="34" charset="0"/>
              </a:rPr>
              <a:t>a </a:t>
            </a:r>
            <a:r>
              <a:rPr lang="cs-CZ" sz="1800" dirty="0">
                <a:latin typeface="Calibri" pitchFamily="34" charset="0"/>
              </a:rPr>
              <a:t>je doplňována výkladem učitele. 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Další část prezentace se věnuje procvičování nových pojmů s využitím kvízu, kde si žáci volí otázku pomocí el. pera a mohou stejným způsobem provézt kontrolu správné odpovědi.</a:t>
            </a:r>
          </a:p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V </a:t>
            </a:r>
            <a:r>
              <a:rPr lang="cs-CZ" sz="1800" dirty="0">
                <a:latin typeface="Calibri" pitchFamily="34" charset="0"/>
              </a:rPr>
              <a:t>poslední části prezentace </a:t>
            </a:r>
            <a:r>
              <a:rPr lang="cs-CZ" sz="1800" dirty="0" smtClean="0">
                <a:latin typeface="Calibri" pitchFamily="34" charset="0"/>
              </a:rPr>
              <a:t>je zadán studentům domácí úkol, na který odpovídají prostřednictvím </a:t>
            </a:r>
            <a:r>
              <a:rPr lang="cs-CZ" sz="1800" dirty="0" err="1" smtClean="0">
                <a:latin typeface="Calibri" pitchFamily="34" charset="0"/>
              </a:rPr>
              <a:t>iTŘÍDY</a:t>
            </a:r>
            <a:r>
              <a:rPr lang="cs-CZ" sz="1800" dirty="0" smtClean="0">
                <a:latin typeface="Calibri" pitchFamily="34" charset="0"/>
              </a:rPr>
              <a:t> (on-line prostředí).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Materiál je určen k interaktivní výuce.</a:t>
            </a: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Aplikační </a:t>
            </a:r>
            <a:r>
              <a:rPr lang="cs-CZ" dirty="0"/>
              <a:t>software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/>
              <a:t>umožňuje uživateli vykonávat nějakou užitečnou činnost</a:t>
            </a:r>
          </a:p>
          <a:p>
            <a:endParaRPr lang="cs-CZ" sz="3600" dirty="0"/>
          </a:p>
        </p:txBody>
      </p:sp>
      <p:sp>
        <p:nvSpPr>
          <p:cNvPr id="4" name="Šipka dolů 3"/>
          <p:cNvSpPr/>
          <p:nvPr/>
        </p:nvSpPr>
        <p:spPr>
          <a:xfrm>
            <a:off x="8316416" y="4959609"/>
            <a:ext cx="827584" cy="1656184"/>
          </a:xfrm>
          <a:prstGeom prst="downArrow">
            <a:avLst>
              <a:gd name="adj1" fmla="val 50000"/>
              <a:gd name="adj2" fmla="val 3276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3" action="ppaction://hlinksldjump"/>
              </a:rPr>
              <a:t>procvičován</a:t>
            </a:r>
            <a:r>
              <a:rPr lang="cs-CZ" dirty="0" smtClean="0">
                <a:hlinkClick r:id="rId3" action="ppaction://hlinksldjump"/>
              </a:rPr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072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Textové programy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Textové procesory</a:t>
            </a:r>
          </a:p>
          <a:p>
            <a:pPr lvl="1"/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>
                <a:latin typeface="Calibri" pitchFamily="34" charset="0"/>
              </a:rPr>
              <a:t>programy sloužící ke kompletní práci s textem (změna barvy atp.)</a:t>
            </a:r>
          </a:p>
          <a:p>
            <a:pPr lvl="2"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 Microsoft Word</a:t>
            </a:r>
          </a:p>
          <a:p>
            <a:pPr lvl="2"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 OpenOffice.org </a:t>
            </a:r>
            <a:r>
              <a:rPr lang="cs-CZ" dirty="0" err="1">
                <a:latin typeface="Calibri" pitchFamily="34" charset="0"/>
              </a:rPr>
              <a:t>Writer</a:t>
            </a:r>
            <a:endParaRPr lang="cs-CZ" dirty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Textové editory</a:t>
            </a:r>
          </a:p>
          <a:p>
            <a:pPr lvl="1"/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>
                <a:latin typeface="Calibri" pitchFamily="34" charset="0"/>
              </a:rPr>
              <a:t>programy sloužící pouze k editaci prostého textu</a:t>
            </a:r>
          </a:p>
          <a:p>
            <a:pPr lvl="2"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 Poznámkový blok</a:t>
            </a:r>
          </a:p>
          <a:p>
            <a:pPr lvl="2"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 </a:t>
            </a:r>
            <a:r>
              <a:rPr lang="cs-CZ" dirty="0" err="1">
                <a:latin typeface="Calibri" pitchFamily="34" charset="0"/>
              </a:rPr>
              <a:t>PSPad</a:t>
            </a:r>
            <a:endParaRPr lang="cs-CZ" dirty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sz="2800" dirty="0" smtClean="0">
                <a:latin typeface="Calibri" pitchFamily="34" charset="0"/>
              </a:rPr>
              <a:t>DTP</a:t>
            </a:r>
          </a:p>
          <a:p>
            <a:pPr lvl="1"/>
            <a:r>
              <a:rPr lang="cs-CZ" dirty="0" smtClean="0">
                <a:latin typeface="Calibri" pitchFamily="34" charset="0"/>
              </a:rPr>
              <a:t>programy </a:t>
            </a:r>
            <a:r>
              <a:rPr lang="cs-CZ" dirty="0">
                <a:latin typeface="Calibri" pitchFamily="34" charset="0"/>
              </a:rPr>
              <a:t>pro předtiskovou </a:t>
            </a:r>
            <a:r>
              <a:rPr lang="cs-CZ" dirty="0" smtClean="0">
                <a:latin typeface="Calibri" pitchFamily="34" charset="0"/>
              </a:rPr>
              <a:t>přípravu</a:t>
            </a:r>
          </a:p>
          <a:p>
            <a:pPr lvl="2"/>
            <a:r>
              <a:rPr lang="cs-CZ" dirty="0" err="1" smtClean="0">
                <a:latin typeface="Calibri" pitchFamily="34" charset="0"/>
              </a:rPr>
              <a:t>QuarkXpress</a:t>
            </a:r>
            <a:endParaRPr lang="cs-CZ" dirty="0">
              <a:latin typeface="Calibri" pitchFamily="34" charset="0"/>
            </a:endParaRPr>
          </a:p>
          <a:p>
            <a:pPr lvl="2"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Adobe </a:t>
            </a:r>
            <a:r>
              <a:rPr lang="cs-CZ" dirty="0" err="1">
                <a:latin typeface="Calibri" pitchFamily="34" charset="0"/>
              </a:rPr>
              <a:t>InDegsn</a:t>
            </a:r>
            <a:endParaRPr lang="cs-CZ" dirty="0">
              <a:latin typeface="Calibri" pitchFamily="34" charset="0"/>
            </a:endParaRPr>
          </a:p>
          <a:p>
            <a:pPr lvl="2"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Corel </a:t>
            </a:r>
            <a:r>
              <a:rPr lang="cs-CZ" dirty="0" smtClean="0">
                <a:latin typeface="Calibri" pitchFamily="34" charset="0"/>
              </a:rPr>
              <a:t>Ventura</a:t>
            </a:r>
            <a:endParaRPr lang="cs-CZ" dirty="0">
              <a:latin typeface="Calibri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63" y="4700588"/>
            <a:ext cx="3308350" cy="198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openoffice_writer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68144" y="2549525"/>
            <a:ext cx="2843212" cy="188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62617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Tabulkové </a:t>
            </a:r>
            <a:r>
              <a:rPr lang="cs-CZ" dirty="0" smtClean="0"/>
              <a:t>kalkulátory (procesory)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Calibri" pitchFamily="34" charset="0"/>
              </a:rPr>
              <a:t>Je to </a:t>
            </a:r>
            <a:r>
              <a:rPr lang="cs-CZ" dirty="0" smtClean="0">
                <a:latin typeface="Calibri" pitchFamily="34" charset="0"/>
              </a:rPr>
              <a:t>program</a:t>
            </a:r>
            <a:r>
              <a:rPr lang="cs-CZ" dirty="0">
                <a:latin typeface="Calibri" pitchFamily="34" charset="0"/>
              </a:rPr>
              <a:t>, který nám umožní vkládat do tabulky různá data a </a:t>
            </a:r>
            <a:r>
              <a:rPr lang="cs-CZ" dirty="0" smtClean="0">
                <a:latin typeface="Calibri" pitchFamily="34" charset="0"/>
              </a:rPr>
              <a:t>dále s </a:t>
            </a:r>
            <a:r>
              <a:rPr lang="cs-CZ" dirty="0">
                <a:latin typeface="Calibri" pitchFamily="34" charset="0"/>
              </a:rPr>
              <a:t>nimi pracovat, provádět výpočty, vytvářet grafy.</a:t>
            </a:r>
          </a:p>
          <a:p>
            <a:pPr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 Microsoft Excel</a:t>
            </a:r>
          </a:p>
          <a:p>
            <a:pPr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 OpenOffice.org </a:t>
            </a:r>
            <a:r>
              <a:rPr lang="cs-CZ" dirty="0" err="1">
                <a:latin typeface="Calibri" pitchFamily="34" charset="0"/>
              </a:rPr>
              <a:t>Calc</a:t>
            </a:r>
            <a:endParaRPr lang="cs-CZ" dirty="0">
              <a:latin typeface="Calibri" pitchFamily="34" charset="0"/>
            </a:endParaRPr>
          </a:p>
        </p:txBody>
      </p:sp>
      <p:pic>
        <p:nvPicPr>
          <p:cNvPr id="4" name="Obrázek 5" descr="calc-big20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50" y="3929063"/>
            <a:ext cx="3786188" cy="273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57689" y="3941763"/>
            <a:ext cx="3670696" cy="277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Šipka dolů 5"/>
          <p:cNvSpPr/>
          <p:nvPr/>
        </p:nvSpPr>
        <p:spPr>
          <a:xfrm>
            <a:off x="8316416" y="4959609"/>
            <a:ext cx="827584" cy="1656184"/>
          </a:xfrm>
          <a:prstGeom prst="downArrow">
            <a:avLst>
              <a:gd name="adj1" fmla="val 50000"/>
              <a:gd name="adj2" fmla="val 3276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5" action="ppaction://hlinksldjump"/>
              </a:rPr>
              <a:t>procvičován</a:t>
            </a:r>
            <a:r>
              <a:rPr lang="cs-CZ" dirty="0" smtClean="0">
                <a:hlinkClick r:id="rId5" action="ppaction://hlinksldjump"/>
              </a:rPr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7040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Prezentační </a:t>
            </a:r>
            <a:r>
              <a:rPr lang="cs-CZ" dirty="0" smtClean="0"/>
              <a:t>programy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Calibri" pitchFamily="34" charset="0"/>
              </a:rPr>
              <a:t>program umožňující </a:t>
            </a:r>
            <a:r>
              <a:rPr lang="cs-CZ" dirty="0" smtClean="0">
                <a:latin typeface="Calibri" pitchFamily="34" charset="0"/>
              </a:rPr>
              <a:t>sdělování informací textovými a vizuálními prostředky</a:t>
            </a:r>
          </a:p>
          <a:p>
            <a:r>
              <a:rPr lang="cs-CZ" dirty="0" smtClean="0">
                <a:latin typeface="Calibri" pitchFamily="34" charset="0"/>
              </a:rPr>
              <a:t>Využívá sled snímků (</a:t>
            </a:r>
            <a:r>
              <a:rPr lang="cs-CZ" dirty="0" err="1" smtClean="0">
                <a:latin typeface="Calibri" pitchFamily="34" charset="0"/>
              </a:rPr>
              <a:t>slidů</a:t>
            </a:r>
            <a:r>
              <a:rPr lang="cs-CZ" dirty="0" smtClean="0">
                <a:latin typeface="Calibri" pitchFamily="34" charset="0"/>
              </a:rPr>
              <a:t>)</a:t>
            </a:r>
            <a:endParaRPr lang="cs-CZ" dirty="0">
              <a:latin typeface="Calibri" pitchFamily="34" charset="0"/>
            </a:endParaRPr>
          </a:p>
          <a:p>
            <a:pPr lvl="1"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 Microsoft PowerPoint</a:t>
            </a:r>
          </a:p>
          <a:p>
            <a:pPr lvl="1"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 OpenOffice.org </a:t>
            </a:r>
            <a:r>
              <a:rPr lang="cs-CZ" dirty="0" err="1">
                <a:latin typeface="Calibri" pitchFamily="34" charset="0"/>
              </a:rPr>
              <a:t>Impress</a:t>
            </a:r>
            <a:endParaRPr lang="cs-CZ" dirty="0">
              <a:latin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Obrázek 4" descr="0_openoffice_impress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3" y="3857625"/>
            <a:ext cx="4049712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81500" y="3929063"/>
            <a:ext cx="4521200" cy="2719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314931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dirty="0"/>
              <a:t>Databázové </a:t>
            </a:r>
            <a:r>
              <a:rPr lang="cs-CZ" dirty="0" smtClean="0"/>
              <a:t>systémy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program sloužící k vytváření databází a práci s nimi (vytváří a upravuje tabulky, formuláře, dotazy a </a:t>
            </a:r>
            <a:r>
              <a:rPr lang="cs-CZ" dirty="0" smtClean="0"/>
              <a:t>sestavy)</a:t>
            </a:r>
            <a:endParaRPr lang="cs-CZ" dirty="0"/>
          </a:p>
          <a:p>
            <a:r>
              <a:rPr lang="cs-CZ" dirty="0" smtClean="0"/>
              <a:t>Databáze  - kartotéka, evidence, velké množství informací</a:t>
            </a:r>
          </a:p>
          <a:p>
            <a:pPr lvl="1">
              <a:buFont typeface="Arial" charset="0"/>
              <a:buChar char="•"/>
            </a:pPr>
            <a:r>
              <a:rPr lang="cs-CZ" sz="2000" dirty="0">
                <a:latin typeface="Calibri" pitchFamily="34" charset="0"/>
              </a:rPr>
              <a:t>Microsoft Access</a:t>
            </a:r>
          </a:p>
          <a:p>
            <a:pPr lvl="1">
              <a:buFont typeface="Arial" charset="0"/>
              <a:buChar char="•"/>
            </a:pPr>
            <a:r>
              <a:rPr lang="cs-CZ" sz="2000" dirty="0" smtClean="0">
                <a:latin typeface="Calibri" pitchFamily="34" charset="0"/>
              </a:rPr>
              <a:t>OpenOffice.org </a:t>
            </a:r>
            <a:r>
              <a:rPr lang="cs-CZ" sz="2000" dirty="0">
                <a:latin typeface="Calibri" pitchFamily="34" charset="0"/>
              </a:rPr>
              <a:t>Base</a:t>
            </a:r>
          </a:p>
          <a:p>
            <a:pPr lvl="1">
              <a:buFont typeface="Arial" charset="0"/>
              <a:buChar char="•"/>
            </a:pPr>
            <a:r>
              <a:rPr lang="cs-CZ" sz="2000" dirty="0" smtClean="0">
                <a:latin typeface="Calibri" pitchFamily="34" charset="0"/>
              </a:rPr>
              <a:t>FoxPro</a:t>
            </a:r>
            <a:endParaRPr lang="cs-CZ" sz="2000" dirty="0">
              <a:latin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Obrázek 4" descr="base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7544" y="4365104"/>
            <a:ext cx="3571875" cy="2465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11960" y="4395614"/>
            <a:ext cx="4019550" cy="2417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Šipka dolů 5"/>
          <p:cNvSpPr/>
          <p:nvPr/>
        </p:nvSpPr>
        <p:spPr>
          <a:xfrm>
            <a:off x="8316416" y="4959609"/>
            <a:ext cx="827584" cy="1656184"/>
          </a:xfrm>
          <a:prstGeom prst="downArrow">
            <a:avLst>
              <a:gd name="adj1" fmla="val 50000"/>
              <a:gd name="adj2" fmla="val 3276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5" action="ppaction://hlinksldjump"/>
              </a:rPr>
              <a:t>procvičován</a:t>
            </a:r>
            <a:r>
              <a:rPr lang="cs-CZ" dirty="0" smtClean="0">
                <a:hlinkClick r:id="rId5" action="ppaction://hlinksldjump"/>
              </a:rPr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8194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Grafické programy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>
                <a:latin typeface="Calibri" pitchFamily="34" charset="0"/>
              </a:rPr>
              <a:t>programy určené pro pořizování nebo editaci grafiky</a:t>
            </a:r>
          </a:p>
          <a:p>
            <a:endParaRPr lang="cs-CZ" dirty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 Bitmapové (rastrové)</a:t>
            </a:r>
            <a:r>
              <a:rPr lang="cs-CZ" i="1" dirty="0">
                <a:latin typeface="Calibri" pitchFamily="34" charset="0"/>
              </a:rPr>
              <a:t>			</a:t>
            </a:r>
          </a:p>
          <a:p>
            <a:pPr lvl="1"/>
            <a:r>
              <a:rPr lang="cs-CZ" dirty="0">
                <a:latin typeface="Calibri" pitchFamily="34" charset="0"/>
              </a:rPr>
              <a:t>= kresba se skládá z pole bodů</a:t>
            </a:r>
          </a:p>
          <a:p>
            <a:pPr lvl="1"/>
            <a:r>
              <a:rPr lang="cs-CZ" dirty="0">
                <a:latin typeface="Calibri" pitchFamily="34" charset="0"/>
              </a:rPr>
              <a:t> Corel PHOTO-PAINT</a:t>
            </a:r>
          </a:p>
          <a:p>
            <a:pPr lvl="1"/>
            <a:r>
              <a:rPr lang="cs-CZ" dirty="0">
                <a:latin typeface="Calibri" pitchFamily="34" charset="0"/>
              </a:rPr>
              <a:t> Malování</a:t>
            </a:r>
          </a:p>
          <a:p>
            <a:pPr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Vektorové (objektové)</a:t>
            </a:r>
            <a:endParaRPr lang="cs-CZ" dirty="0">
              <a:latin typeface="Calibri" pitchFamily="34" charset="0"/>
            </a:endParaRPr>
          </a:p>
          <a:p>
            <a:pPr lvl="1"/>
            <a:r>
              <a:rPr lang="cs-CZ" dirty="0">
                <a:latin typeface="Calibri" pitchFamily="34" charset="0"/>
              </a:rPr>
              <a:t>= kresba se skládá z objektů definovaných rovnic</a:t>
            </a:r>
          </a:p>
          <a:p>
            <a:pPr lvl="1"/>
            <a:r>
              <a:rPr lang="cs-CZ" dirty="0">
                <a:latin typeface="Calibri" pitchFamily="34" charset="0"/>
              </a:rPr>
              <a:t> Corel DRAW</a:t>
            </a:r>
          </a:p>
          <a:p>
            <a:pPr lvl="1"/>
            <a:r>
              <a:rPr lang="cs-CZ" dirty="0">
                <a:latin typeface="Calibri" pitchFamily="34" charset="0"/>
              </a:rPr>
              <a:t> kreslení v MS Word</a:t>
            </a:r>
          </a:p>
          <a:p>
            <a:pPr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GIS</a:t>
            </a:r>
            <a:r>
              <a:rPr lang="cs-CZ" i="1" dirty="0">
                <a:latin typeface="Calibri" pitchFamily="34" charset="0"/>
              </a:rPr>
              <a:t> – </a:t>
            </a:r>
            <a:r>
              <a:rPr lang="cs-CZ" dirty="0">
                <a:latin typeface="Calibri" pitchFamily="34" charset="0"/>
              </a:rPr>
              <a:t>grafické informační systémy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11302" y="2060848"/>
            <a:ext cx="3355975" cy="2017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11301" y="4149080"/>
            <a:ext cx="3431061" cy="20847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06658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Správci </a:t>
            </a:r>
            <a:r>
              <a:rPr lang="cs-CZ" dirty="0" smtClean="0"/>
              <a:t>souborů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>
                <a:latin typeface="Calibri" pitchFamily="34" charset="0"/>
              </a:rPr>
              <a:t>programy pro </a:t>
            </a:r>
            <a:r>
              <a:rPr lang="cs-CZ" dirty="0" smtClean="0">
                <a:latin typeface="Calibri" pitchFamily="34" charset="0"/>
              </a:rPr>
              <a:t>práci </a:t>
            </a:r>
            <a:r>
              <a:rPr lang="cs-CZ" dirty="0">
                <a:latin typeface="Calibri" pitchFamily="34" charset="0"/>
              </a:rPr>
              <a:t>se soubory a </a:t>
            </a:r>
            <a:r>
              <a:rPr lang="cs-CZ" dirty="0" smtClean="0">
                <a:latin typeface="Calibri" pitchFamily="34" charset="0"/>
              </a:rPr>
              <a:t>složkami (souborové </a:t>
            </a:r>
            <a:r>
              <a:rPr lang="cs-CZ" dirty="0" err="1" smtClean="0">
                <a:latin typeface="Calibri" pitchFamily="34" charset="0"/>
              </a:rPr>
              <a:t>managery</a:t>
            </a:r>
            <a:r>
              <a:rPr lang="cs-CZ" dirty="0" smtClean="0">
                <a:latin typeface="Calibri" pitchFamily="34" charset="0"/>
              </a:rPr>
              <a:t>)</a:t>
            </a:r>
            <a:endParaRPr lang="cs-CZ" dirty="0">
              <a:latin typeface="Calibri" pitchFamily="34" charset="0"/>
            </a:endParaRPr>
          </a:p>
          <a:p>
            <a:pPr lvl="1">
              <a:buFont typeface="Arial" charset="0"/>
              <a:buChar char="•"/>
            </a:pPr>
            <a:r>
              <a:rPr lang="cs-CZ" sz="2000" dirty="0">
                <a:latin typeface="Calibri" pitchFamily="34" charset="0"/>
              </a:rPr>
              <a:t> Průzkumník ve Windows</a:t>
            </a:r>
          </a:p>
          <a:p>
            <a:pPr lvl="1">
              <a:buFont typeface="Arial" charset="0"/>
              <a:buChar char="•"/>
            </a:pPr>
            <a:r>
              <a:rPr lang="cs-CZ" sz="2000" dirty="0">
                <a:latin typeface="Calibri" pitchFamily="34" charset="0"/>
              </a:rPr>
              <a:t> </a:t>
            </a:r>
            <a:r>
              <a:rPr lang="cs-CZ" sz="2000" dirty="0" err="1">
                <a:latin typeface="Calibri" pitchFamily="34" charset="0"/>
              </a:rPr>
              <a:t>Finder</a:t>
            </a:r>
            <a:r>
              <a:rPr lang="cs-CZ" sz="2000" dirty="0">
                <a:latin typeface="Calibri" pitchFamily="34" charset="0"/>
              </a:rPr>
              <a:t> (Mac OS X)</a:t>
            </a:r>
          </a:p>
          <a:p>
            <a:pPr lvl="1">
              <a:buFont typeface="Arial" charset="0"/>
              <a:buChar char="•"/>
            </a:pPr>
            <a:r>
              <a:rPr lang="cs-CZ" sz="2000" dirty="0">
                <a:latin typeface="Calibri" pitchFamily="34" charset="0"/>
              </a:rPr>
              <a:t> </a:t>
            </a:r>
            <a:r>
              <a:rPr lang="cs-CZ" sz="2000" dirty="0" err="1">
                <a:latin typeface="Calibri" pitchFamily="34" charset="0"/>
              </a:rPr>
              <a:t>Total</a:t>
            </a:r>
            <a:r>
              <a:rPr lang="cs-CZ" sz="2000" dirty="0">
                <a:latin typeface="Calibri" pitchFamily="34" charset="0"/>
              </a:rPr>
              <a:t> </a:t>
            </a:r>
            <a:r>
              <a:rPr lang="cs-CZ" sz="2000" dirty="0" err="1">
                <a:latin typeface="Calibri" pitchFamily="34" charset="0"/>
              </a:rPr>
              <a:t>Commander</a:t>
            </a:r>
            <a:endParaRPr lang="cs-CZ" sz="2000" dirty="0">
              <a:latin typeface="Calibri" pitchFamily="34" charset="0"/>
            </a:endParaRPr>
          </a:p>
          <a:p>
            <a:pPr lvl="1">
              <a:buFont typeface="Arial" charset="0"/>
              <a:buChar char="•"/>
            </a:pPr>
            <a:r>
              <a:rPr lang="cs-CZ" sz="2000" dirty="0">
                <a:latin typeface="Calibri" pitchFamily="34" charset="0"/>
              </a:rPr>
              <a:t> </a:t>
            </a:r>
            <a:r>
              <a:rPr lang="cs-CZ" sz="2000" dirty="0" err="1">
                <a:latin typeface="Calibri" pitchFamily="34" charset="0"/>
              </a:rPr>
              <a:t>Krusader</a:t>
            </a:r>
            <a:endParaRPr lang="cs-CZ" sz="2000" dirty="0">
              <a:latin typeface="Calibri" pitchFamily="34" charset="0"/>
            </a:endParaRPr>
          </a:p>
          <a:p>
            <a:pPr lvl="1">
              <a:buFont typeface="Arial" charset="0"/>
              <a:buChar char="•"/>
            </a:pPr>
            <a:r>
              <a:rPr lang="cs-CZ" sz="2000" dirty="0">
                <a:latin typeface="Calibri" pitchFamily="34" charset="0"/>
              </a:rPr>
              <a:t> </a:t>
            </a:r>
            <a:r>
              <a:rPr lang="cs-CZ" sz="2000" dirty="0" err="1">
                <a:latin typeface="Calibri" pitchFamily="34" charset="0"/>
              </a:rPr>
              <a:t>Norton</a:t>
            </a:r>
            <a:r>
              <a:rPr lang="cs-CZ" sz="2000" dirty="0">
                <a:latin typeface="Calibri" pitchFamily="34" charset="0"/>
              </a:rPr>
              <a:t> </a:t>
            </a:r>
            <a:r>
              <a:rPr lang="cs-CZ" sz="2000" dirty="0" err="1">
                <a:latin typeface="Calibri" pitchFamily="34" charset="0"/>
              </a:rPr>
              <a:t>Commander</a:t>
            </a:r>
            <a:endParaRPr lang="cs-CZ" sz="2000" dirty="0">
              <a:latin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6559" y="4437112"/>
            <a:ext cx="3171825" cy="234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5" descr="wcmdbig.gif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3568" y="4409519"/>
            <a:ext cx="3356421" cy="2383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21647" y="2320404"/>
            <a:ext cx="3106737" cy="204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Šipka dolů 6"/>
          <p:cNvSpPr/>
          <p:nvPr/>
        </p:nvSpPr>
        <p:spPr>
          <a:xfrm>
            <a:off x="8316416" y="4959609"/>
            <a:ext cx="827584" cy="1656184"/>
          </a:xfrm>
          <a:prstGeom prst="downArrow">
            <a:avLst>
              <a:gd name="adj1" fmla="val 50000"/>
              <a:gd name="adj2" fmla="val 3276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6" action="ppaction://hlinksldjump"/>
              </a:rPr>
              <a:t>procvičován</a:t>
            </a:r>
            <a:r>
              <a:rPr lang="cs-CZ" dirty="0" smtClean="0">
                <a:hlinkClick r:id="rId6" action="ppaction://hlinksldjump"/>
              </a:rPr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0280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Multimediální </a:t>
            </a:r>
            <a:r>
              <a:rPr lang="cs-CZ" dirty="0" smtClean="0"/>
              <a:t>přehrávače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</a:rPr>
              <a:t>slouží </a:t>
            </a:r>
            <a:r>
              <a:rPr lang="cs-CZ" dirty="0">
                <a:latin typeface="Calibri" pitchFamily="34" charset="0"/>
              </a:rPr>
              <a:t>k přehrávání audio a video souborů, k jejich organizaci a synchronizaci (nutné </a:t>
            </a:r>
            <a:r>
              <a:rPr lang="cs-CZ" dirty="0" err="1">
                <a:latin typeface="Calibri" pitchFamily="34" charset="0"/>
              </a:rPr>
              <a:t>kodeky</a:t>
            </a:r>
            <a:r>
              <a:rPr lang="cs-CZ" dirty="0">
                <a:latin typeface="Calibri" pitchFamily="34" charset="0"/>
              </a:rPr>
              <a:t>)</a:t>
            </a:r>
          </a:p>
          <a:p>
            <a:endParaRPr lang="cs-CZ" dirty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 Windows Media </a:t>
            </a:r>
            <a:r>
              <a:rPr lang="cs-CZ" dirty="0" err="1">
                <a:latin typeface="Calibri" pitchFamily="34" charset="0"/>
              </a:rPr>
              <a:t>Player</a:t>
            </a:r>
            <a:endParaRPr lang="cs-CZ" dirty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 </a:t>
            </a:r>
            <a:r>
              <a:rPr lang="cs-CZ" dirty="0" err="1">
                <a:latin typeface="Calibri" pitchFamily="34" charset="0"/>
              </a:rPr>
              <a:t>QuickTime</a:t>
            </a:r>
            <a:endParaRPr lang="cs-CZ" dirty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 </a:t>
            </a:r>
            <a:r>
              <a:rPr lang="cs-CZ" dirty="0" err="1">
                <a:latin typeface="Calibri" pitchFamily="34" charset="0"/>
              </a:rPr>
              <a:t>Winamp</a:t>
            </a:r>
            <a:endParaRPr lang="cs-CZ" dirty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 </a:t>
            </a:r>
            <a:r>
              <a:rPr lang="cs-CZ" dirty="0" err="1">
                <a:latin typeface="Calibri" pitchFamily="34" charset="0"/>
              </a:rPr>
              <a:t>CyberLink</a:t>
            </a:r>
            <a:r>
              <a:rPr lang="cs-CZ" dirty="0">
                <a:latin typeface="Calibri" pitchFamily="34" charset="0"/>
              </a:rPr>
              <a:t> </a:t>
            </a:r>
            <a:r>
              <a:rPr lang="cs-CZ" dirty="0" err="1">
                <a:latin typeface="Calibri" pitchFamily="34" charset="0"/>
              </a:rPr>
              <a:t>PowerDVD</a:t>
            </a:r>
            <a:endParaRPr lang="cs-CZ" dirty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 </a:t>
            </a:r>
            <a:r>
              <a:rPr lang="cs-CZ" dirty="0" err="1">
                <a:latin typeface="Calibri" pitchFamily="34" charset="0"/>
              </a:rPr>
              <a:t>InterVideo</a:t>
            </a:r>
            <a:r>
              <a:rPr lang="cs-CZ" dirty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WinDVD</a:t>
            </a:r>
            <a:endParaRPr lang="cs-CZ" dirty="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dirty="0" smtClean="0">
                <a:latin typeface="Calibri" pitchFamily="34" charset="0"/>
              </a:rPr>
              <a:t>VLC</a:t>
            </a:r>
            <a:endParaRPr lang="cs-CZ" dirty="0">
              <a:latin typeface="Calibri" pitchFamily="34" charset="0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5926" y="2348880"/>
            <a:ext cx="2047995" cy="2420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4111" y="4941167"/>
            <a:ext cx="2711624" cy="16947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1763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>
                <a:latin typeface="Calibri" pitchFamily="34" charset="0"/>
              </a:rPr>
              <a:t>slouží k zábavě, uvolnění a relaxaci</a:t>
            </a:r>
          </a:p>
          <a:p>
            <a:endParaRPr lang="cs-CZ" dirty="0">
              <a:latin typeface="Calibri" pitchFamily="34" charset="0"/>
            </a:endParaRPr>
          </a:p>
          <a:p>
            <a:r>
              <a:rPr lang="cs-CZ" dirty="0" err="1" smtClean="0"/>
              <a:t>Adventura</a:t>
            </a:r>
            <a:endParaRPr lang="cs-CZ" dirty="0"/>
          </a:p>
          <a:p>
            <a:r>
              <a:rPr lang="cs-CZ" dirty="0"/>
              <a:t>Akční počítačová hra</a:t>
            </a:r>
          </a:p>
          <a:p>
            <a:r>
              <a:rPr lang="cs-CZ" dirty="0"/>
              <a:t>Arkáda</a:t>
            </a:r>
          </a:p>
          <a:p>
            <a:r>
              <a:rPr lang="cs-CZ" dirty="0"/>
              <a:t>Strategie</a:t>
            </a:r>
          </a:p>
          <a:p>
            <a:r>
              <a:rPr lang="cs-CZ" dirty="0"/>
              <a:t>Simulátor</a:t>
            </a:r>
          </a:p>
          <a:p>
            <a:r>
              <a:rPr lang="cs-CZ" dirty="0"/>
              <a:t>RPG</a:t>
            </a:r>
          </a:p>
          <a:p>
            <a:r>
              <a:rPr lang="cs-CZ" dirty="0"/>
              <a:t>Online hry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471225"/>
            <a:ext cx="4032626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13552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332657"/>
            <a:ext cx="7772400" cy="864096"/>
          </a:xfrm>
        </p:spPr>
        <p:txBody>
          <a:bodyPr/>
          <a:lstStyle/>
          <a:p>
            <a:r>
              <a:rPr lang="cs-CZ" sz="5400" b="1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Procvičení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0137862"/>
              </p:ext>
            </p:extLst>
          </p:nvPr>
        </p:nvGraphicFramePr>
        <p:xfrm>
          <a:off x="827584" y="1196752"/>
          <a:ext cx="7848872" cy="543609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57178"/>
                <a:gridCol w="3295847"/>
                <a:gridCol w="3295847"/>
              </a:tblGrid>
              <a:tr h="864096">
                <a:tc>
                  <a:txBody>
                    <a:bodyPr/>
                    <a:lstStyle/>
                    <a:p>
                      <a:pPr algn="ctr"/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A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B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2016224"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1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3" action="ppaction://hlinksldjump"/>
                        </a:rPr>
                        <a:t>Vysvětlete pojem aplikační software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4" action="ppaction://hlinksldjump"/>
                        </a:rPr>
                        <a:t>Pomocí kterého programu provádíme výpočty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2016224"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2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5" action="ppaction://hlinksldjump"/>
                        </a:rPr>
                        <a:t>Pomocí kterého programu zpracováváme velké množství informací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6" action="ppaction://hlinksldjump"/>
                        </a:rPr>
                        <a:t>Pomocí kterého programu </a:t>
                      </a:r>
                      <a:r>
                        <a:rPr lang="cs-CZ" sz="3200" b="1" kern="1200" baseline="0" dirty="0" err="1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6" action="ppaction://hlinksldjump"/>
                        </a:rPr>
                        <a:t>vytáříme</a:t>
                      </a:r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6" action="ppaction://hlinksldjump"/>
                        </a:rPr>
                        <a:t> nové složky</a:t>
                      </a:r>
                      <a:endParaRPr lang="cs-CZ" sz="3200" b="1" kern="1200" baseline="0" dirty="0" smtClean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195736" y="2204864"/>
            <a:ext cx="3096344" cy="187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5457936" y="4221088"/>
            <a:ext cx="3096344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  <p:sp>
        <p:nvSpPr>
          <p:cNvPr id="6" name="Obdélník 5"/>
          <p:cNvSpPr/>
          <p:nvPr/>
        </p:nvSpPr>
        <p:spPr>
          <a:xfrm>
            <a:off x="5436096" y="2204864"/>
            <a:ext cx="3096344" cy="187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96647" y="4221088"/>
            <a:ext cx="3096344" cy="237626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655017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Prostřednictvím </a:t>
            </a:r>
            <a:r>
              <a:rPr lang="cs-CZ" dirty="0" err="1" smtClean="0"/>
              <a:t>iTřídy</a:t>
            </a:r>
            <a:r>
              <a:rPr lang="cs-CZ" dirty="0" smtClean="0"/>
              <a:t> odpovězte na otázku: </a:t>
            </a:r>
          </a:p>
          <a:p>
            <a:pPr marL="0" indent="0">
              <a:buNone/>
            </a:pPr>
            <a:r>
              <a:rPr lang="cs-CZ" dirty="0" smtClean="0"/>
              <a:t>Jaký aplikační software používáte na svém počítači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88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8136904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 smtClean="0"/>
              <a:t>ROUBAL</a:t>
            </a:r>
            <a:r>
              <a:rPr lang="cs-CZ" sz="1400" dirty="0"/>
              <a:t>, Pavel. </a:t>
            </a:r>
            <a:r>
              <a:rPr lang="cs-CZ" sz="1400" i="1" dirty="0"/>
              <a:t>Informatika a výpočetní technika</a:t>
            </a:r>
            <a:r>
              <a:rPr lang="cs-CZ" sz="1400" dirty="0"/>
              <a:t>. Brno: </a:t>
            </a:r>
            <a:r>
              <a:rPr lang="cs-CZ" sz="1400" dirty="0" err="1"/>
              <a:t>Computer</a:t>
            </a:r>
            <a:r>
              <a:rPr lang="cs-CZ" sz="1400" dirty="0"/>
              <a:t> </a:t>
            </a:r>
            <a:r>
              <a:rPr lang="cs-CZ" sz="1400" dirty="0" err="1"/>
              <a:t>Press</a:t>
            </a:r>
            <a:r>
              <a:rPr lang="cs-CZ" sz="1400" dirty="0"/>
              <a:t>, a. s., 2010, ISBN 978-80-251-3228-9</a:t>
            </a:r>
            <a:r>
              <a:rPr lang="cs-CZ" sz="1400" dirty="0" smtClean="0"/>
              <a:t>.</a:t>
            </a:r>
          </a:p>
          <a:p>
            <a:pPr marL="342900" indent="-342900">
              <a:buAutoNum type="arabicPeriod"/>
            </a:pPr>
            <a:r>
              <a:rPr lang="cs-CZ" sz="1400" dirty="0" smtClean="0"/>
              <a:t>Archiv autora</a:t>
            </a:r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114</TotalTime>
  <Words>451</Words>
  <Application>Microsoft Office PowerPoint</Application>
  <PresentationFormat>Předvádění na obrazovce (4:3)</PresentationFormat>
  <Paragraphs>125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DUM</vt:lpstr>
      <vt:lpstr>Prezentace aplikace PowerPoint</vt:lpstr>
      <vt:lpstr>ANOTACE</vt:lpstr>
      <vt:lpstr>Aplikační software</vt:lpstr>
      <vt:lpstr>Textové programy</vt:lpstr>
      <vt:lpstr>Tabulkové kalkulátory (procesory)</vt:lpstr>
      <vt:lpstr>Prezentační programy</vt:lpstr>
      <vt:lpstr>  Databázové systémy</vt:lpstr>
      <vt:lpstr>Grafické programy</vt:lpstr>
      <vt:lpstr>Správci souborů</vt:lpstr>
      <vt:lpstr>Multimediální přehrávače</vt:lpstr>
      <vt:lpstr>Hry</vt:lpstr>
      <vt:lpstr>Procvičení</vt:lpstr>
      <vt:lpstr>DC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kolar</dc:creator>
  <cp:lastModifiedBy>kolar</cp:lastModifiedBy>
  <cp:revision>15</cp:revision>
  <dcterms:created xsi:type="dcterms:W3CDTF">2013-06-18T10:50:14Z</dcterms:created>
  <dcterms:modified xsi:type="dcterms:W3CDTF">2013-06-27T06:38:28Z</dcterms:modified>
</cp:coreProperties>
</file>