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E14A9-2B52-4FE8-A753-6DCE7898381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1570-BC47-4E2E-AF91-C813B3F701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26050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E14A9-2B52-4FE8-A753-6DCE7898381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1570-BC47-4E2E-AF91-C813B3F701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26432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E14A9-2B52-4FE8-A753-6DCE7898381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1570-BC47-4E2E-AF91-C813B3F701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56289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E14A9-2B52-4FE8-A753-6DCE7898381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1570-BC47-4E2E-AF91-C813B3F701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02503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E14A9-2B52-4FE8-A753-6DCE7898381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1570-BC47-4E2E-AF91-C813B3F701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1111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E14A9-2B52-4FE8-A753-6DCE7898381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1570-BC47-4E2E-AF91-C813B3F701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61566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E14A9-2B52-4FE8-A753-6DCE7898381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1570-BC47-4E2E-AF91-C813B3F701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49965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E14A9-2B52-4FE8-A753-6DCE7898381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1570-BC47-4E2E-AF91-C813B3F701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7711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E14A9-2B52-4FE8-A753-6DCE7898381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1570-BC47-4E2E-AF91-C813B3F701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38449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E14A9-2B52-4FE8-A753-6DCE7898381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1570-BC47-4E2E-AF91-C813B3F701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82086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E14A9-2B52-4FE8-A753-6DCE7898381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1570-BC47-4E2E-AF91-C813B3F701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4589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1E14A9-2B52-4FE8-A753-6DCE7898381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451570-BC47-4E2E-AF91-C813B3F701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597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42757594"/>
              </p:ext>
            </p:extLst>
          </p:nvPr>
        </p:nvGraphicFramePr>
        <p:xfrm>
          <a:off x="3209924" y="476672"/>
          <a:ext cx="4139222" cy="61750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804836" progId="Word.Document.12">
                  <p:embed/>
                </p:oleObj>
              </mc:Choice>
              <mc:Fallback>
                <p:oleObj name="Dokument" r:id="rId3" imgW="5901230" imgH="880483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209924" y="476672"/>
                        <a:ext cx="4139222" cy="617506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24991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2657"/>
            <a:ext cx="7772400" cy="1080119"/>
          </a:xfrm>
        </p:spPr>
        <p:txBody>
          <a:bodyPr/>
          <a:lstStyle/>
          <a:p>
            <a:r>
              <a:rPr lang="cs-CZ" dirty="0" smtClean="0"/>
              <a:t>Měření výkonu el. proudu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412776"/>
            <a:ext cx="6400800" cy="5040560"/>
          </a:xfrm>
        </p:spPr>
        <p:txBody>
          <a:bodyPr/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/>
              <a:t>Stejnosměrného proudu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/>
              <a:t>Jednofázového střídavého proudu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/>
              <a:t>Činný výkon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/>
              <a:t>Jalový výkon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/>
              <a:t>Zdánlivý výkon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/>
              <a:t>Trojfázový střídavý proud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/>
              <a:t>Činný výkon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/>
              <a:t>Jalový výkon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/>
              <a:t>Zdánlivý výkon</a:t>
            </a: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2126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1870341"/>
            <a:ext cx="5664317" cy="453145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96552" y="1699809"/>
            <a:ext cx="5857160" cy="468572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Výkon stejnosměrného proudu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832648"/>
          </a:xfrm>
        </p:spPr>
        <p:txBody>
          <a:bodyPr/>
          <a:lstStyle/>
          <a:p>
            <a:r>
              <a:rPr lang="cs-CZ" dirty="0" smtClean="0"/>
              <a:t>Voltmetrem a ampérmetrem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07704" y="4853035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  =  U . I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5733256"/>
            <a:ext cx="2880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Wattmetrem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54985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Měření činného výkonu jednofázového proudu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500" dirty="0" smtClean="0"/>
              <a:t>Wattmetrem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sz="2800" dirty="0" smtClean="0"/>
              <a:t>Každý wattmetr má cívku proudovou a napěťovou</a:t>
            </a:r>
            <a:r>
              <a:rPr lang="cs-CZ" dirty="0"/>
              <a:t>	</a:t>
            </a:r>
            <a:r>
              <a:rPr lang="cs-CZ" dirty="0" smtClean="0"/>
              <a:t>Proudové svorky - mohutnější, vnější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Napěťové svorky – jemnější, na banánek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sz="2800" dirty="0" smtClean="0"/>
              <a:t>Musí být vyznačeny začátky cívek. Začátek napěťové        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cívky je spojen se začátkem nebo koncem proudové   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cívky.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</a:t>
            </a:r>
            <a:r>
              <a:rPr lang="cs-CZ" dirty="0" smtClean="0"/>
              <a:t>Nutno používat také voltmetr a ampérmetr,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abychom zabránili přetížení.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8145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4067074"/>
            <a:ext cx="4689772" cy="3751818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329" y="4293096"/>
            <a:ext cx="4124719" cy="329977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Měření činného výkonu jednofázového proudu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2276872"/>
            <a:ext cx="40324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endParaRPr lang="cs-CZ" sz="32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32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Schéma zapojení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971600" y="2092206"/>
                <a:ext cx="2925032" cy="6335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600" b="0" i="1" smtClean="0">
                        <a:latin typeface="Cambria Math"/>
                      </a:rPr>
                      <m:t>𝑃</m:t>
                    </m:r>
                    <m:r>
                      <a:rPr lang="cs-CZ" sz="3600" b="0" i="1" smtClean="0">
                        <a:latin typeface="Cambria Math"/>
                      </a:rPr>
                      <m:t>=</m:t>
                    </m:r>
                    <m:r>
                      <a:rPr lang="cs-CZ" sz="3600" b="0" i="1" smtClean="0">
                        <a:latin typeface="Cambria Math"/>
                      </a:rPr>
                      <m:t>𝑈</m:t>
                    </m:r>
                    <m:r>
                      <a:rPr lang="cs-CZ" sz="3600" b="0" i="1" smtClean="0">
                        <a:latin typeface="Cambria Math"/>
                      </a:rPr>
                      <m:t>  </m:t>
                    </m:r>
                    <m:r>
                      <a:rPr lang="cs-CZ" sz="3600" b="0" i="1" smtClean="0">
                        <a:latin typeface="Cambria Math"/>
                      </a:rPr>
                      <m:t>𝐼</m:t>
                    </m:r>
                  </m:oMath>
                </a14:m>
                <a:r>
                  <a:rPr lang="cs-CZ" sz="3200" dirty="0" smtClean="0">
                    <a:latin typeface="Symbol" pitchFamily="18" charset="2"/>
                  </a:rPr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3200" i="1" dirty="0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3200" i="0" dirty="0" smtClean="0">
                            <a:latin typeface="Cambria Math"/>
                          </a:rPr>
                          <m:t>cos</m:t>
                        </m:r>
                      </m:fName>
                      <m:e>
                        <m:r>
                          <a:rPr lang="cs-CZ" sz="3200" i="1" dirty="0" smtClean="0">
                            <a:latin typeface="Cambria Math"/>
                            <a:ea typeface="Cambria Math"/>
                          </a:rPr>
                          <m:t>𝜑</m:t>
                        </m:r>
                      </m:e>
                    </m:func>
                  </m:oMath>
                </a14:m>
                <a:endParaRPr lang="cs-CZ" sz="3200" dirty="0">
                  <a:latin typeface="Symbol" pitchFamily="18" charset="2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2092206"/>
                <a:ext cx="2925032" cy="63357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4739952" y="2116603"/>
            <a:ext cx="3185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Jednotka  watt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13977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Měření jalového výkonu jednofázového proudu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Q  =  U  I  sin </a:t>
            </a:r>
            <a:r>
              <a:rPr lang="el-GR" dirty="0" smtClean="0">
                <a:latin typeface="Calibri"/>
                <a:cs typeface="Calibri"/>
              </a:rPr>
              <a:t>ϕ</a:t>
            </a:r>
            <a:r>
              <a:rPr lang="cs-CZ" dirty="0" smtClean="0">
                <a:latin typeface="Calibri"/>
                <a:cs typeface="Calibri"/>
              </a:rPr>
              <a:t> =  P  tg </a:t>
            </a:r>
            <a:r>
              <a:rPr lang="el-GR" dirty="0" smtClean="0">
                <a:latin typeface="Calibri"/>
                <a:cs typeface="Calibri"/>
              </a:rPr>
              <a:t>ϕ</a:t>
            </a:r>
            <a:r>
              <a:rPr lang="cs-CZ" dirty="0" smtClean="0">
                <a:latin typeface="Calibri"/>
                <a:cs typeface="Calibri"/>
              </a:rPr>
              <a:t> =  U  I  cos (90° - </a:t>
            </a:r>
            <a:r>
              <a:rPr lang="el-GR" dirty="0" smtClean="0">
                <a:latin typeface="Calibri"/>
                <a:cs typeface="Calibri"/>
              </a:rPr>
              <a:t>ϕ</a:t>
            </a:r>
            <a:r>
              <a:rPr lang="cs-CZ" dirty="0" smtClean="0">
                <a:latin typeface="Calibri"/>
                <a:cs typeface="Calibri"/>
              </a:rPr>
              <a:t>)</a:t>
            </a:r>
          </a:p>
          <a:p>
            <a:pPr marL="0" indent="0">
              <a:buNone/>
            </a:pPr>
            <a:r>
              <a:rPr lang="cs-CZ" dirty="0" smtClean="0">
                <a:latin typeface="Calibri"/>
                <a:cs typeface="Calibri"/>
              </a:rPr>
              <a:t>						Jednotka  var</a:t>
            </a:r>
          </a:p>
          <a:p>
            <a:pPr marL="0" indent="0">
              <a:buNone/>
            </a:pPr>
            <a:endParaRPr lang="cs-CZ" dirty="0" smtClean="0">
              <a:latin typeface="Calibri"/>
              <a:cs typeface="Calibri"/>
            </a:endParaRPr>
          </a:p>
          <a:p>
            <a:pPr marL="0" indent="0">
              <a:buNone/>
            </a:pPr>
            <a:endParaRPr lang="cs-CZ" dirty="0">
              <a:latin typeface="Calibri"/>
              <a:cs typeface="Calibri"/>
            </a:endParaRPr>
          </a:p>
          <a:p>
            <a:pPr marL="0" indent="0">
              <a:buNone/>
            </a:pPr>
            <a:endParaRPr lang="cs-CZ" dirty="0">
              <a:latin typeface="Calibri"/>
              <a:cs typeface="Calibri"/>
            </a:endParaRPr>
          </a:p>
          <a:p>
            <a:pPr marL="0" indent="0">
              <a:buNone/>
            </a:pPr>
            <a:endParaRPr lang="cs-CZ" dirty="0" smtClean="0">
              <a:latin typeface="Calibri"/>
              <a:cs typeface="Calibri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9768" y="3645024"/>
            <a:ext cx="6097525" cy="487802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83568" y="3255770"/>
            <a:ext cx="86409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Wattmetrem s cívkou zapojenou do obvodu 			    napěťové cívky.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13601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981200"/>
            <a:ext cx="6096000" cy="48768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Měření zdánlivého výkonu střídavého proudu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Voltmetrem a ampérmetrem</a:t>
            </a:r>
          </a:p>
          <a:p>
            <a:pPr lvl="1"/>
            <a:r>
              <a:rPr lang="cs-CZ" dirty="0" smtClean="0"/>
              <a:t>Schéma zapojení</a:t>
            </a:r>
          </a:p>
          <a:p>
            <a:pPr lvl="1"/>
            <a:endParaRPr lang="cs-CZ" dirty="0"/>
          </a:p>
          <a:p>
            <a:pPr lvl="1"/>
            <a:endParaRPr lang="cs-CZ" dirty="0" smtClean="0"/>
          </a:p>
          <a:p>
            <a:pPr lvl="1"/>
            <a:endParaRPr lang="cs-CZ" dirty="0"/>
          </a:p>
          <a:p>
            <a:pPr lvl="1"/>
            <a:endParaRPr lang="cs-CZ" dirty="0" smtClean="0"/>
          </a:p>
          <a:p>
            <a:pPr lvl="1"/>
            <a:endParaRPr lang="cs-CZ" dirty="0"/>
          </a:p>
          <a:p>
            <a:pPr marL="457200" lvl="1" indent="0">
              <a:buNone/>
            </a:pPr>
            <a:r>
              <a:rPr lang="cs-CZ" sz="3200" dirty="0" smtClean="0"/>
              <a:t>S  =  U  .  I	  Jednotka  voltampér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76329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420" y="1959016"/>
            <a:ext cx="5220580" cy="417646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3002" y="1916832"/>
            <a:ext cx="4770530" cy="381642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Měření činného výkonu trojfázového proudu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Souměrná zátěž  -  </a:t>
            </a:r>
            <a:r>
              <a:rPr lang="cs-CZ" sz="2800" dirty="0" smtClean="0"/>
              <a:t>stačí jeden wattmetr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0115" y="4693786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Střední vodič vyveden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52120" y="487845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Umělá nula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0115" y="5445224"/>
            <a:ext cx="35298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  =  3 .  P </a:t>
            </a:r>
            <a:r>
              <a:rPr lang="cs-CZ" sz="3200" baseline="-25000" dirty="0" smtClean="0"/>
              <a:t>1</a:t>
            </a:r>
            <a:endParaRPr lang="cs-CZ" sz="3200" baseline="-25000" dirty="0"/>
          </a:p>
        </p:txBody>
      </p:sp>
    </p:spTree>
    <p:extLst>
      <p:ext uri="{BB962C8B-B14F-4D97-AF65-F5344CB8AC3E}">
        <p14:creationId xmlns:p14="http://schemas.microsoft.com/office/powerpoint/2010/main" val="5214107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780016"/>
            <a:ext cx="4788024" cy="383041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844824"/>
            <a:ext cx="4475820" cy="358065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Měření činného výkonu trojfázového proudu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 startAt="2"/>
            </a:pPr>
            <a:r>
              <a:rPr lang="cs-CZ" dirty="0" smtClean="0"/>
              <a:t>Nesouměrná zátěž  - a) 3 wattmetry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45414" y="4941168"/>
            <a:ext cx="34507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  =  P</a:t>
            </a:r>
            <a:r>
              <a:rPr lang="cs-CZ" sz="3200" baseline="-25000" dirty="0" smtClean="0"/>
              <a:t>1</a:t>
            </a:r>
            <a:r>
              <a:rPr lang="cs-CZ" sz="3200" dirty="0" smtClean="0"/>
              <a:t>  +  P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  +  P</a:t>
            </a:r>
            <a:r>
              <a:rPr lang="cs-CZ" sz="3200" baseline="-25000" dirty="0" smtClean="0"/>
              <a:t>3</a:t>
            </a:r>
            <a:endParaRPr lang="cs-CZ" sz="3200" baseline="-25000" dirty="0"/>
          </a:p>
        </p:txBody>
      </p:sp>
    </p:spTree>
    <p:extLst>
      <p:ext uri="{BB962C8B-B14F-4D97-AF65-F5344CB8AC3E}">
        <p14:creationId xmlns:p14="http://schemas.microsoft.com/office/powerpoint/2010/main" val="41769521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9320" y="1981200"/>
            <a:ext cx="6096000" cy="48768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Měření činného výkonu trojfázového proudu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2. </a:t>
            </a:r>
            <a:r>
              <a:rPr lang="cs-CZ" dirty="0"/>
              <a:t>Nesouměrná zátěž </a:t>
            </a:r>
            <a:r>
              <a:rPr lang="cs-CZ" dirty="0" smtClean="0"/>
              <a:t> -  Aronovo zapojení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69168" y="5373216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P  =  P</a:t>
            </a:r>
            <a:r>
              <a:rPr lang="cs-CZ" sz="3200" baseline="-25000" dirty="0"/>
              <a:t>1</a:t>
            </a:r>
            <a:r>
              <a:rPr lang="cs-CZ" sz="3200" dirty="0"/>
              <a:t>  +  P</a:t>
            </a:r>
            <a:r>
              <a:rPr lang="cs-CZ" sz="3200" baseline="-25000" dirty="0"/>
              <a:t>2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0621604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844824"/>
            <a:ext cx="6096000" cy="48768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Měření </a:t>
            </a:r>
            <a:r>
              <a:rPr lang="cs-CZ" dirty="0" smtClean="0"/>
              <a:t>jalového </a:t>
            </a:r>
            <a:r>
              <a:rPr lang="cs-CZ" dirty="0"/>
              <a:t>výkonu trojfázového proudu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  Souměrná zátěž  - </a:t>
            </a:r>
            <a:r>
              <a:rPr lang="cs-CZ" sz="2800" dirty="0"/>
              <a:t>stačí jeden wattmetr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771800" y="5157192"/>
                <a:ext cx="3312368" cy="1109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𝑄</m:t>
                      </m:r>
                      <m:r>
                        <a:rPr lang="cs-CZ" sz="3200" b="0" i="1" smtClean="0">
                          <a:latin typeface="Cambria Math"/>
                        </a:rPr>
                        <m:t>=3 </m:t>
                      </m:r>
                      <m:f>
                        <m:f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32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latin typeface="Cambria Math"/>
                                </a:rPr>
                                <m:t>𝑄</m:t>
                              </m:r>
                            </m:e>
                            <m:sub>
                              <m:r>
                                <a:rPr lang="cs-CZ" sz="3200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sz="3200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3200" b="0" i="1" smtClean="0">
                                  <a:latin typeface="Cambria Math"/>
                                </a:rPr>
                                <m:t>3</m:t>
                              </m:r>
                            </m:e>
                          </m:rad>
                        </m:den>
                      </m:f>
                      <m:r>
                        <a:rPr lang="cs-CZ" sz="32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b>
                            <m:sSubPr>
                              <m:ctrlPr>
                                <a:rPr lang="cs-CZ" sz="32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latin typeface="Cambria Math"/>
                                </a:rPr>
                                <m:t>𝑄</m:t>
                              </m:r>
                            </m:e>
                            <m:sub>
                              <m:r>
                                <a:rPr lang="cs-CZ" sz="3200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e>
                      </m:rad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1800" y="5157192"/>
                <a:ext cx="3312368" cy="110966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875347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772816"/>
            <a:ext cx="6096000" cy="48768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Měření jalového výkonu trojfázového proudu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2. Nesouměrná zátěž  -  a) 3 wattmetry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524000" y="5301208"/>
                <a:ext cx="3408040" cy="823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Q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32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200" b="0" i="1" smtClean="0">
                                <a:latin typeface="Cambria Math"/>
                              </a:rPr>
                              <m:t>𝑄</m:t>
                            </m:r>
                          </m:e>
                          <m:sub>
                            <m:r>
                              <a:rPr lang="cs-CZ" sz="32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sz="3200" b="0" i="1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sz="32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200" b="0" i="1" smtClean="0">
                                <a:latin typeface="Cambria Math"/>
                              </a:rPr>
                              <m:t>𝑄</m:t>
                            </m:r>
                          </m:e>
                          <m:sub>
                            <m:r>
                              <a:rPr lang="cs-CZ" sz="32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sz="3200" b="0" i="1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sz="32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200" b="0" i="1" smtClean="0">
                                <a:latin typeface="Cambria Math"/>
                              </a:rPr>
                              <m:t>𝑄</m:t>
                            </m:r>
                          </m:e>
                          <m:sub>
                            <m:r>
                              <a:rPr lang="cs-CZ" sz="3200" b="0" i="1" smtClean="0">
                                <a:latin typeface="Cambria Math"/>
                              </a:rPr>
                              <m:t>3</m:t>
                            </m:r>
                          </m:sub>
                        </m:sSub>
                      </m:num>
                      <m:den>
                        <m:rad>
                          <m:radPr>
                            <m:degHide m:val="on"/>
                            <m:ctrlPr>
                              <a:rPr lang="cs-CZ" sz="3200" i="1" smtClean="0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3200" b="0" i="1" smtClean="0">
                                <a:latin typeface="Cambria Math"/>
                              </a:rPr>
                              <m:t>3</m:t>
                            </m:r>
                          </m:e>
                        </m:rad>
                      </m:den>
                    </m:f>
                  </m:oMath>
                </a14:m>
                <a:endParaRPr lang="cs-CZ" sz="32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24000" y="5301208"/>
                <a:ext cx="3408040" cy="823110"/>
              </a:xfrm>
              <a:prstGeom prst="rect">
                <a:avLst/>
              </a:prstGeom>
              <a:blipFill rotWithShape="1">
                <a:blip r:embed="rId3"/>
                <a:stretch>
                  <a:fillRect l="-4472" b="-81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113685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1746" y="1700808"/>
            <a:ext cx="6096000" cy="48768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Měření jalového výkonu trojfázového proudu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2. Nesouměrná zátěž  -  b) Aronovo zapojení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691680" y="5661248"/>
                <a:ext cx="3914350" cy="6311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Q 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latin typeface="Cambria Math"/>
                          </a:rPr>
                          <m:t>3</m:t>
                        </m:r>
                      </m:e>
                    </m:rad>
                    <m:r>
                      <a:rPr lang="cs-CZ" sz="3200" b="0" i="1" smtClean="0">
                        <a:latin typeface="Cambria Math"/>
                      </a:rPr>
                      <m:t> </m:t>
                    </m:r>
                    <m:d>
                      <m:dPr>
                        <m:ctrlPr>
                          <a:rPr lang="cs-CZ" sz="3200" b="0" i="1" smtClean="0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32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200" b="0" i="1" smtClean="0">
                                <a:latin typeface="Cambria Math"/>
                              </a:rPr>
                              <m:t>𝑄</m:t>
                            </m:r>
                          </m:e>
                          <m:sub>
                            <m:r>
                              <a:rPr lang="cs-CZ" sz="32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sz="3200" b="0" i="1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sz="32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200" b="0" i="1" smtClean="0">
                                <a:latin typeface="Cambria Math"/>
                              </a:rPr>
                              <m:t>𝑄</m:t>
                            </m:r>
                          </m:e>
                          <m:sub>
                            <m:r>
                              <a:rPr lang="cs-CZ" sz="32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e>
                    </m:d>
                  </m:oMath>
                </a14:m>
                <a:endParaRPr lang="cs-CZ" sz="32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1680" y="5661248"/>
                <a:ext cx="3914350" cy="631198"/>
              </a:xfrm>
              <a:prstGeom prst="rect">
                <a:avLst/>
              </a:prstGeom>
              <a:blipFill rotWithShape="1">
                <a:blip r:embed="rId3"/>
                <a:stretch>
                  <a:fillRect l="-4050" t="-4854" b="-320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627466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2767946"/>
            <a:ext cx="5112568" cy="409005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Měření </a:t>
            </a:r>
            <a:r>
              <a:rPr lang="cs-CZ" dirty="0" smtClean="0"/>
              <a:t>zdánlivého </a:t>
            </a:r>
            <a:r>
              <a:rPr lang="cs-CZ" dirty="0"/>
              <a:t>výkonu trojfázového proudu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97281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Pro souměrnou zátěž stačí jeden voltmetr a jeden ampérmetr</a:t>
            </a:r>
          </a:p>
          <a:p>
            <a:r>
              <a:rPr lang="cs-CZ" dirty="0" smtClean="0"/>
              <a:t>Pro nesouměrnou zátěž je třeba trojice obou přístrojů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403648" y="5858689"/>
                <a:ext cx="4896544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S  =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32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b="0" i="1" smtClean="0"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sz="32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cs-CZ" sz="32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b="0" i="1" smtClean="0">
                            <a:latin typeface="Cambria Math"/>
                          </a:rPr>
                          <m:t>𝐼</m:t>
                        </m:r>
                      </m:e>
                      <m:sub>
                        <m:r>
                          <a:rPr lang="cs-CZ" sz="32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3200" b="0" i="1" smtClean="0">
                        <a:latin typeface="Cambria Math"/>
                      </a:rPr>
                      <m:t>+ </m:t>
                    </m:r>
                    <m:sSub>
                      <m:sSubPr>
                        <m:ctrlPr>
                          <a:rPr lang="cs-CZ" sz="32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b="0" i="1" smtClean="0"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sz="32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cs-CZ" sz="32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b="0" i="1" smtClean="0">
                            <a:latin typeface="Cambria Math"/>
                          </a:rPr>
                          <m:t>𝐼</m:t>
                        </m:r>
                      </m:e>
                      <m:sub>
                        <m:r>
                          <a:rPr lang="cs-CZ" sz="32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3200" b="0" i="1" smtClean="0">
                        <a:latin typeface="Cambria Math"/>
                      </a:rPr>
                      <m:t>+ </m:t>
                    </m:r>
                    <m:sSub>
                      <m:sSubPr>
                        <m:ctrlPr>
                          <a:rPr lang="cs-CZ" sz="32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b="0" i="1" smtClean="0"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sz="3200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sSub>
                      <m:sSubPr>
                        <m:ctrlPr>
                          <a:rPr lang="cs-CZ" sz="32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b="0" i="1" smtClean="0">
                            <a:latin typeface="Cambria Math"/>
                          </a:rPr>
                          <m:t>𝐼</m:t>
                        </m:r>
                      </m:e>
                      <m:sub>
                        <m:r>
                          <a:rPr lang="cs-CZ" sz="3200" b="0" i="1" smtClean="0">
                            <a:latin typeface="Cambria Math"/>
                          </a:rPr>
                          <m:t>3</m:t>
                        </m:r>
                      </m:sub>
                    </m:sSub>
                  </m:oMath>
                </a14:m>
                <a:endParaRPr lang="cs-CZ" sz="32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8" y="5858689"/>
                <a:ext cx="4896544" cy="584775"/>
              </a:xfrm>
              <a:prstGeom prst="rect">
                <a:avLst/>
              </a:prstGeom>
              <a:blipFill rotWithShape="1">
                <a:blip r:embed="rId3"/>
                <a:stretch>
                  <a:fillRect l="-3113" t="-12500" b="-343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4572000" y="1988840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  = 3 U.I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3500543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314</Words>
  <Application>Microsoft Office PowerPoint</Application>
  <PresentationFormat>Předvádění na obrazovce (4:3)</PresentationFormat>
  <Paragraphs>70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Microsoft Word Document</vt:lpstr>
      <vt:lpstr>Prezentace aplikace PowerPoint</vt:lpstr>
      <vt:lpstr>Měření výkonu el. proudu</vt:lpstr>
      <vt:lpstr>Výkon stejnosměrného proudu</vt:lpstr>
      <vt:lpstr>Měření činného výkonu jednofázového proudu</vt:lpstr>
      <vt:lpstr>Měření činného výkonu jednofázového proudu</vt:lpstr>
      <vt:lpstr>Měření jalového výkonu jednofázového proudu</vt:lpstr>
      <vt:lpstr>Měření zdánlivého výkonu střídavého proudu</vt:lpstr>
      <vt:lpstr>Měření činného výkonu trojfázového proudu</vt:lpstr>
      <vt:lpstr>Měření činného výkonu trojfázového proudu</vt:lpstr>
      <vt:lpstr>Měření činného výkonu trojfázového proudu</vt:lpstr>
      <vt:lpstr>Měření jalového výkonu trojfázového proudu</vt:lpstr>
      <vt:lpstr>Měření jalového výkonu trojfázového proudu</vt:lpstr>
      <vt:lpstr>Měření jalového výkonu trojfázového proudu</vt:lpstr>
      <vt:lpstr>Měření zdánlivého výkonu trojfázového proudu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Měření výkonu el. proudu</dc:title>
  <dc:creator>Vlastik Jirouš</dc:creator>
  <cp:lastModifiedBy>Vlastik Jirouš</cp:lastModifiedBy>
  <cp:revision>15</cp:revision>
  <dcterms:created xsi:type="dcterms:W3CDTF">2013-06-11T10:28:02Z</dcterms:created>
  <dcterms:modified xsi:type="dcterms:W3CDTF">2013-06-27T06:33:47Z</dcterms:modified>
</cp:coreProperties>
</file>