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8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7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2305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77396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121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7656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6717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olumbia_Supercomputer_-_NASA_Advanced_Supercomputing_Facility.jpg" TargetMode="External"/><Relationship Id="rId3" Type="http://schemas.openxmlformats.org/officeDocument/2006/relationships/hyperlink" Target="http://cs.wikipedia.org/wiki/Soubor:AcerN10Wiki.jpg#file" TargetMode="External"/><Relationship Id="rId7" Type="http://schemas.openxmlformats.org/officeDocument/2006/relationships/hyperlink" Target="http://cs.wikipedia.org/wiki/Soubor:Honeywell-Bull_DPS_7_Mainframe_BWW_March_1990.jpg#filelink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Guang_Hua_Digital_Plaza_Launch_Acer_Aspire_One.jpg" TargetMode="External"/><Relationship Id="rId5" Type="http://schemas.openxmlformats.org/officeDocument/2006/relationships/hyperlink" Target="http://cs.wikipedia.org/wiki/Soubor:Tablet.jpg" TargetMode="External"/><Relationship Id="rId4" Type="http://schemas.openxmlformats.org/officeDocument/2006/relationships/hyperlink" Target="http://cs.wikipedia.org/wiki/Soubor:Galaxy_Nexus_smartphon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34866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VY_32_INOVACE_08B_01_Druhy_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počítačů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Tento </a:t>
            </a:r>
            <a:r>
              <a:rPr lang="cs-CZ" sz="1800" dirty="0">
                <a:latin typeface="Calibri" pitchFamily="34" charset="0"/>
              </a:rPr>
              <a:t>materiál slouží k v</a:t>
            </a:r>
            <a:r>
              <a:rPr lang="cs-CZ" sz="1800" dirty="0" smtClean="0">
                <a:latin typeface="Calibri" pitchFamily="34" charset="0"/>
              </a:rPr>
              <a:t>ysvětlení a procvičení pojmů týkajících se rozdělení počítačů na jednotlivé druhy a </a:t>
            </a:r>
            <a:r>
              <a:rPr lang="cs-CZ" sz="1800" dirty="0">
                <a:latin typeface="Calibri" pitchFamily="34" charset="0"/>
              </a:rPr>
              <a:t>je připraven pro </a:t>
            </a:r>
            <a:r>
              <a:rPr lang="cs-CZ" sz="1800" dirty="0" smtClean="0">
                <a:latin typeface="Calibri" pitchFamily="34" charset="0"/>
              </a:rPr>
              <a:t>předmět Informační a komunikační technologie v 1. </a:t>
            </a:r>
            <a:r>
              <a:rPr lang="cs-CZ" sz="1800" dirty="0">
                <a:latin typeface="Calibri" pitchFamily="34" charset="0"/>
              </a:rPr>
              <a:t>ročníku </a:t>
            </a:r>
            <a:r>
              <a:rPr lang="cs-CZ" sz="1800" dirty="0" smtClean="0">
                <a:latin typeface="Calibri" pitchFamily="34" charset="0"/>
              </a:rPr>
              <a:t>čtyřletého gymnázia.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První část této prezentace se věnuje teorii </a:t>
            </a:r>
            <a:r>
              <a:rPr lang="cs-CZ" sz="1800" dirty="0" smtClean="0">
                <a:latin typeface="Calibri" pitchFamily="34" charset="0"/>
              </a:rPr>
              <a:t>a </a:t>
            </a:r>
            <a:r>
              <a:rPr lang="cs-CZ" sz="1800" dirty="0">
                <a:latin typeface="Calibri" pitchFamily="34" charset="0"/>
              </a:rPr>
              <a:t>je doplňována výkladem učitele. 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Další část prezentace se věnuje </a:t>
            </a:r>
            <a:r>
              <a:rPr lang="cs-CZ" sz="1800" dirty="0" smtClean="0">
                <a:latin typeface="Calibri" pitchFamily="34" charset="0"/>
              </a:rPr>
              <a:t>opakování nových pojmů s využitím internetu pro </a:t>
            </a:r>
            <a:r>
              <a:rPr lang="cs-CZ" sz="1800" smtClean="0">
                <a:latin typeface="Calibri" pitchFamily="34" charset="0"/>
              </a:rPr>
              <a:t>vyhledávání obrázků </a:t>
            </a:r>
            <a:r>
              <a:rPr lang="cs-CZ" sz="1800" dirty="0" smtClean="0">
                <a:latin typeface="Calibri" pitchFamily="34" charset="0"/>
              </a:rPr>
              <a:t>vztahujících se k </a:t>
            </a:r>
            <a:r>
              <a:rPr lang="cs-CZ" sz="1800" smtClean="0">
                <a:latin typeface="Calibri" pitchFamily="34" charset="0"/>
              </a:rPr>
              <a:t>vykládanému tématu.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V poslední části prezentace </a:t>
            </a:r>
            <a:r>
              <a:rPr lang="cs-CZ" sz="1800" dirty="0" smtClean="0">
                <a:latin typeface="Calibri" pitchFamily="34" charset="0"/>
              </a:rPr>
              <a:t>je zadán studentům domácí úkol, na který odpovídají prostřednictvím </a:t>
            </a:r>
            <a:r>
              <a:rPr lang="cs-CZ" sz="1800" dirty="0" err="1" smtClean="0">
                <a:latin typeface="Calibri" pitchFamily="34" charset="0"/>
              </a:rPr>
              <a:t>iTŘÍDY</a:t>
            </a:r>
            <a:r>
              <a:rPr lang="cs-CZ" sz="1800" dirty="0" smtClean="0">
                <a:latin typeface="Calibri" pitchFamily="34" charset="0"/>
              </a:rPr>
              <a:t> (on-line prostředí).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Materiál 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Druhy počítačů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628800"/>
            <a:ext cx="2286614" cy="2088232"/>
          </a:xfrm>
        </p:spPr>
      </p:pic>
      <p:sp>
        <p:nvSpPr>
          <p:cNvPr id="5" name="TextovéPole 4"/>
          <p:cNvSpPr txBox="1"/>
          <p:nvPr/>
        </p:nvSpPr>
        <p:spPr>
          <a:xfrm>
            <a:off x="251520" y="374839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1. PDA</a:t>
            </a:r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2166" y="1700808"/>
            <a:ext cx="1267551" cy="204758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83280" y="3748390"/>
            <a:ext cx="13864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2. Chytrý telefon</a:t>
            </a:r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0822" y="1700808"/>
            <a:ext cx="1955442" cy="2047583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620822" y="3748391"/>
            <a:ext cx="1955442" cy="369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3. Tablet PC</a:t>
            </a:r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7821" y="4394721"/>
            <a:ext cx="2136237" cy="1602178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067821" y="6165304"/>
            <a:ext cx="2136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4. Notebook</a:t>
            </a:r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3962" y="908720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Přenosné (mobilní)</a:t>
            </a:r>
            <a:endParaRPr lang="cs-CZ" sz="28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64195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/>
              <a:t>Druhy počítačů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385165"/>
            <a:ext cx="1231200" cy="2160000"/>
          </a:xfrm>
        </p:spPr>
      </p:pic>
      <p:sp>
        <p:nvSpPr>
          <p:cNvPr id="4" name="TextovéPole 3"/>
          <p:cNvSpPr txBox="1"/>
          <p:nvPr/>
        </p:nvSpPr>
        <p:spPr>
          <a:xfrm>
            <a:off x="467544" y="1024923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 startAt="2"/>
            </a:pP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Nepřenosné (stacionární)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4594169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5. PC</a:t>
            </a:r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397745"/>
            <a:ext cx="3024336" cy="21964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7063" y="2708921"/>
            <a:ext cx="2520979" cy="184921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237062" y="4624503"/>
            <a:ext cx="2520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Sálový počítač</a:t>
            </a:r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20072" y="4642311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7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Superpočítač</a:t>
            </a:r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13267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Přenosné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PDA (Portable Digital </a:t>
            </a:r>
            <a:r>
              <a:rPr lang="cs-CZ" dirty="0" err="1" smtClean="0"/>
              <a:t>Assistant</a:t>
            </a:r>
            <a:r>
              <a:rPr lang="cs-CZ" dirty="0" smtClean="0"/>
              <a:t>) kapesní počítače</a:t>
            </a:r>
            <a:br>
              <a:rPr lang="cs-CZ" dirty="0" smtClean="0"/>
            </a:br>
            <a:r>
              <a:rPr lang="cs-CZ" dirty="0" smtClean="0"/>
              <a:t>malých rozměrů slouží k organizaci času</a:t>
            </a:r>
          </a:p>
          <a:p>
            <a:r>
              <a:rPr lang="cs-CZ" cap="all" dirty="0" smtClean="0"/>
              <a:t>Chytré telefony </a:t>
            </a:r>
            <a:r>
              <a:rPr lang="cs-CZ" dirty="0" smtClean="0"/>
              <a:t>(</a:t>
            </a:r>
            <a:r>
              <a:rPr lang="cs-CZ" dirty="0" err="1" smtClean="0"/>
              <a:t>smartphony</a:t>
            </a:r>
            <a:r>
              <a:rPr lang="cs-CZ" dirty="0" smtClean="0"/>
              <a:t>)</a:t>
            </a:r>
            <a:br>
              <a:rPr lang="cs-CZ" dirty="0" smtClean="0"/>
            </a:br>
            <a:r>
              <a:rPr lang="cs-CZ" dirty="0" smtClean="0"/>
              <a:t>PDA s možností telefonovat</a:t>
            </a:r>
          </a:p>
          <a:p>
            <a:r>
              <a:rPr lang="cs-CZ" cap="all" dirty="0" smtClean="0"/>
              <a:t>Tablet</a:t>
            </a:r>
            <a:r>
              <a:rPr lang="cs-CZ" dirty="0" smtClean="0"/>
              <a:t> počítač s dotykovým displejem</a:t>
            </a:r>
          </a:p>
          <a:p>
            <a:r>
              <a:rPr lang="cs-CZ" cap="all" dirty="0" smtClean="0"/>
              <a:t>Notebook</a:t>
            </a:r>
            <a:r>
              <a:rPr lang="cs-CZ" dirty="0" smtClean="0"/>
              <a:t> osobní počítač malých rozměrů</a:t>
            </a:r>
            <a:br>
              <a:rPr lang="cs-CZ" dirty="0" smtClean="0"/>
            </a:br>
            <a:r>
              <a:rPr lang="cs-CZ" dirty="0" smtClean="0"/>
              <a:t>používá se i název Laptop</a:t>
            </a:r>
          </a:p>
          <a:p>
            <a:r>
              <a:rPr lang="cs-CZ" cap="all" dirty="0" err="1" smtClean="0"/>
              <a:t>Netbook</a:t>
            </a:r>
            <a:r>
              <a:rPr lang="cs-CZ" dirty="0" smtClean="0"/>
              <a:t> notebook s menší velikostí (10 palců)</a:t>
            </a:r>
            <a:br>
              <a:rPr lang="cs-CZ" dirty="0" smtClean="0"/>
            </a:br>
            <a:r>
              <a:rPr lang="cs-CZ" dirty="0" smtClean="0"/>
              <a:t>hlavní účel připojení k internetu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970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Stacionární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PC osobní počítač (</a:t>
            </a:r>
            <a:r>
              <a:rPr lang="cs-CZ" dirty="0" err="1" smtClean="0"/>
              <a:t>personal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r>
              <a:rPr lang="cs-CZ" dirty="0" smtClean="0"/>
              <a:t>)</a:t>
            </a:r>
          </a:p>
          <a:p>
            <a:r>
              <a:rPr lang="cs-CZ" dirty="0" smtClean="0"/>
              <a:t>PRACOVNÍ STANICE výkonnější PC většinou sestavené pro konkrétní účel</a:t>
            </a:r>
          </a:p>
          <a:p>
            <a:r>
              <a:rPr lang="cs-CZ" dirty="0" smtClean="0"/>
              <a:t>SÁLOVÝ POČÍTAČ (mainframe) počítače s velkým výkonem, spolehlivostí, diskovým polem</a:t>
            </a:r>
          </a:p>
          <a:p>
            <a:r>
              <a:rPr lang="cs-CZ" dirty="0" smtClean="0"/>
              <a:t>SUPERPOČÍTEČE počítače s obrovským výpočetním výkonem</a:t>
            </a:r>
            <a:br>
              <a:rPr lang="cs-CZ" dirty="0" smtClean="0"/>
            </a:br>
            <a:r>
              <a:rPr lang="cs-CZ" dirty="0" smtClean="0"/>
              <a:t>použití armáda, vědecké účely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856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Vyhledejte obrázek 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err="1" smtClean="0"/>
              <a:t>Smartphonu</a:t>
            </a: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Mainframe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Superpočítače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20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Prostřednictvím </a:t>
            </a:r>
            <a:r>
              <a:rPr lang="cs-CZ" dirty="0" err="1" smtClean="0"/>
              <a:t>iTřídy</a:t>
            </a:r>
            <a:r>
              <a:rPr lang="cs-CZ" dirty="0" smtClean="0"/>
              <a:t> odpovězte na otázku: </a:t>
            </a:r>
          </a:p>
          <a:p>
            <a:pPr marL="0" indent="0">
              <a:buNone/>
            </a:pPr>
            <a:r>
              <a:rPr lang="cs-CZ" dirty="0" smtClean="0"/>
              <a:t>kolikrát </a:t>
            </a:r>
            <a:r>
              <a:rPr lang="cs-CZ" dirty="0"/>
              <a:t>je rychlejší dnes </a:t>
            </a:r>
            <a:r>
              <a:rPr lang="cs-CZ" dirty="0" smtClean="0"/>
              <a:t>nejrychlejší superpočítač než běžné PC (počet </a:t>
            </a:r>
            <a:r>
              <a:rPr lang="cs-CZ" dirty="0"/>
              <a:t>operací za </a:t>
            </a:r>
            <a:r>
              <a:rPr lang="cs-CZ" dirty="0" smtClean="0"/>
              <a:t>sekundu)</a:t>
            </a:r>
          </a:p>
          <a:p>
            <a:pPr marL="457200" indent="-457200">
              <a:buFont typeface="+mj-lt"/>
              <a:buAutoNum type="alphaLcParenR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Calibri" pitchFamily="34" charset="0"/>
            </a:endParaRPr>
          </a:p>
          <a:p>
            <a:pPr marL="342900" indent="-342900">
              <a:buAutoNum type="arabicPeriod"/>
            </a:pPr>
            <a:r>
              <a:rPr lang="cs-CZ" sz="1400" dirty="0" smtClean="0"/>
              <a:t>Autor neuveden.</a:t>
            </a:r>
            <a:r>
              <a:rPr lang="cs-CZ" sz="1400" dirty="0"/>
              <a:t> </a:t>
            </a:r>
            <a:r>
              <a:rPr lang="cs-CZ" sz="1400" i="1" dirty="0"/>
              <a:t>wikipedia.cz</a:t>
            </a:r>
            <a:r>
              <a:rPr lang="cs-CZ" sz="1400" dirty="0"/>
              <a:t> [online]. [cit. 2.5.2013].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cs.wikipedia.org/wiki/Soubor:AcerN10Wiki.jpg#file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LAIHIU. </a:t>
            </a:r>
            <a:r>
              <a:rPr lang="cs-CZ" sz="1400" i="1" dirty="0"/>
              <a:t>wikipedia.cz</a:t>
            </a:r>
            <a:r>
              <a:rPr lang="cs-CZ" sz="1400" dirty="0"/>
              <a:t> [online]. [cit. 2.5.2013].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cs.wikipedia.org/wiki/Soubor:Galaxy_Nexus_smartphone.jpg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JANTO DREIJER. </a:t>
            </a:r>
            <a:r>
              <a:rPr lang="cs-CZ" sz="1400" i="1" dirty="0"/>
              <a:t>wikipedia.cz</a:t>
            </a:r>
            <a:r>
              <a:rPr lang="cs-CZ" sz="1400" dirty="0"/>
              <a:t> [online]. [cit. 2.5.2013].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cs.wikipedia.org/wiki/Soubor:Tablet.jpg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RICO SHEN. </a:t>
            </a:r>
            <a:r>
              <a:rPr lang="cs-CZ" sz="1400" i="1" dirty="0"/>
              <a:t>wikipedia.cz</a:t>
            </a:r>
            <a:r>
              <a:rPr lang="cs-CZ" sz="1400" dirty="0"/>
              <a:t> [online]. [cit. 2.5.2013]. Dostupný 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cs.wikipedia.org/wiki/Soubor:Guang_Hua_Digital_Plaza_Launch_Acer_Aspire_One.jpg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wikipedia.cz</a:t>
            </a:r>
            <a:r>
              <a:rPr lang="cs-CZ" sz="1400" dirty="0"/>
              <a:t> [online]. [cit. 2.5.2013]. Dostupný na </a:t>
            </a:r>
            <a:r>
              <a:rPr lang="cs-CZ" sz="1400" smtClean="0"/>
              <a:t>WWW: http</a:t>
            </a:r>
            <a:r>
              <a:rPr lang="cs-CZ" sz="1400" dirty="0"/>
              <a:t>://cs.wikipedia.org/wiki/Soubor:Computer.tower.750pix.jpg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AUTOR NEUVEDEN. </a:t>
            </a:r>
            <a:r>
              <a:rPr lang="cs-CZ" sz="1400" i="1" dirty="0"/>
              <a:t>wikipedia.cz</a:t>
            </a:r>
            <a:r>
              <a:rPr lang="cs-CZ" sz="1400" dirty="0"/>
              <a:t> [online]. [cit. 2.5.2013].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cs.wikipedia.org/wiki/Soubor:Honeywell-Bull_DPS_7_Mainframe_BWW_March_1990.jpg#filelinks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 smtClean="0"/>
              <a:t>TROWER</a:t>
            </a:r>
            <a:r>
              <a:rPr lang="cs-CZ" sz="1400" dirty="0"/>
              <a:t>, NASA. </a:t>
            </a:r>
            <a:r>
              <a:rPr lang="cs-CZ" sz="1400" i="1" dirty="0"/>
              <a:t>wikipedia.cz</a:t>
            </a:r>
            <a:r>
              <a:rPr lang="cs-CZ" sz="1400" dirty="0"/>
              <a:t> [online]. [cit. 2.5.2013]. Dostupný na WWW: </a:t>
            </a:r>
            <a:r>
              <a:rPr lang="cs-CZ" sz="1400" dirty="0">
                <a:hlinkClick r:id="rId8"/>
              </a:rPr>
              <a:t>http://cs.wikipedia.org/wiki/Soubor:Columbia_Supercomputer_-_</a:t>
            </a:r>
            <a:r>
              <a:rPr lang="cs-CZ" sz="1400" dirty="0" smtClean="0">
                <a:hlinkClick r:id="rId8"/>
              </a:rPr>
              <a:t>NASA_Advanced_Supercomputing_Facility.jpg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/>
              <a:t>ROUBAL, Pavel. </a:t>
            </a:r>
            <a:r>
              <a:rPr lang="cs-CZ" sz="1400" i="1" dirty="0"/>
              <a:t>Informatika a výpočetní technika</a:t>
            </a:r>
            <a:r>
              <a:rPr lang="cs-CZ" sz="1400" dirty="0"/>
              <a:t>. Brno: </a:t>
            </a:r>
            <a:r>
              <a:rPr lang="cs-CZ" sz="1400" dirty="0" err="1"/>
              <a:t>Computer</a:t>
            </a:r>
            <a:r>
              <a:rPr lang="cs-CZ" sz="1400" dirty="0"/>
              <a:t> </a:t>
            </a:r>
            <a:r>
              <a:rPr lang="cs-CZ" sz="1400" dirty="0" err="1"/>
              <a:t>Press</a:t>
            </a:r>
            <a:r>
              <a:rPr lang="cs-CZ" sz="1400" dirty="0"/>
              <a:t>, a. s., 2010, ISBN 978-80-251-3228-9.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334</TotalTime>
  <Words>251</Words>
  <Application>Microsoft Office PowerPoint</Application>
  <PresentationFormat>Předvádění na obrazovce (4:3)</PresentationFormat>
  <Paragraphs>67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ŠABLONA DUM</vt:lpstr>
      <vt:lpstr>Prezentace aplikace PowerPoint</vt:lpstr>
      <vt:lpstr>ANOTACE</vt:lpstr>
      <vt:lpstr>Druhy počítačů</vt:lpstr>
      <vt:lpstr>Druhy počítačů</vt:lpstr>
      <vt:lpstr>Přenosné</vt:lpstr>
      <vt:lpstr>Stacionární</vt:lpstr>
      <vt:lpstr>Úkoly</vt:lpstr>
      <vt:lpstr>DC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27</cp:revision>
  <dcterms:created xsi:type="dcterms:W3CDTF">2013-05-02T06:20:05Z</dcterms:created>
  <dcterms:modified xsi:type="dcterms:W3CDTF">2013-06-27T06:27:12Z</dcterms:modified>
</cp:coreProperties>
</file>