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6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49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185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247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360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6991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2241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833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9788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912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7537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2568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8781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>
                <a:lumMod val="30000"/>
                <a:lumOff val="70000"/>
              </a:srgbClr>
            </a:gs>
            <a:gs pos="79000">
              <a:schemeClr val="accent1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D7090-3E0A-4106-97A7-E444E0677ADA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1DE79-F252-444C-A33A-63F1D42B46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504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garten.cz/a/cz/7706-vzdusne-hrizeni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26oq5tWrb2Q&amp;list=PL-9n80ozecnrwGzbDRmnoYpLW25UsIQ9i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6/66/Crassula-portulacaria.jpg/319px-Crassula-portulacaria.jpg" TargetMode="External"/><Relationship Id="rId13" Type="http://schemas.openxmlformats.org/officeDocument/2006/relationships/hyperlink" Target="http://upload.wikimedia.org/wikipedia/commons/thumb/6/64/Weidefrucht1.jpg/640px-Weidefrucht1.jpg?uselang=cs" TargetMode="External"/><Relationship Id="rId18" Type="http://schemas.openxmlformats.org/officeDocument/2006/relationships/hyperlink" Target="http://upload.wikimedia.org/wikipedia/commons/thumb/1/13/Bombus_terrestris_(Gewone_aardhommel).jpg/320px-Bombus_terrestris_(Gewone_aardhommel).jpg?uselang=cs" TargetMode="External"/><Relationship Id="rId3" Type="http://schemas.openxmlformats.org/officeDocument/2006/relationships/hyperlink" Target="http://upload.wikimedia.org/wikipedia/commons/thumb/3/36/Bryophyllum_daigremontianum_nahaufnahme1.jpg/320px-Bryophyllum_daigremontianum_nahaufnahme1.jpg" TargetMode="External"/><Relationship Id="rId21" Type="http://schemas.openxmlformats.org/officeDocument/2006/relationships/hyperlink" Target="http://upload.wikimedia.org/wikipedia/commons/thumb/5/5f/GevlekteAronskelk.jpg/533px-GevlekteAronskelk.jpg?uselang=cs" TargetMode="External"/><Relationship Id="rId7" Type="http://schemas.openxmlformats.org/officeDocument/2006/relationships/hyperlink" Target="http://upload.wikimedia.org/wikipedia/commons/thumb/6/6a/Galanthus_nivalis_001.JPG/640px-Galanthus_nivalis_001.JPG?uselang=cs" TargetMode="External"/><Relationship Id="rId12" Type="http://schemas.openxmlformats.org/officeDocument/2006/relationships/hyperlink" Target="http://upload.wikimedia.org/wikipedia/commons/thumb/c/cb/Moss_-003.JPG/640px-Moss_-003.JPG?uselang=cs" TargetMode="External"/><Relationship Id="rId17" Type="http://schemas.openxmlformats.org/officeDocument/2006/relationships/hyperlink" Target="http://upload.wikimedia.org/wikipedia/commons/thumb/2/21/Nectar.jpg/240px-Nectar.jpg" TargetMode="External"/><Relationship Id="rId2" Type="http://schemas.openxmlformats.org/officeDocument/2006/relationships/hyperlink" Target="http://upload.wikimedia.org/wikipedia/commons/thumb/c/c5/Orchidflower3.jpg/307px-Orchidflower3.jpg" TargetMode="External"/><Relationship Id="rId16" Type="http://schemas.openxmlformats.org/officeDocument/2006/relationships/hyperlink" Target="http://upload.wikimedia.org/wikipedia/commons/thumb/c/ca/Bristol.zoo.livfruitbat.arp.jpg/354px-Bristol.zoo.livfruitbat.arp.jpg" TargetMode="External"/><Relationship Id="rId20" Type="http://schemas.openxmlformats.org/officeDocument/2006/relationships/hyperlink" Target="http://upload.wikimedia.org/wikipedia/commons/thumb/8/86/Rafflesia_80_cm.jpg/640px-Rafflesia_80_cm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b/bc/Rubus_fructicosus_li%C5%9Bcie_201.jpg/640px-Rubus_fructicosus_li%C5%9Bcie_201.jpg" TargetMode="External"/><Relationship Id="rId11" Type="http://schemas.openxmlformats.org/officeDocument/2006/relationships/hyperlink" Target="http://upload.wikimedia.org/wikipedia/commons/thumb/d/d1/SoriDicksonia.jpg/371px-SoriDicksonia.jpg" TargetMode="External"/><Relationship Id="rId5" Type="http://schemas.openxmlformats.org/officeDocument/2006/relationships/hyperlink" Target="http://upload.wikimedia.org/wikipedia/commons/thumb/1/12/Chamerion_angustifolium_rhizomes,_wilgenroosje_wortelstokken.jpg/640px-Chamerion_angustifolium_rhizomes,_wilgenroosje_wortelstokken.jpg" TargetMode="External"/><Relationship Id="rId15" Type="http://schemas.openxmlformats.org/officeDocument/2006/relationships/hyperlink" Target="http://upload.wikimedia.org/wikipedia/commons/thumb/9/92/Colibri-thalassinus-001.jpg/640px-Colibri-thalassinus-001.jpg" TargetMode="External"/><Relationship Id="rId10" Type="http://schemas.openxmlformats.org/officeDocument/2006/relationships/hyperlink" Target="http://upload.wikimedia.org/wikipedia/commons/thumb/9/9d/Okulera.jpg/513px-Okulera.jpg" TargetMode="External"/><Relationship Id="rId19" Type="http://schemas.openxmlformats.org/officeDocument/2006/relationships/hyperlink" Target="http://upload.wikimedia.org/wikipedia/commons/f/f5/Ophrys_apifera_flower1.jpg" TargetMode="External"/><Relationship Id="rId4" Type="http://schemas.openxmlformats.org/officeDocument/2006/relationships/hyperlink" Target="http://upload.wikimedia.org/wikipedia/commons/thumb/c/c1/SporangienAsplenScol.jpg/320px-SporangienAsplenScol.jpg" TargetMode="External"/><Relationship Id="rId9" Type="http://schemas.openxmlformats.org/officeDocument/2006/relationships/hyperlink" Target="http://upload.wikimedia.org/wikipedia/commons/thumb/c/c2/130215_Roubovani_Melroza_na_podnoz_Prima_032.JPG/640px-130215_Roubovani_Melroza_na_podnoz_Prima_032.JPG" TargetMode="External"/><Relationship Id="rId14" Type="http://schemas.openxmlformats.org/officeDocument/2006/relationships/hyperlink" Target="http://upload.wikimedia.org/wikipedia/commons/thumb/3/39/Plumpollen0060.jpg/604px-Plumpollen0060.jpg" TargetMode="External"/><Relationship Id="rId22" Type="http://schemas.openxmlformats.org/officeDocument/2006/relationships/hyperlink" Target="http://upload.wikimedia.org/wikipedia/commons/thumb/0/07/Salbei-IMG_4255.JPG/360px-Salbei-IMG_4255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088" y="2447131"/>
            <a:ext cx="7489825" cy="830997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Rozmnožování rostlin</a:t>
            </a:r>
            <a:endParaRPr lang="cs-CZ" sz="48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GT-C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900112" y="4642643"/>
            <a:ext cx="30956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8" name="TextovéPole 8"/>
          <p:cNvSpPr txBox="1">
            <a:spLocks noChangeArrowheads="1"/>
          </p:cNvSpPr>
          <p:nvPr/>
        </p:nvSpPr>
        <p:spPr bwMode="auto">
          <a:xfrm>
            <a:off x="5940152" y="4642643"/>
            <a:ext cx="230373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25. 5. 2013</a:t>
            </a:r>
            <a:endParaRPr lang="cs-CZ" dirty="0"/>
          </a:p>
        </p:txBody>
      </p:sp>
      <p:sp>
        <p:nvSpPr>
          <p:cNvPr id="9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374560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1544026"/>
              </p:ext>
            </p:extLst>
          </p:nvPr>
        </p:nvGraphicFramePr>
        <p:xfrm>
          <a:off x="1475656" y="908720"/>
          <a:ext cx="6696744" cy="4195961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4659806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Číslo projektu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CZ.1.07/1.5.00/34.0702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VY_32_INOVACE_BIO.PRIMA –</a:t>
                      </a:r>
                      <a:r>
                        <a:rPr lang="cs-CZ" sz="1100" baseline="0" dirty="0" smtClean="0">
                          <a:effectLst/>
                        </a:rPr>
                        <a:t> </a:t>
                      </a:r>
                      <a:r>
                        <a:rPr lang="cs-CZ" sz="1100" dirty="0" smtClean="0">
                          <a:effectLst/>
                        </a:rPr>
                        <a:t>17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Škola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Gymnázium, Třeboň, Na Sadech 308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kern="1200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Arial" pitchFamily="34" charset="0"/>
                        </a:rPr>
                        <a:t>Rozmnožování rostlin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Předmět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</a:rPr>
                        <a:t>Biologie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Tematická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Botanika pro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první </a:t>
                      </a: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 osmiletého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studia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Šablona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000" dirty="0" smtClean="0">
                          <a:effectLst/>
                        </a:rPr>
                        <a:t>III/2 </a:t>
                      </a:r>
                      <a:r>
                        <a:rPr lang="cs-CZ" sz="1000" dirty="0">
                          <a:effectLst/>
                        </a:rPr>
                        <a:t>- Inovace a zkvalitnění výuky prostřednictvím </a:t>
                      </a:r>
                      <a:r>
                        <a:rPr lang="cs-CZ" sz="1000" dirty="0" smtClean="0">
                          <a:effectLst/>
                        </a:rPr>
                        <a:t>ICT</a:t>
                      </a:r>
                      <a:endParaRPr lang="cs-CZ" sz="1100" dirty="0"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r>
                        <a:rPr lang="cs-CZ" sz="1100" dirty="0" smtClean="0">
                          <a:effectLst/>
                        </a:rPr>
                        <a:t>prima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>
                          <a:effectLst/>
                        </a:rPr>
                        <a:t>Metodický list/Anotace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Výklad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s 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poznámkami, obsahuje krátké video.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1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241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895054"/>
            <a:ext cx="582939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= vznik nových jedinců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a) vznikají jen z jedné rostliny a mají s ní 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shodné vlastnosti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: VEGETATIVNÍ  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: NEPOHLAVNÍ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b) vznikají splynutím dvou pohlavních buněk a 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nesou kombinaci vlastností z rodičovských rostlin      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: POHLAVNÍ     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Rozmnožování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upload.wikimedia.org/wikipedia/commons/thumb/c/c5/Orchidflower3.jpg/307px-Orchidflowe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095" y="4266187"/>
            <a:ext cx="2924175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upload.wikimedia.org/wikipedia/commons/thumb/3/36/Bryophyllum_daigremontianum_nahaufnahme1.jpg/320px-Bryophyllum_daigremontianum_nahaufnahme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21" y="2644557"/>
            <a:ext cx="3048000" cy="2152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c/c1/SporangienAsplenScol.jpg/320px-SporangienAsplenSc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17034"/>
            <a:ext cx="304800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689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Vegetativní rozmnožování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0627" y="846532"/>
            <a:ext cx="55446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vznikají klony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přirozeně z různých částí rostliny: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oddenkem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šlahouny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cibulemi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částí stélky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http://upload.wikimedia.org/wikipedia/commons/thumb/1/12/Chamerion_angustifolium_rhizomes%2C_wilgenroosje_wortelstokken.jpg/640px-Chamerion_angustifolium_rhizomes%2C_wilgenroosje_wortelstokk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34" y="3429000"/>
            <a:ext cx="4305859" cy="3229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thumb/b/bc/Rubus_fructicosus_li%C5%9Bcie_201.jpg/640px-Rubus_fructicosus_li%C5%9Bcie_2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8694" y="1124744"/>
            <a:ext cx="3699594" cy="2237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upload.wikimedia.org/wikipedia/commons/thumb/6/6a/Galanthus_nivalis_001.JPG/640px-Galanthus_nivalis_001.JPG?uselang=c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33262"/>
            <a:ext cx="3887465" cy="2915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417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Vegetativní rozmnožování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4971"/>
            <a:ext cx="554461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zahradnictví a ovocnářství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řízky (kořenové, stonkové, listové)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očkováním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roubováním</a:t>
            </a:r>
          </a:p>
          <a:p>
            <a:pPr marL="914400" lvl="1" indent="-457200">
              <a:buAutoNum type="alphaLcParenR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hřížením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Tx/>
              <a:buChar char="-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upload.wikimedia.org/wikipedia/commons/thumb/9/9d/Okulera.jpg/513px-Okuler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5" t="4758" r="15040" b="3682"/>
          <a:stretch/>
        </p:blipFill>
        <p:spPr bwMode="auto">
          <a:xfrm>
            <a:off x="5940152" y="1006319"/>
            <a:ext cx="2395330" cy="291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c/c2/130215_Roubovani_Melroza_na_podnoz_Prima_032.JPG/640px-130215_Roubovani_Melroza_na_podnoz_Prima_0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25" y="4152238"/>
            <a:ext cx="3941053" cy="2629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upload.wikimedia.org/wikipedia/commons/thumb/6/66/Crassula-portulacaria.jpg/319px-Crassula-portulacar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064627"/>
            <a:ext cx="2470278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16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Nepohlavní rozmnožování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834971"/>
            <a:ext cx="59766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pomocí specializovaných buněk = výtrusů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charakteristické pro výtrusné rostliny</a:t>
            </a:r>
          </a:p>
          <a:p>
            <a:pPr marL="285750" indent="-285750">
              <a:buFontTx/>
              <a:buChar char="-"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upload.wikimedia.org/wikipedia/commons/thumb/d/d1/SoriDicksonia.jpg/371px-SoriDickson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93" y="2005077"/>
            <a:ext cx="3533775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commons/thumb/c/cb/Moss_-003.JPG/640px-Moss_-003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157" y="2005077"/>
            <a:ext cx="4917516" cy="3688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6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Pohlavní rozmnožování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6352" y="764704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pomocí specializovaných buněk = gamet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splynutí samčí a samičí buňky = </a:t>
            </a:r>
            <a:r>
              <a:rPr lang="cs-CZ" sz="2400" u="sng" dirty="0" smtClean="0">
                <a:latin typeface="Times New Roman" pitchFamily="18" charset="0"/>
                <a:cs typeface="Times New Roman" pitchFamily="18" charset="0"/>
              </a:rPr>
              <a:t>oplození</a:t>
            </a:r>
            <a:endParaRPr lang="cs-CZ" sz="2400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1398" y="4569324"/>
            <a:ext cx="8366046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Semenné rostliny</a:t>
            </a:r>
          </a:p>
          <a:p>
            <a:pPr marL="342900" indent="-342900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tvoří pohlavní orgány = tyčinky a      pestíky          (krytosemenné rostliny)</a:t>
            </a:r>
          </a:p>
          <a:p>
            <a:pPr>
              <a:spcAft>
                <a:spcPts val="1200"/>
              </a:spcAft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=   samčí  a  samičí šištice     (nahosemenné rostliny)</a:t>
            </a:r>
          </a:p>
          <a:p>
            <a:pPr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pylové zrno se spermatickou buňkou       </a:t>
            </a:r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vajíčko s vaječnou buňkou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ke splynutí pohlavních buněk dochází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/>
              </a:rPr>
              <a:t>prorůstáním pylové láčky do vajíčka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1867" y="2886379"/>
            <a:ext cx="7152459" cy="1667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Výtrusné rostliny </a:t>
            </a:r>
          </a:p>
          <a:p>
            <a:pPr marL="342900" indent="-342900">
              <a:spcAft>
                <a:spcPts val="1200"/>
              </a:spcAft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tvoří pohlavní orgány =    pelatky a  zárodečníky</a:t>
            </a:r>
          </a:p>
          <a:p>
            <a:pPr>
              <a:spcAft>
                <a:spcPts val="600"/>
              </a:spcAft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cs-CZ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samčí pohlavní buňka              </a:t>
            </a:r>
            <a:r>
              <a:rPr lang="cs-CZ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vaječná buňka</a:t>
            </a:r>
          </a:p>
          <a:p>
            <a:pPr marL="342900" indent="-342900">
              <a:buFontTx/>
              <a:buChar char="-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ke splynutí pohlavních buněk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zapotřebí vlhké prostředí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5536" y="1700808"/>
            <a:ext cx="66011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Řasy 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1 b.: splývají celé buňky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vícebuněčné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často tvoří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pohlavní orgány = gametangia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ál 9"/>
          <p:cNvSpPr/>
          <p:nvPr/>
        </p:nvSpPr>
        <p:spPr>
          <a:xfrm>
            <a:off x="3347659" y="3266193"/>
            <a:ext cx="957487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3164741" y="3596994"/>
            <a:ext cx="365837" cy="22605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412838" y="3220414"/>
            <a:ext cx="1480931" cy="42934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5749753" y="3536735"/>
            <a:ext cx="288032" cy="226053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ál 17"/>
          <p:cNvSpPr/>
          <p:nvPr/>
        </p:nvSpPr>
        <p:spPr>
          <a:xfrm>
            <a:off x="3176249" y="4837209"/>
            <a:ext cx="922543" cy="8087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nice se šipkou 18"/>
          <p:cNvCxnSpPr/>
          <p:nvPr/>
        </p:nvCxnSpPr>
        <p:spPr>
          <a:xfrm flipH="1">
            <a:off x="2994630" y="5571556"/>
            <a:ext cx="368434" cy="22605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ál 19"/>
          <p:cNvSpPr/>
          <p:nvPr/>
        </p:nvSpPr>
        <p:spPr>
          <a:xfrm>
            <a:off x="4216626" y="4879339"/>
            <a:ext cx="1539010" cy="884508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5611620" y="5571556"/>
            <a:ext cx="302737" cy="245163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17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 animBg="1"/>
      <p:bldP spid="14" grpId="0" animBg="1"/>
      <p:bldP spid="18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188640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Opylení semenných rostlin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22006" y="835055"/>
            <a:ext cx="80104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= přenos pylového zrna na bliznu nebo nahé vajíčko na semenné šupině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51519" y="1916832"/>
            <a:ext cx="42757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1. Větrem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větrosprašné (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anemogamní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 rostliny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pylová zrna malá, hladká, hodně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květní obaly redukované, nenápadné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06263" y="1907837"/>
            <a:ext cx="43458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 Hmyzem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hmyzosprašné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(entomogamní) rostliny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pylová zrna větší, lepivá, s výčnělky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- květy nápadné, s nektarem, vonící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http://upload.wikimedia.org/wikipedia/commons/thumb/6/64/Weidefrucht1.jpg/640px-Weidefrucht1.jpg?uselang=c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55" t="27474" r="7608" b="2526"/>
          <a:stretch/>
        </p:blipFill>
        <p:spPr bwMode="auto">
          <a:xfrm>
            <a:off x="253142" y="3573016"/>
            <a:ext cx="4106275" cy="3056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3/39/Plumpollen0060.jpg/604px-Plumpollen006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89" b="4327"/>
          <a:stretch/>
        </p:blipFill>
        <p:spPr bwMode="auto">
          <a:xfrm>
            <a:off x="4527223" y="3581333"/>
            <a:ext cx="4429725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8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5921" y="225514"/>
            <a:ext cx="4065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Výměnný obchod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upload.wikimedia.org/wikipedia/commons/thumb/9/92/Colibri-thalassinus-001.jpg/640px-Colibri-thalassinus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68" y="3429000"/>
            <a:ext cx="5069363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upload.wikimedia.org/wikipedia/commons/thumb/c/ca/Bristol.zoo.livfruitbat.arp.jpg/354px-Bristol.zoo.livfruitbat.ar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266" y="2708917"/>
            <a:ext cx="2951691" cy="4002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upload.wikimedia.org/wikipedia/commons/thumb/2/21/Nectar.jpg/240px-Necta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8931" y="871845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upload.wikimedia.org/wikipedia/commons/thumb/1/13/Bombus_terrestris_%28Gewone_aardhommel%29.jpg/320px-Bombus_terrestris_%28Gewone_aardhommel%29.jpg?uselang=c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957" y="274538"/>
            <a:ext cx="30480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14467" y="1412776"/>
            <a:ext cx="4185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Nektar jako odměna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za práci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61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53632" y="404664"/>
            <a:ext cx="4992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Podvodníci a filutové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http://upload.wikimedia.org/wikipedia/commons/f/f5/Ophrys_apifera_flower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97" y="1340768"/>
            <a:ext cx="3337627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upload.wikimedia.org/wikipedia/commons/thumb/8/86/Rafflesia_80_cm.jpg/640px-Rafflesia_80_c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002" y="1808820"/>
            <a:ext cx="486814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5597" y="5517232"/>
            <a:ext cx="333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Tořič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včelonosný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77002" y="5101818"/>
            <a:ext cx="333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Rafflesia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832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upload.wikimedia.org/wikipedia/commons/thumb/5/5f/GevlekteAronskelk.jpg/533px-GevlekteAronskelk.jpg?uselang=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4320480" cy="3890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32" y="404664"/>
            <a:ext cx="4992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Podvodníci a filutové</a:t>
            </a:r>
            <a:endParaRPr lang="cs-CZ" sz="3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03446" y="5375648"/>
            <a:ext cx="333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Árón plamatý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http://upload.wikimedia.org/wikipedia/commons/thumb/0/07/Salbei-IMG_4255.JPG/360px-Salbei-IMG_4255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84784"/>
            <a:ext cx="3429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48064" y="6056784"/>
            <a:ext cx="33376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Šalvěj lékařská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8959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49694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upload.wikimedia.org/wikipedia/commons/thumb/c/c5/Orchidflower3.jpg/307px-Orchidflower3.jpg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</a:t>
            </a:r>
            <a:r>
              <a:rPr lang="cs-CZ" sz="1200" dirty="0">
                <a:hlinkClick r:id="rId3"/>
              </a:rPr>
              <a:t>://</a:t>
            </a:r>
            <a:r>
              <a:rPr lang="cs-CZ" sz="1200" dirty="0" smtClean="0">
                <a:hlinkClick r:id="rId3"/>
              </a:rPr>
              <a:t>upload.wikimedia.org/wikipedia/commons/thumb/3/36/Bryophyllum_daigremontianum_nahaufnahme1.jpg/320px-Bryophyllum_daigremontianum_nahaufnahme1.jpg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</a:t>
            </a:r>
            <a:r>
              <a:rPr lang="cs-CZ" sz="1200" dirty="0" smtClean="0">
                <a:hlinkClick r:id="rId4"/>
              </a:rPr>
              <a:t>upload.wikimedia.org/wikipedia/commons/thumb/c/c1/SporangienAsplenScol.jpg/320px-SporangienAsplenScol.jpg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hlinkClick r:id="rId5"/>
              </a:rPr>
              <a:t>http</a:t>
            </a:r>
            <a:r>
              <a:rPr lang="cs-CZ" sz="1200" dirty="0">
                <a:hlinkClick r:id="rId5"/>
              </a:rPr>
              <a:t>://</a:t>
            </a:r>
            <a:r>
              <a:rPr lang="cs-CZ" sz="1200" dirty="0" smtClean="0">
                <a:hlinkClick r:id="rId5"/>
              </a:rPr>
              <a:t>upload.wikimedia.org/wikipedia/commons/thumb/1/12/Chamerion_angustifolium_rhizomes%2C_wilgenroosje_wortelstokken.jpg/640px-Chamerion_angustifolium_rhizomes%2C_wilgenroosje_wortelstokken.jpg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upload.wikimedia.org/wikipedia/commons/thumb/b/bc/Rubus_fructicosus_li%C5%9Bcie_201.jpg/640px-Rubus_fructicosus_li%C5%9Bcie_201.jpg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upload.wikimedia.org/wikipedia/commons/thumb/6/6a/Galanthus_nivalis_001.JPG/640px-Galanthus_nivalis_001.JPG?uselang=cs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upload.wikimedia.org/wikipedia/commons/thumb/6/66/Crassula-portulacaria.jpg/319px-Crassula-portulacaria.jpg</a:t>
            </a:r>
            <a:r>
              <a:rPr lang="cs-CZ" sz="1200" dirty="0" smtClean="0"/>
              <a:t> </a:t>
            </a:r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hlinkClick r:id="rId9"/>
              </a:rPr>
              <a:t>http</a:t>
            </a:r>
            <a:r>
              <a:rPr lang="cs-CZ" sz="1200" dirty="0">
                <a:hlinkClick r:id="rId9"/>
              </a:rPr>
              <a:t>://</a:t>
            </a:r>
            <a:r>
              <a:rPr lang="cs-CZ" sz="1200" dirty="0" smtClean="0">
                <a:hlinkClick r:id="rId9"/>
              </a:rPr>
              <a:t>upload.wikimedia.org/wikipedia/commons/thumb/c/c2/130215_Roubovani_Melroza_na_podnoz_Prima_032.JPG/640px-130215_Roubovani_Melroza_na_podnoz_Prima_032.JPG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 smtClean="0">
                <a:hlinkClick r:id="rId10"/>
              </a:rPr>
              <a:t>http</a:t>
            </a:r>
            <a:r>
              <a:rPr lang="cs-CZ" sz="1200" dirty="0">
                <a:hlinkClick r:id="rId10"/>
              </a:rPr>
              <a:t>://</a:t>
            </a:r>
            <a:r>
              <a:rPr lang="cs-CZ" sz="1200" dirty="0" smtClean="0">
                <a:hlinkClick r:id="rId10"/>
              </a:rPr>
              <a:t>upload.wikimedia.org/wikipedia/commons/thumb/9/9d/Okulera.jpg/513px-Okulera.jpg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upload.wikimedia.org/wikipedia/commons/thumb/d/d1/SoriDicksonia.jpg/371px-SoriDicksonia.jpg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2"/>
              </a:rPr>
              <a:t>http://upload.wikimedia.org/wikipedia/commons/thumb/c/cb/Moss_-003.JPG/640px-Moss_-</a:t>
            </a:r>
            <a:r>
              <a:rPr lang="cs-CZ" sz="1200" dirty="0" smtClean="0">
                <a:hlinkClick r:id="rId12"/>
              </a:rPr>
              <a:t>003.JPG?uselang=cs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3"/>
              </a:rPr>
              <a:t>http://</a:t>
            </a:r>
            <a:r>
              <a:rPr lang="cs-CZ" sz="1200" dirty="0" smtClean="0">
                <a:hlinkClick r:id="rId13"/>
              </a:rPr>
              <a:t>upload.wikimedia.org/wikipedia/commons/thumb/6/64/Weidefrucht1.jpg/640px-Weidefrucht1.jpg?uselang=cs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4"/>
              </a:rPr>
              <a:t>http://</a:t>
            </a:r>
            <a:r>
              <a:rPr lang="cs-CZ" sz="1200" dirty="0" smtClean="0">
                <a:hlinkClick r:id="rId14"/>
              </a:rPr>
              <a:t>upload.wikimedia.org/wikipedia/commons/thumb/3/39/Plumpollen0060.jpg/604px-Plumpollen0060.jpg</a:t>
            </a:r>
            <a:r>
              <a:rPr lang="cs-CZ" sz="1200" dirty="0" smtClean="0"/>
              <a:t> </a:t>
            </a:r>
            <a:endParaRPr lang="cs-CZ" sz="1200" dirty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5"/>
              </a:rPr>
              <a:t>http://</a:t>
            </a:r>
            <a:r>
              <a:rPr lang="cs-CZ" sz="1200" dirty="0" smtClean="0">
                <a:hlinkClick r:id="rId15"/>
              </a:rPr>
              <a:t>upload.wikimedia.org/wikipedia/commons/thumb/9/92/Colibri-thalassinus-001.jpg/640px-Colibri-thalassinus-001.jpg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6"/>
              </a:rPr>
              <a:t>http://</a:t>
            </a:r>
            <a:r>
              <a:rPr lang="cs-CZ" sz="1200" dirty="0" smtClean="0">
                <a:hlinkClick r:id="rId16"/>
              </a:rPr>
              <a:t>upload.wikimedia.org/wikipedia/commons/thumb/c/ca/Bristol.zoo.livfruitbat.arp.jpg/354px-Bristol.zoo.livfruitbat.arp.jpg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7"/>
              </a:rPr>
              <a:t>http://</a:t>
            </a:r>
            <a:r>
              <a:rPr lang="cs-CZ" sz="1200" dirty="0" smtClean="0">
                <a:hlinkClick r:id="rId17"/>
              </a:rPr>
              <a:t>upload.wikimedia.org/wikipedia/commons/thumb/2/21/Nectar.jpg/240px-Nectar.jpg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8"/>
              </a:rPr>
              <a:t>http://upload.wikimedia.org/wikipedia/commons/thumb/1/13/Bombus_terrestris_%28Gewone_aardhommel%29.jpg/320px-Bombus_terrestris_%</a:t>
            </a:r>
            <a:r>
              <a:rPr lang="cs-CZ" sz="1200" dirty="0" smtClean="0">
                <a:hlinkClick r:id="rId18"/>
              </a:rPr>
              <a:t>28Gewone_aardhommel%29.jpg?uselang=cs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19"/>
              </a:rPr>
              <a:t>http://</a:t>
            </a:r>
            <a:r>
              <a:rPr lang="cs-CZ" sz="1200" dirty="0" smtClean="0">
                <a:hlinkClick r:id="rId19"/>
              </a:rPr>
              <a:t>upload.wikimedia.org/wikipedia/commons/f/f5/Ophrys_apifera_flower1.jpg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20"/>
              </a:rPr>
              <a:t>http://</a:t>
            </a:r>
            <a:r>
              <a:rPr lang="cs-CZ" sz="1200" dirty="0" smtClean="0">
                <a:hlinkClick r:id="rId20"/>
              </a:rPr>
              <a:t>upload.wikimedia.org/wikipedia/commons/thumb/8/86/Rafflesia_80_cm.jpg/640px-Rafflesia_80_cm.jpg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21"/>
              </a:rPr>
              <a:t>http://</a:t>
            </a:r>
            <a:r>
              <a:rPr lang="cs-CZ" sz="1200" dirty="0" smtClean="0">
                <a:hlinkClick r:id="rId21"/>
              </a:rPr>
              <a:t>upload.wikimedia.org/wikipedia/commons/thumb/5/5f/GevlekteAronskelk.jpg/533px-GevlekteAronskelk.jpg?uselang=cs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>
                <a:hlinkClick r:id="rId22"/>
              </a:rPr>
              <a:t>http://</a:t>
            </a:r>
            <a:r>
              <a:rPr lang="cs-CZ" sz="1200" dirty="0" smtClean="0">
                <a:hlinkClick r:id="rId22"/>
              </a:rPr>
              <a:t>upload.wikimedia.org/wikipedia/commons/thumb/0/07/Salbei-IMG_4255.JPG/360px-Salbei-IMG_4255.JPG?uselang=cs</a:t>
            </a:r>
            <a:r>
              <a:rPr lang="cs-CZ" sz="1200" dirty="0" smtClean="0"/>
              <a:t> </a:t>
            </a:r>
            <a:endParaRPr lang="cs-CZ" sz="1200" dirty="0" smtClean="0"/>
          </a:p>
          <a:p>
            <a:pPr marL="171450" indent="-171450">
              <a:buFont typeface="Arial" pitchFamily="34" charset="0"/>
              <a:buChar char="•"/>
            </a:pPr>
            <a:endParaRPr lang="cs-CZ" sz="1200" dirty="0"/>
          </a:p>
          <a:p>
            <a:pPr marL="171450" indent="-171450">
              <a:buFont typeface="Arial" pitchFamily="34" charset="0"/>
              <a:buChar char="•"/>
            </a:pPr>
            <a:r>
              <a:rPr lang="cs-CZ" sz="1200" dirty="0"/>
              <a:t>ČABRADOVÁ, Věra, František HASCH, Jaroslav SEJPKA a Ivana VANĚČKOVÁ. </a:t>
            </a:r>
            <a:r>
              <a:rPr lang="cs-CZ" sz="1200" i="1" dirty="0" err="1"/>
              <a:t>Přirodopis</a:t>
            </a:r>
            <a:r>
              <a:rPr lang="cs-CZ" sz="1200" i="1" dirty="0"/>
              <a:t> 7: učebnice pro základní školy a víceletá gymnázia</a:t>
            </a:r>
            <a:r>
              <a:rPr lang="cs-CZ" sz="1200" dirty="0"/>
              <a:t>. 1. vyd. Plzeň: Fraus, 2005. ISBN 80-7238-424-4.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39326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543</TotalTime>
  <Words>472</Words>
  <Application>Microsoft Office PowerPoint</Application>
  <PresentationFormat>Předvádění na obrazovce (4:3)</PresentationFormat>
  <Paragraphs>118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55</cp:revision>
  <dcterms:created xsi:type="dcterms:W3CDTF">2013-05-23T09:31:03Z</dcterms:created>
  <dcterms:modified xsi:type="dcterms:W3CDTF">2013-06-27T06:42:00Z</dcterms:modified>
</cp:coreProperties>
</file>