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8" r:id="rId2"/>
    <p:sldId id="257" r:id="rId3"/>
    <p:sldId id="267" r:id="rId4"/>
    <p:sldId id="268" r:id="rId5"/>
    <p:sldId id="269" r:id="rId6"/>
    <p:sldId id="265" r:id="rId7"/>
    <p:sldId id="266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7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0946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282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506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6717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838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 b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verter.cz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407035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Jiří Kolář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VY_32_INOVACE_08B_03_Jednotky_informace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HARDWARE A SOFTWARE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7. 5. 2013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1800" dirty="0" smtClean="0">
                <a:latin typeface="Calibri" pitchFamily="34" charset="0"/>
              </a:rPr>
              <a:t>Tento </a:t>
            </a:r>
            <a:r>
              <a:rPr lang="cs-CZ" sz="1800" dirty="0">
                <a:latin typeface="Calibri" pitchFamily="34" charset="0"/>
              </a:rPr>
              <a:t>materiál slouží k v</a:t>
            </a:r>
            <a:r>
              <a:rPr lang="cs-CZ" sz="1800" dirty="0" smtClean="0">
                <a:latin typeface="Calibri" pitchFamily="34" charset="0"/>
              </a:rPr>
              <a:t>ysvětlení a procvičení pojmů týkajících se jednotek používaných v ICT a </a:t>
            </a:r>
            <a:r>
              <a:rPr lang="cs-CZ" sz="1800" dirty="0">
                <a:latin typeface="Calibri" pitchFamily="34" charset="0"/>
              </a:rPr>
              <a:t>je připraven pro </a:t>
            </a:r>
            <a:r>
              <a:rPr lang="cs-CZ" sz="1800" dirty="0" smtClean="0">
                <a:latin typeface="Calibri" pitchFamily="34" charset="0"/>
              </a:rPr>
              <a:t>předmět Informační a komunikační technologie v 1. </a:t>
            </a:r>
            <a:r>
              <a:rPr lang="cs-CZ" sz="1800" dirty="0">
                <a:latin typeface="Calibri" pitchFamily="34" charset="0"/>
              </a:rPr>
              <a:t>ročníku </a:t>
            </a:r>
            <a:r>
              <a:rPr lang="cs-CZ" sz="1800" dirty="0" smtClean="0">
                <a:latin typeface="Calibri" pitchFamily="34" charset="0"/>
              </a:rPr>
              <a:t>čtyřletého gymnázia.</a:t>
            </a:r>
            <a:endParaRPr lang="cs-CZ" sz="1800" dirty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První část této prezentace se věnuje teorii </a:t>
            </a:r>
            <a:r>
              <a:rPr lang="cs-CZ" sz="1800" dirty="0" smtClean="0">
                <a:latin typeface="Calibri" pitchFamily="34" charset="0"/>
              </a:rPr>
              <a:t>a </a:t>
            </a:r>
            <a:r>
              <a:rPr lang="cs-CZ" sz="1800" dirty="0">
                <a:latin typeface="Calibri" pitchFamily="34" charset="0"/>
              </a:rPr>
              <a:t>je doplňována výkladem učitele</a:t>
            </a:r>
            <a:r>
              <a:rPr lang="cs-CZ" sz="1800" dirty="0" smtClean="0">
                <a:latin typeface="Calibri" pitchFamily="34" charset="0"/>
              </a:rPr>
              <a:t>. Součástí je i samostatná práce žáků na procvičení nových pojmů a ukázka převodů pomocí webové </a:t>
            </a:r>
            <a:r>
              <a:rPr lang="cs-CZ" sz="1800" dirty="0">
                <a:latin typeface="Calibri" pitchFamily="34" charset="0"/>
              </a:rPr>
              <a:t>stránky </a:t>
            </a:r>
            <a:r>
              <a:rPr lang="cs-CZ" sz="1800" dirty="0" smtClean="0">
                <a:latin typeface="Calibri" pitchFamily="34" charset="0"/>
              </a:rPr>
              <a:t>converter.cz </a:t>
            </a:r>
            <a:r>
              <a:rPr lang="cs-CZ" sz="1800" dirty="0">
                <a:latin typeface="Calibri" pitchFamily="34" charset="0"/>
              </a:rPr>
              <a:t>(on-line prostředí</a:t>
            </a:r>
            <a:r>
              <a:rPr lang="cs-CZ" sz="1800" dirty="0" smtClean="0">
                <a:latin typeface="Calibri" pitchFamily="34" charset="0"/>
              </a:rPr>
              <a:t>).</a:t>
            </a:r>
            <a:endParaRPr lang="cs-CZ" sz="1800" dirty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1800" dirty="0" smtClean="0">
                <a:latin typeface="Calibri" pitchFamily="34" charset="0"/>
              </a:rPr>
              <a:t>V </a:t>
            </a:r>
            <a:r>
              <a:rPr lang="cs-CZ" sz="1800" dirty="0">
                <a:latin typeface="Calibri" pitchFamily="34" charset="0"/>
              </a:rPr>
              <a:t>poslední části prezentace </a:t>
            </a:r>
            <a:r>
              <a:rPr lang="cs-CZ" sz="1800" dirty="0" smtClean="0">
                <a:latin typeface="Calibri" pitchFamily="34" charset="0"/>
              </a:rPr>
              <a:t>je zadán studentům domácí úkol, na který odpovídají prostřednictvím </a:t>
            </a:r>
            <a:r>
              <a:rPr lang="cs-CZ" sz="1800" dirty="0" err="1" smtClean="0">
                <a:latin typeface="Calibri" pitchFamily="34" charset="0"/>
              </a:rPr>
              <a:t>iTŘÍDY</a:t>
            </a:r>
            <a:r>
              <a:rPr lang="cs-CZ" sz="1800" dirty="0" smtClean="0">
                <a:latin typeface="Calibri" pitchFamily="34" charset="0"/>
              </a:rPr>
              <a:t> (on-line prostředí).</a:t>
            </a:r>
          </a:p>
          <a:p>
            <a:pPr marL="0" indent="0" algn="just">
              <a:buNone/>
            </a:pPr>
            <a:r>
              <a:rPr lang="cs-CZ" sz="1800" dirty="0">
                <a:latin typeface="Calibri" pitchFamily="34" charset="0"/>
              </a:rPr>
              <a:t>Materiál je určen k interaktivní výuce.</a:t>
            </a: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Jednotky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bit (</a:t>
            </a:r>
            <a:r>
              <a:rPr lang="cs-CZ" dirty="0" err="1" smtClean="0"/>
              <a:t>binary</a:t>
            </a:r>
            <a:r>
              <a:rPr lang="cs-CZ" dirty="0" smtClean="0"/>
              <a:t> </a:t>
            </a:r>
            <a:r>
              <a:rPr lang="cs-CZ" dirty="0" err="1" smtClean="0"/>
              <a:t>digit</a:t>
            </a:r>
            <a:r>
              <a:rPr lang="cs-CZ" dirty="0" smtClean="0"/>
              <a:t>) – nejmenší jednotka informace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značka </a:t>
            </a:r>
            <a:r>
              <a:rPr lang="cs-CZ" dirty="0" smtClean="0"/>
              <a:t>b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nabývá hodnot 0, 1, odvozeno od pravda, nepravda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16357"/>
              </p:ext>
            </p:extLst>
          </p:nvPr>
        </p:nvGraphicFramePr>
        <p:xfrm>
          <a:off x="971600" y="2924944"/>
          <a:ext cx="648072" cy="7416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64807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947081" y="4005063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bit</a:t>
            </a:r>
          </a:p>
          <a:p>
            <a:r>
              <a:rPr lang="cs-CZ" dirty="0" smtClean="0"/>
              <a:t>2 možnosti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829332"/>
              </p:ext>
            </p:extLst>
          </p:nvPr>
        </p:nvGraphicFramePr>
        <p:xfrm>
          <a:off x="2915816" y="2844869"/>
          <a:ext cx="129614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2915816" y="4581128"/>
            <a:ext cx="13051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2 bity</a:t>
            </a:r>
            <a:endParaRPr lang="cs-CZ" dirty="0"/>
          </a:p>
          <a:p>
            <a:r>
              <a:rPr lang="cs-CZ" dirty="0" smtClean="0"/>
              <a:t>4 </a:t>
            </a:r>
            <a:r>
              <a:rPr lang="cs-CZ" dirty="0"/>
              <a:t>možnosti</a:t>
            </a:r>
          </a:p>
        </p:txBody>
      </p:sp>
      <p:sp>
        <p:nvSpPr>
          <p:cNvPr id="9" name="Obdélník 8"/>
          <p:cNvSpPr/>
          <p:nvPr/>
        </p:nvSpPr>
        <p:spPr>
          <a:xfrm>
            <a:off x="5364088" y="6056421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3 bity</a:t>
            </a:r>
            <a:endParaRPr lang="cs-CZ" dirty="0"/>
          </a:p>
          <a:p>
            <a:r>
              <a:rPr lang="cs-CZ" dirty="0" smtClean="0"/>
              <a:t>8 možností</a:t>
            </a:r>
            <a:endParaRPr lang="cs-CZ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586265"/>
              </p:ext>
            </p:extLst>
          </p:nvPr>
        </p:nvGraphicFramePr>
        <p:xfrm>
          <a:off x="5220072" y="2844868"/>
          <a:ext cx="204439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466"/>
                <a:gridCol w="681466"/>
                <a:gridCol w="68146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61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Jednotky informace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Byte (bajt)</a:t>
            </a:r>
            <a:br>
              <a:rPr lang="cs-CZ" dirty="0" smtClean="0"/>
            </a:br>
            <a:r>
              <a:rPr lang="cs-CZ" dirty="0" smtClean="0"/>
              <a:t>značka B</a:t>
            </a:r>
            <a:br>
              <a:rPr lang="cs-CZ" dirty="0" smtClean="0"/>
            </a:br>
            <a:r>
              <a:rPr lang="cs-CZ" dirty="0" smtClean="0"/>
              <a:t>1B = 8 b</a:t>
            </a:r>
            <a:br>
              <a:rPr lang="cs-CZ" dirty="0" smtClean="0"/>
            </a:br>
            <a:r>
              <a:rPr lang="cs-CZ" dirty="0" smtClean="0"/>
              <a:t>2</a:t>
            </a:r>
            <a:r>
              <a:rPr lang="cs-CZ" baseline="30000" dirty="0" smtClean="0"/>
              <a:t>8 </a:t>
            </a:r>
            <a:r>
              <a:rPr lang="cs-CZ" dirty="0" smtClean="0"/>
              <a:t>= 256 kombinací 0 a 1</a:t>
            </a:r>
          </a:p>
          <a:p>
            <a:r>
              <a:rPr lang="cs-CZ" dirty="0" smtClean="0">
                <a:hlinkClick r:id="rId3"/>
              </a:rPr>
              <a:t>Násobky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807349"/>
              </p:ext>
            </p:extLst>
          </p:nvPr>
        </p:nvGraphicFramePr>
        <p:xfrm>
          <a:off x="1115616" y="3789038"/>
          <a:ext cx="4968552" cy="259229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484276"/>
                <a:gridCol w="2484276"/>
              </a:tblGrid>
              <a:tr h="648073">
                <a:tc>
                  <a:txBody>
                    <a:bodyPr/>
                    <a:lstStyle/>
                    <a:p>
                      <a:r>
                        <a:rPr lang="cs-CZ" b="0" dirty="0" smtClean="0"/>
                        <a:t>1 kB (kilobyte)</a:t>
                      </a:r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b="0" dirty="0" smtClean="0"/>
                        <a:t>1024 B</a:t>
                      </a:r>
                      <a:endParaRPr lang="cs-CZ" b="0" dirty="0"/>
                    </a:p>
                  </a:txBody>
                  <a:tcPr anchor="ctr"/>
                </a:tc>
              </a:tr>
              <a:tr h="648073">
                <a:tc>
                  <a:txBody>
                    <a:bodyPr/>
                    <a:lstStyle/>
                    <a:p>
                      <a:r>
                        <a:rPr lang="cs-CZ" dirty="0" smtClean="0"/>
                        <a:t>1 MB (megabyte)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1024 kB</a:t>
                      </a:r>
                      <a:endParaRPr lang="cs-CZ" dirty="0"/>
                    </a:p>
                  </a:txBody>
                  <a:tcPr anchor="ctr"/>
                </a:tc>
              </a:tr>
              <a:tr h="648073">
                <a:tc>
                  <a:txBody>
                    <a:bodyPr/>
                    <a:lstStyle/>
                    <a:p>
                      <a:r>
                        <a:rPr lang="cs-CZ" dirty="0" smtClean="0"/>
                        <a:t>1 GB (gigabyte)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1024 MB</a:t>
                      </a:r>
                      <a:endParaRPr lang="cs-CZ" dirty="0"/>
                    </a:p>
                  </a:txBody>
                  <a:tcPr anchor="ctr"/>
                </a:tc>
              </a:tr>
              <a:tr h="648073">
                <a:tc>
                  <a:txBody>
                    <a:bodyPr/>
                    <a:lstStyle/>
                    <a:p>
                      <a:r>
                        <a:rPr lang="cs-CZ" dirty="0" smtClean="0"/>
                        <a:t>1 TB (</a:t>
                      </a:r>
                      <a:r>
                        <a:rPr lang="cs-CZ" dirty="0" err="1" smtClean="0"/>
                        <a:t>terabyte</a:t>
                      </a:r>
                      <a:r>
                        <a:rPr lang="cs-CZ" dirty="0" smtClean="0"/>
                        <a:t>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1024 GB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449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Jednotky informace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přenosu dat se používají jednotky rychlosti </a:t>
            </a:r>
            <a:r>
              <a:rPr lang="cs-CZ" dirty="0" err="1" smtClean="0"/>
              <a:t>kb</a:t>
            </a:r>
            <a:r>
              <a:rPr lang="cs-CZ" dirty="0" smtClean="0"/>
              <a:t>/s (</a:t>
            </a:r>
            <a:r>
              <a:rPr lang="cs-CZ" dirty="0" err="1" smtClean="0"/>
              <a:t>kbps</a:t>
            </a:r>
            <a:r>
              <a:rPr lang="cs-CZ" dirty="0" smtClean="0"/>
              <a:t>), </a:t>
            </a:r>
            <a:r>
              <a:rPr lang="cs-CZ" dirty="0" err="1" smtClean="0"/>
              <a:t>Mb</a:t>
            </a:r>
            <a:r>
              <a:rPr lang="cs-CZ" dirty="0" smtClean="0"/>
              <a:t>/s (Mbps)</a:t>
            </a:r>
          </a:p>
          <a:p>
            <a:r>
              <a:rPr lang="cs-CZ" dirty="0" smtClean="0"/>
              <a:t>Vyjadřuje kolik bitů informací je přeneseno za jednu sekundu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201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Doplňte následující tabulku (využijte www.converter.cz)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193809"/>
              </p:ext>
            </p:extLst>
          </p:nvPr>
        </p:nvGraphicFramePr>
        <p:xfrm>
          <a:off x="1043608" y="2924944"/>
          <a:ext cx="6096000" cy="20882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522058"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3 kB</a:t>
                      </a:r>
                      <a:endParaRPr lang="cs-CZ" b="0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b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B</a:t>
                      </a:r>
                      <a:endParaRPr lang="cs-CZ" b="0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/>
                </a:tc>
              </a:tr>
              <a:tr h="522058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5 MB</a:t>
                      </a:r>
                      <a:endParaRPr lang="cs-CZ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B</a:t>
                      </a:r>
                      <a:endParaRPr lang="cs-CZ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/>
                </a:tc>
              </a:tr>
              <a:tr h="522058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2 GB</a:t>
                      </a:r>
                      <a:endParaRPr lang="cs-CZ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MB</a:t>
                      </a:r>
                      <a:endParaRPr lang="cs-CZ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/>
                </a:tc>
              </a:tr>
              <a:tr h="522058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4 TB</a:t>
                      </a:r>
                      <a:endParaRPr lang="cs-CZ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MB</a:t>
                      </a:r>
                      <a:endParaRPr lang="cs-CZ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520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Prostřednictvím </a:t>
            </a:r>
            <a:r>
              <a:rPr lang="cs-CZ" dirty="0" err="1" smtClean="0"/>
              <a:t>iTřídy</a:t>
            </a:r>
            <a:r>
              <a:rPr lang="cs-CZ" dirty="0" smtClean="0"/>
              <a:t> odpovězte na otázku: </a:t>
            </a:r>
          </a:p>
          <a:p>
            <a:pPr marL="0" indent="0">
              <a:buNone/>
            </a:pPr>
            <a:r>
              <a:rPr lang="cs-CZ" dirty="0" smtClean="0"/>
              <a:t>Internetové připojení ve škole má rychlost 30 </a:t>
            </a:r>
            <a:r>
              <a:rPr lang="cs-CZ" dirty="0" err="1" smtClean="0"/>
              <a:t>Mb</a:t>
            </a:r>
            <a:r>
              <a:rPr lang="cs-CZ" dirty="0" smtClean="0"/>
              <a:t>/s, kolik MB dat přenese za 10 min.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488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400" dirty="0" smtClean="0">
              <a:latin typeface="Calibri" pitchFamily="34" charset="0"/>
            </a:endParaRPr>
          </a:p>
          <a:p>
            <a:pPr marL="342900" indent="-342900">
              <a:buAutoNum type="arabicPeriod"/>
            </a:pPr>
            <a:r>
              <a:rPr lang="cs-CZ" sz="1400" dirty="0" smtClean="0"/>
              <a:t>ROUBAL</a:t>
            </a:r>
            <a:r>
              <a:rPr lang="cs-CZ" sz="1400" dirty="0"/>
              <a:t>, Pavel. </a:t>
            </a:r>
            <a:r>
              <a:rPr lang="cs-CZ" sz="1400" i="1" dirty="0"/>
              <a:t>Informatika a výpočetní technika</a:t>
            </a:r>
            <a:r>
              <a:rPr lang="cs-CZ" sz="1400" dirty="0"/>
              <a:t>. Brno: </a:t>
            </a:r>
            <a:r>
              <a:rPr lang="cs-CZ" sz="1400" dirty="0" err="1"/>
              <a:t>Computer</a:t>
            </a:r>
            <a:r>
              <a:rPr lang="cs-CZ" sz="1400" dirty="0"/>
              <a:t> </a:t>
            </a:r>
            <a:r>
              <a:rPr lang="cs-CZ" sz="1400" dirty="0" err="1"/>
              <a:t>Press</a:t>
            </a:r>
            <a:r>
              <a:rPr lang="cs-CZ" sz="1400" dirty="0"/>
              <a:t>, a. s., 2010, ISBN 978-80-251-3228-9.</a:t>
            </a:r>
            <a:endParaRPr lang="cs-CZ" sz="1400" dirty="0" smtClean="0"/>
          </a:p>
          <a:p>
            <a:pPr marL="342900" indent="-342900">
              <a:buAutoNum type="arabicPeriod"/>
            </a:pPr>
            <a:endParaRPr lang="cs-CZ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UM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</Template>
  <TotalTime>179</TotalTime>
  <Words>268</Words>
  <Application>Microsoft Office PowerPoint</Application>
  <PresentationFormat>Předvádění na obrazovce (4:3)</PresentationFormat>
  <Paragraphs>64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DUM</vt:lpstr>
      <vt:lpstr>Prezentace aplikace PowerPoint</vt:lpstr>
      <vt:lpstr>ANOTACE</vt:lpstr>
      <vt:lpstr>Jednotky informace</vt:lpstr>
      <vt:lpstr>Jednotky informace</vt:lpstr>
      <vt:lpstr>Jednotky informace</vt:lpstr>
      <vt:lpstr>Úkoly</vt:lpstr>
      <vt:lpstr>DC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kolar</dc:creator>
  <cp:lastModifiedBy>kolar</cp:lastModifiedBy>
  <cp:revision>13</cp:revision>
  <dcterms:created xsi:type="dcterms:W3CDTF">2013-05-07T09:57:00Z</dcterms:created>
  <dcterms:modified xsi:type="dcterms:W3CDTF">2013-06-27T06:29:40Z</dcterms:modified>
</cp:coreProperties>
</file>