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9580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566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138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30921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8180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1363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420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61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486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30222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82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76514B-AF5A-4A49-98AF-B328D1711132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EAAA03-658C-4EA7-93F8-F4B38DF9D18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2932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58695649"/>
              </p:ext>
            </p:extLst>
          </p:nvPr>
        </p:nvGraphicFramePr>
        <p:xfrm>
          <a:off x="2771800" y="404664"/>
          <a:ext cx="4227268" cy="618742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1230" imgH="8634190" progId="Word.Document.12">
                  <p:embed/>
                </p:oleObj>
              </mc:Choice>
              <mc:Fallback>
                <p:oleObj name="Dokument" r:id="rId3" imgW="5901230" imgH="8634190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771800" y="404664"/>
                        <a:ext cx="4227268" cy="618742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7354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1470025"/>
          </a:xfrm>
        </p:spPr>
        <p:txBody>
          <a:bodyPr/>
          <a:lstStyle/>
          <a:p>
            <a:r>
              <a:rPr lang="cs-CZ" cap="all" dirty="0" smtClean="0"/>
              <a:t>Měření  impedance</a:t>
            </a:r>
            <a:endParaRPr lang="cs-CZ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916832"/>
            <a:ext cx="7776864" cy="4464496"/>
          </a:xfrm>
        </p:spPr>
        <p:txBody>
          <a:bodyPr/>
          <a:lstStyle/>
          <a:p>
            <a:r>
              <a:rPr lang="cs-CZ" dirty="0" smtClean="0"/>
              <a:t>Impedance je vlastnost určitého obvodu, ve kterém se vyskytuje elektrický odpor, indukčnost či kapacita</a:t>
            </a:r>
          </a:p>
          <a:p>
            <a:r>
              <a:rPr lang="cs-CZ" dirty="0" smtClean="0"/>
              <a:t>Značka   Z,  jednotka  ohm</a:t>
            </a:r>
          </a:p>
          <a:p>
            <a:r>
              <a:rPr lang="cs-CZ" dirty="0" smtClean="0"/>
              <a:t>Činná složka impedance způsobuje v obvodu ztráty výkonu, jalová složka způsobuje fázový posun proudu vůči napětí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533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7742" y="2521699"/>
            <a:ext cx="5256584" cy="420526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0528" y="2780928"/>
            <a:ext cx="4608512" cy="368681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impedance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Metody měření</a:t>
            </a:r>
          </a:p>
          <a:p>
            <a:pPr marL="457200" lvl="1" indent="0">
              <a:buNone/>
            </a:pPr>
            <a:r>
              <a:rPr lang="cs-CZ" dirty="0" smtClean="0"/>
              <a:t>1. Voltmetrem, ampérmetrem a wattmetrem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5445224"/>
                <a:ext cx="2088232" cy="7890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Z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𝑈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𝐼</m:t>
                        </m:r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5445224"/>
                <a:ext cx="2088232" cy="789062"/>
              </a:xfrm>
              <a:prstGeom prst="rect">
                <a:avLst/>
              </a:prstGeom>
              <a:blipFill rotWithShape="1">
                <a:blip r:embed="rId4"/>
                <a:stretch>
                  <a:fillRect l="-7289" b="-1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398571" y="5442018"/>
                <a:ext cx="3341779" cy="79226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smtClean="0">
                        <a:latin typeface="Cambria Math"/>
                        <a:ea typeface="Cambria Math"/>
                      </a:rPr>
                      <m:t>𝜑</m:t>
                    </m:r>
                    <m:r>
                      <a:rPr lang="cs-CZ" sz="3200" b="0" i="1" smtClean="0">
                        <a:latin typeface="Cambria Math"/>
                        <a:ea typeface="Cambria Math"/>
                      </a:rPr>
                      <m:t>= </m:t>
                    </m:r>
                    <m:func>
                      <m:funcPr>
                        <m:ctrlPr>
                          <a:rPr lang="cs-CZ" sz="3200" b="0" i="1" smtClean="0">
                            <a:latin typeface="Cambria Math"/>
                            <a:ea typeface="Cambria Math"/>
                          </a:rPr>
                        </m:ctrlPr>
                      </m:funcPr>
                      <m:fName>
                        <m:sSup>
                          <m:sSup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m:rPr>
                                <m:sty m:val="p"/>
                              </m:rPr>
                              <a:rPr lang="cs-CZ" sz="3200" b="0" i="0" smtClean="0">
                                <a:latin typeface="Cambria Math"/>
                                <a:ea typeface="Cambria Math"/>
                              </a:rPr>
                              <m:t>cos</m:t>
                            </m:r>
                          </m:e>
                          <m:sup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−1</m:t>
                            </m:r>
                          </m:sup>
                        </m:sSup>
                      </m:fName>
                      <m:e>
                        <m:r>
                          <a:rPr lang="cs-CZ" sz="3200" b="0" i="1" smtClean="0">
                            <a:latin typeface="Cambria Math"/>
                            <a:ea typeface="Cambria Math"/>
                          </a:rPr>
                          <m:t>(</m:t>
                        </m:r>
                        <m:f>
                          <m:fPr>
                            <m:ctrlP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𝑃</m:t>
                            </m:r>
                          </m:num>
                          <m:den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𝑈</m:t>
                            </m:r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 </m:t>
                            </m:r>
                            <m:r>
                              <a:rPr lang="cs-CZ" sz="3200" b="0" i="1" smtClean="0">
                                <a:latin typeface="Cambria Math"/>
                                <a:ea typeface="Cambria Math"/>
                              </a:rPr>
                              <m:t>𝐼</m:t>
                            </m:r>
                          </m:den>
                        </m:f>
                      </m:e>
                    </m:func>
                  </m:oMath>
                </a14:m>
                <a:r>
                  <a:rPr lang="cs-CZ" sz="3200" dirty="0" smtClean="0"/>
                  <a:t>)</a:t>
                </a:r>
                <a:endParaRPr lang="cs-CZ" sz="32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8571" y="5442018"/>
                <a:ext cx="3341779" cy="792268"/>
              </a:xfrm>
              <a:prstGeom prst="rect">
                <a:avLst/>
              </a:prstGeom>
              <a:blipFill rotWithShape="1">
                <a:blip r:embed="rId5"/>
                <a:stretch>
                  <a:fillRect b="-1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01492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132856"/>
            <a:ext cx="6096000" cy="4876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impedance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400050" lvl="1" indent="0">
              <a:buNone/>
            </a:pPr>
            <a:r>
              <a:rPr lang="cs-CZ" dirty="0" smtClean="0"/>
              <a:t>2. Metoda tří ampérmetrů</a:t>
            </a:r>
          </a:p>
          <a:p>
            <a:pPr marL="800100" lvl="2" indent="0">
              <a:buNone/>
            </a:pPr>
            <a:r>
              <a:rPr lang="cs-CZ" dirty="0" smtClean="0"/>
              <a:t>Neznámou impedanci zapojíme paralelně se známým odporovým normálem R</a:t>
            </a:r>
            <a:r>
              <a:rPr lang="cs-CZ" baseline="-25000" dirty="0" smtClean="0"/>
              <a:t>N</a:t>
            </a:r>
            <a:endParaRPr lang="cs-CZ" baseline="-25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963648" y="5733256"/>
                <a:ext cx="2520280" cy="8501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𝑋</m:t>
                        </m:r>
                      </m:sub>
                    </m:sSub>
                  </m:oMath>
                </a14:m>
                <a:r>
                  <a:rPr lang="cs-CZ" sz="3200" dirty="0" smtClean="0"/>
                  <a:t> 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𝑅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𝑁</m:t>
                            </m:r>
                          </m:sub>
                        </m:sSub>
                        <m:sSub>
                          <m:sSub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𝐼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𝑅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𝐼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𝑍</m:t>
                            </m:r>
                          </m:sub>
                        </m:sSub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3648" y="5733256"/>
                <a:ext cx="2520280" cy="850169"/>
              </a:xfrm>
              <a:prstGeom prst="rect">
                <a:avLst/>
              </a:prstGeom>
              <a:blipFill rotWithShape="1">
                <a:blip r:embed="rId3"/>
                <a:stretch>
                  <a:fillRect b="-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779912" y="5517232"/>
                <a:ext cx="5364088" cy="119205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= </m:t>
                      </m:r>
                      <m:func>
                        <m:func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cs-CZ" sz="32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f>
                            <m:f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𝐼</m:t>
                                  </m:r>
                                </m:e>
                                <m:sup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𝐼</m:t>
                                      </m:r>
                                    </m:e>
                                    <m:sub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𝑍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sSup>
                                <m:sSup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sSub>
                                    <m:sSubPr>
                                      <m:ctrlP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𝐼</m:t>
                                      </m:r>
                                    </m:e>
                                    <m:sub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𝑅</m:t>
                                      </m:r>
                                    </m:sub>
                                  </m:sSub>
                                </m:e>
                                <m:sup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num>
                            <m:den>
                              <m:sSub>
                                <m:sSub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𝑍</m:t>
                                  </m:r>
                                </m:sub>
                              </m:sSub>
                            </m:den>
                          </m:f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)</m:t>
                          </m:r>
                        </m:e>
                      </m:func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79912" y="5517232"/>
                <a:ext cx="5364088" cy="119205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50742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060848"/>
            <a:ext cx="4848200" cy="387856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impedance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914400" lvl="1" indent="-514350">
              <a:buAutoNum type="arabicPeriod" startAt="3"/>
            </a:pPr>
            <a:r>
              <a:rPr lang="cs-CZ" dirty="0" smtClean="0"/>
              <a:t>Metoda tří voltmetrů</a:t>
            </a:r>
          </a:p>
          <a:p>
            <a:pPr marL="800100" lvl="2" indent="0">
              <a:buNone/>
            </a:pPr>
            <a:r>
              <a:rPr lang="cs-CZ" dirty="0" smtClean="0"/>
              <a:t>Neznámou impedanci zapojíme do série se známým odporovým normálem R</a:t>
            </a:r>
            <a:r>
              <a:rPr lang="cs-CZ" baseline="-25000" dirty="0" smtClean="0"/>
              <a:t>N</a:t>
            </a:r>
            <a:endParaRPr lang="cs-CZ" baseline="-25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76240" y="3861048"/>
                <a:ext cx="2304256" cy="8501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dirty="0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dirty="0" smtClean="0">
                            <a:latin typeface="Cambria Math"/>
                          </a:rPr>
                          <m:t>𝑍</m:t>
                        </m:r>
                      </m:e>
                      <m:sub>
                        <m:r>
                          <a:rPr lang="cs-CZ" sz="3200" b="0" i="1" dirty="0" smtClean="0">
                            <a:latin typeface="Cambria Math"/>
                          </a:rPr>
                          <m:t>𝑋</m:t>
                        </m:r>
                      </m:sub>
                    </m:sSub>
                  </m:oMath>
                </a14:m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32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0" i="1" smtClean="0">
                            <a:latin typeface="Cambria Math"/>
                          </a:rPr>
                          <m:t>𝑅</m:t>
                        </m:r>
                      </m:e>
                      <m:sub>
                        <m:r>
                          <a:rPr lang="cs-CZ" sz="3200" b="0" i="1" smtClean="0">
                            <a:latin typeface="Cambria Math"/>
                          </a:rPr>
                          <m:t>𝑁</m:t>
                        </m:r>
                      </m:sub>
                    </m:sSub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𝑍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cs-CZ" sz="320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3200" b="0" i="1" smtClean="0">
                                <a:latin typeface="Cambria Math"/>
                              </a:rPr>
                              <m:t>𝑈</m:t>
                            </m:r>
                          </m:e>
                          <m:sub>
                            <m:r>
                              <a:rPr lang="cs-CZ" sz="3200" b="0" i="1" smtClean="0">
                                <a:latin typeface="Cambria Math"/>
                              </a:rPr>
                              <m:t>𝑅</m:t>
                            </m:r>
                          </m:sub>
                        </m:sSub>
                      </m:den>
                    </m:f>
                  </m:oMath>
                </a14:m>
                <a:endParaRPr lang="cs-CZ" sz="32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6240" y="3861048"/>
                <a:ext cx="2304256" cy="850169"/>
              </a:xfrm>
              <a:prstGeom prst="rect">
                <a:avLst/>
              </a:prstGeom>
              <a:blipFill rotWithShape="1">
                <a:blip r:embed="rId3"/>
                <a:stretch>
                  <a:fillRect b="-428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76240" y="5301208"/>
                <a:ext cx="5556000" cy="12398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cs-CZ" sz="3200" b="0" i="1" smtClean="0">
                          <a:latin typeface="Cambria Math"/>
                          <a:ea typeface="Cambria Math"/>
                        </a:rPr>
                        <m:t>= </m:t>
                      </m:r>
                      <m:func>
                        <m:funcPr>
                          <m:ctrlPr>
                            <a:rPr lang="cs-CZ" sz="3200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cs-CZ" sz="3200" b="0" i="0" smtClean="0">
                                  <a:latin typeface="Cambria Math"/>
                                  <a:ea typeface="Cambria Math"/>
                                </a:rPr>
                                <m:t>cos</m:t>
                              </m:r>
                            </m:e>
                            <m:sup>
                              <m: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cs-CZ" sz="32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𝑈</m:t>
                                      </m:r>
                                    </m:e>
                                    <m:sup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sSup>
                                    <m:sSupPr>
                                      <m:ctrlP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cs-CZ" sz="3200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cs-CZ" sz="3200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𝑈</m:t>
                                          </m:r>
                                        </m:e>
                                        <m:sub>
                                          <m:r>
                                            <a:rPr lang="cs-CZ" sz="3200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𝑅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r>
                                    <a:rPr lang="cs-CZ" sz="3200" b="0" i="1" smtClean="0">
                                      <a:latin typeface="Cambria Math"/>
                                      <a:ea typeface="Cambria Math"/>
                                    </a:rPr>
                                    <m:t>−</m:t>
                                  </m:r>
                                  <m:sSup>
                                    <m:sSupPr>
                                      <m:ctrlP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cs-CZ" sz="3200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cs-CZ" sz="3200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𝑈</m:t>
                                          </m:r>
                                        </m:e>
                                        <m:sub>
                                          <m:r>
                                            <a:rPr lang="cs-CZ" sz="3200" b="0" i="1" smtClean="0">
                                              <a:latin typeface="Cambria Math"/>
                                              <a:ea typeface="Cambria Math"/>
                                            </a:rPr>
                                            <m:t>𝑍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</m:num>
                                <m:den>
                                  <m:sSub>
                                    <m:sSubPr>
                                      <m:ctrlP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𝑈</m:t>
                                      </m:r>
                                    </m:e>
                                    <m:sub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𝑅</m:t>
                                      </m:r>
                                    </m:sub>
                                  </m:sSub>
                                  <m:sSub>
                                    <m:sSubPr>
                                      <m:ctrlP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𝑈</m:t>
                                      </m:r>
                                    </m:e>
                                    <m:sub>
                                      <m:r>
                                        <a:rPr lang="cs-CZ" sz="3200" b="0" i="1" smtClean="0">
                                          <a:latin typeface="Cambria Math"/>
                                          <a:ea typeface="Cambria Math"/>
                                        </a:rPr>
                                        <m:t>𝑍</m:t>
                                      </m:r>
                                    </m:sub>
                                  </m:sSub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6240" y="5301208"/>
                <a:ext cx="5556000" cy="123982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8482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060848"/>
            <a:ext cx="6750750" cy="54006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impedance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00050" lvl="1" indent="0">
              <a:buNone/>
            </a:pPr>
            <a:r>
              <a:rPr lang="cs-CZ" dirty="0" smtClean="0"/>
              <a:t>4. Obecný můstek </a:t>
            </a:r>
            <a:r>
              <a:rPr lang="cs-CZ" dirty="0" err="1" smtClean="0"/>
              <a:t>Wheatstoneova</a:t>
            </a:r>
            <a:r>
              <a:rPr lang="cs-CZ" dirty="0" smtClean="0"/>
              <a:t> typu složený ze   </a:t>
            </a:r>
          </a:p>
          <a:p>
            <a:pPr marL="400050" lvl="1" indent="0">
              <a:buNone/>
            </a:pPr>
            <a:r>
              <a:rPr lang="cs-CZ" dirty="0"/>
              <a:t> </a:t>
            </a:r>
            <a:r>
              <a:rPr lang="cs-CZ" dirty="0" smtClean="0"/>
              <a:t>    čtyř impedancí</a:t>
            </a:r>
          </a:p>
          <a:p>
            <a:pPr marL="400050" lvl="1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971600" y="3356992"/>
                <a:ext cx="2376264" cy="10948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</a:rPr>
                            <m:t>𝑍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𝑋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2</m:t>
                              </m:r>
                            </m:sub>
                          </m:sSub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3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cs-CZ" sz="3200" b="0" i="1" smtClean="0"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3200" b="0" i="1" smtClean="0">
                                  <a:latin typeface="Cambria Math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cs-CZ" sz="3200" b="0" i="1" smtClean="0">
                                  <a:latin typeface="Cambria Math"/>
                                </a:rPr>
                                <m:t>4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3356992"/>
                <a:ext cx="2376264" cy="109485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7584" y="5013175"/>
                <a:ext cx="3960440" cy="58477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4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3200" b="0" i="1" smtClean="0"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32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0" i="1" smtClean="0">
                              <a:latin typeface="Cambria Math"/>
                              <a:ea typeface="Cambria Math"/>
                            </a:rPr>
                            <m:t>𝜑</m:t>
                          </m:r>
                        </m:e>
                        <m:sub>
                          <m:r>
                            <a:rPr lang="cs-CZ" sz="3200" b="0" i="1" smtClean="0">
                              <a:latin typeface="Cambria Math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cs-CZ" sz="32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584" y="5013175"/>
                <a:ext cx="3960440" cy="58477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180642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264</Words>
  <Application>Microsoft Office PowerPoint</Application>
  <PresentationFormat>Předvádění na obrazovce (4:3)</PresentationFormat>
  <Paragraphs>24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Microsoft Word Document</vt:lpstr>
      <vt:lpstr>Prezentace aplikace PowerPoint</vt:lpstr>
      <vt:lpstr>Měření  impedance</vt:lpstr>
      <vt:lpstr>Měření impedance</vt:lpstr>
      <vt:lpstr>Měření impedance</vt:lpstr>
      <vt:lpstr>Měření impedance</vt:lpstr>
      <vt:lpstr>Měření impedance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 impedance</dc:title>
  <dc:creator>Vlastik Jirouš</dc:creator>
  <cp:lastModifiedBy>Vlastik Jirouš</cp:lastModifiedBy>
  <cp:revision>7</cp:revision>
  <dcterms:created xsi:type="dcterms:W3CDTF">2013-06-14T08:47:32Z</dcterms:created>
  <dcterms:modified xsi:type="dcterms:W3CDTF">2013-06-27T06:39:12Z</dcterms:modified>
</cp:coreProperties>
</file>