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65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171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03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993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278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617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743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4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577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651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35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751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464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09790143"/>
              </p:ext>
            </p:extLst>
          </p:nvPr>
        </p:nvGraphicFramePr>
        <p:xfrm>
          <a:off x="2627784" y="332656"/>
          <a:ext cx="4197374" cy="61436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634190" progId="Word.Document.12">
                  <p:embed/>
                </p:oleObj>
              </mc:Choice>
              <mc:Fallback>
                <p:oleObj name="Dokument" r:id="rId3" imgW="5901230" imgH="863419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332656"/>
                        <a:ext cx="4197374" cy="61436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13485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536853"/>
            <a:ext cx="4920208" cy="393616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439" y="2501289"/>
            <a:ext cx="5136232" cy="410898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indukčnosti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464496"/>
          </a:xfrm>
        </p:spPr>
        <p:txBody>
          <a:bodyPr/>
          <a:lstStyle/>
          <a:p>
            <a:r>
              <a:rPr lang="cs-CZ" dirty="0" smtClean="0"/>
              <a:t>Náhradní schéma</a:t>
            </a:r>
          </a:p>
          <a:p>
            <a:pPr marL="400050" lvl="1" indent="0">
              <a:buNone/>
            </a:pPr>
            <a:r>
              <a:rPr lang="cs-CZ" dirty="0" smtClean="0"/>
              <a:t>Vlastnosti cívky můžeme nahradit ideální cívkou a ideálním rezistorem připojeným sériově nebo paralelně.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331640" y="5484164"/>
                <a:ext cx="2913789" cy="8694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i="0" dirty="0" err="1" smtClean="0">
                    <a:latin typeface="+mj-lt"/>
                  </a:rPr>
                  <a:t>tan</a:t>
                </a:r>
                <a:r>
                  <a:rPr lang="cs-CZ" sz="3200" i="0" dirty="0" smtClean="0">
                    <a:latin typeface="+mj-lt"/>
                  </a:rPr>
                  <a:t> </a:t>
                </a:r>
                <a:r>
                  <a:rPr lang="cs-CZ" sz="3200" i="0" dirty="0" smtClean="0">
                    <a:latin typeface="+mj-lt"/>
                    <a:ea typeface="Cambria Math"/>
                  </a:rPr>
                  <a:t>δ</a:t>
                </a:r>
                <a:r>
                  <a:rPr lang="cs-CZ" sz="3200" dirty="0">
                    <a:latin typeface="+mj-lt"/>
                    <a:ea typeface="Cambria Math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20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  <m:t>𝑅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r>
                          <a:rPr lang="cs-CZ" sz="3200" i="1" smtClean="0">
                            <a:latin typeface="Cambria Math"/>
                            <a:ea typeface="Cambria Math"/>
                          </a:rPr>
                          <m:t>𝜔</m:t>
                        </m:r>
                        <m:sSub>
                          <m:sSubPr>
                            <m:ctrlPr>
                              <a:rPr lang="cs-CZ" sz="320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  <m:t>𝐿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5484164"/>
                <a:ext cx="2913789" cy="869469"/>
              </a:xfrm>
              <a:prstGeom prst="rect">
                <a:avLst/>
              </a:prstGeom>
              <a:blipFill rotWithShape="1">
                <a:blip r:embed="rId4"/>
                <a:stretch>
                  <a:fillRect l="-5230" b="-2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436096" y="5371473"/>
                <a:ext cx="2664296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3200" i="0" smtClean="0">
                              <a:latin typeface="Cambria Math"/>
                            </a:rPr>
                            <m:t>tan</m:t>
                          </m:r>
                        </m:fName>
                        <m:e>
                          <m:r>
                            <a:rPr lang="cs-CZ" sz="3200" i="1" smtClean="0">
                              <a:latin typeface="Cambria Math"/>
                              <a:ea typeface="Cambria Math"/>
                            </a:rPr>
                            <m:t>𝛿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= </m:t>
                          </m:r>
                          <m:f>
                            <m:f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sSub>
                                <m:sSubPr>
                                  <m:ctrlP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𝐿</m:t>
                                  </m:r>
                                </m:e>
                                <m:sub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𝑃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e>
                                <m:sub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𝑃</m:t>
                                  </m:r>
                                </m:sub>
                              </m:sSub>
                            </m:den>
                          </m:f>
                        </m:e>
                      </m:func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5371473"/>
                <a:ext cx="2664296" cy="10948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9066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360" y="2442998"/>
            <a:ext cx="5079033" cy="406322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4388" y="2152020"/>
            <a:ext cx="5280248" cy="422419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1143000"/>
          </a:xfrm>
        </p:spPr>
        <p:txBody>
          <a:bodyPr/>
          <a:lstStyle/>
          <a:p>
            <a:r>
              <a:rPr lang="cs-CZ" smtClean="0"/>
              <a:t>Měření indukčnosti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Metody měření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Voltmetrem a ampérmetrem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86916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malé indukčnosti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33216" y="486916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velké indukčnosti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13851" y="5468653"/>
                <a:ext cx="4824536" cy="13653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𝐿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</m:t>
                      </m:r>
                      <m:rad>
                        <m:radPr>
                          <m:degHide m:val="on"/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𝑈</m:t>
                                  </m:r>
                                </m:e>
                                <m:sup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𝐼</m:t>
                                  </m:r>
                                </m:e>
                                <m:sup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3851" y="5468653"/>
                <a:ext cx="4824536" cy="136537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4299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4536" y="2438976"/>
            <a:ext cx="3463290" cy="2771140"/>
          </a:xfrm>
          <a:prstGeom prst="rect">
            <a:avLst/>
          </a:prstGeom>
        </p:spPr>
      </p:pic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642624"/>
            <a:ext cx="3096344" cy="253663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indukčnosti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686800" cy="5429200"/>
              </a:xfrm>
            </p:spPr>
            <p:txBody>
              <a:bodyPr>
                <a:normAutofit fontScale="92500"/>
              </a:bodyPr>
              <a:lstStyle/>
              <a:p>
                <a:pPr marL="400050" lvl="1" indent="0">
                  <a:buNone/>
                </a:pPr>
                <a:r>
                  <a:rPr lang="cs-CZ" dirty="0" smtClean="0"/>
                  <a:t>2. Voltmetrem, ampérmetrem, wattmetrem</a:t>
                </a:r>
              </a:p>
              <a:p>
                <a:pPr marL="800100" lvl="2" indent="0">
                  <a:buNone/>
                </a:pPr>
                <a:r>
                  <a:rPr lang="cs-CZ" dirty="0" smtClean="0"/>
                  <a:t>Používá se především pro cívky s feromagnetickým jádrem</a:t>
                </a:r>
              </a:p>
              <a:p>
                <a:pPr marL="800100" lvl="2" indent="0">
                  <a:buNone/>
                </a:pPr>
                <a:endParaRPr lang="cs-CZ" dirty="0" smtClean="0"/>
              </a:p>
              <a:p>
                <a:pPr marL="800100" lvl="2" indent="0">
                  <a:buNone/>
                </a:pPr>
                <a:endParaRPr lang="cs-CZ" dirty="0"/>
              </a:p>
              <a:p>
                <a:pPr marL="800100" lvl="2" indent="0">
                  <a:buNone/>
                </a:pPr>
                <a:endParaRPr lang="cs-CZ" dirty="0" smtClean="0"/>
              </a:p>
              <a:p>
                <a:pPr marL="800100" lvl="2" indent="0">
                  <a:buNone/>
                </a:pPr>
                <a:endParaRPr lang="cs-CZ" dirty="0"/>
              </a:p>
              <a:p>
                <a:pPr marL="800100" lvl="2" indent="0">
                  <a:buNone/>
                </a:pPr>
                <a:endParaRPr lang="cs-CZ" dirty="0" smtClean="0"/>
              </a:p>
              <a:p>
                <a:pPr marL="800100" lvl="2" indent="0">
                  <a:buNone/>
                </a:pPr>
                <a:endParaRPr lang="cs-CZ" dirty="0" smtClean="0"/>
              </a:p>
              <a:p>
                <a:pPr marL="800100" lvl="2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</a:rPr>
                          <m:t>𝑋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𝜔</m:t>
                        </m:r>
                      </m:den>
                    </m:f>
                    <m:rad>
                      <m:radPr>
                        <m:degHide m:val="on"/>
                        <m:ctrlPr>
                          <a:rPr lang="cs-CZ" sz="28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</a:rPr>
                          <m:t>(</m:t>
                        </m:r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𝑍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𝑅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sz="2800" dirty="0" smtClean="0"/>
                  <a:t>)         nebo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sz="2800" b="0" i="1" dirty="0" smtClean="0">
                            <a:latin typeface="Cambria Math"/>
                          </a:rPr>
                          <m:t>𝑋</m:t>
                        </m:r>
                      </m:sub>
                    </m:sSub>
                    <m:r>
                      <a:rPr lang="cs-CZ" sz="2800" b="0" i="1" dirty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  <a:ea typeface="Cambria Math"/>
                          </a:rPr>
                          <m:t>𝜔</m:t>
                        </m:r>
                      </m:den>
                    </m:f>
                    <m:r>
                      <a:rPr lang="cs-CZ" sz="2800" b="0" i="1" dirty="0" smtClean="0">
                        <a:latin typeface="Cambria Math"/>
                      </a:rPr>
                      <m:t> </m:t>
                    </m:r>
                    <m:r>
                      <a:rPr lang="cs-CZ" sz="2800" b="0" i="1" dirty="0" smtClean="0">
                        <a:latin typeface="Cambria Math"/>
                      </a:rPr>
                      <m:t>𝑍</m:t>
                    </m:r>
                    <m:func>
                      <m:funcPr>
                        <m:ctrlPr>
                          <a:rPr lang="cs-CZ" sz="2800" b="0" i="1" dirty="0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800" b="0" i="1" dirty="0" smtClean="0">
                            <a:latin typeface="Cambria Math"/>
                            <a:ea typeface="Cambria Math"/>
                          </a:rPr>
                          <m:t>𝜑</m:t>
                        </m:r>
                        <m:r>
                          <a:rPr lang="cs-CZ" sz="2800" b="0" i="1" dirty="0" smtClean="0">
                            <a:latin typeface="Cambria Math"/>
                            <a:ea typeface="Cambria Math"/>
                          </a:rPr>
                          <m:t>     </m:t>
                        </m:r>
                      </m:e>
                    </m:func>
                  </m:oMath>
                </a14:m>
                <a:r>
                  <a:rPr lang="cs-CZ" sz="2800" dirty="0" smtClean="0"/>
                  <a:t>,kde</a:t>
                </a:r>
              </a:p>
              <a:p>
                <a:pPr marL="800100" lvl="2" indent="0">
                  <a:buNone/>
                </a:pPr>
                <a:endParaRPr lang="cs-CZ" dirty="0" smtClean="0"/>
              </a:p>
              <a:p>
                <a:pPr marL="800100" lvl="2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𝑍</m:t>
                    </m:r>
                    <m:r>
                      <a:rPr lang="cs-CZ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𝑈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𝐼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</a:rPr>
                      <m:t>𝑅</m:t>
                    </m:r>
                    <m:r>
                      <a:rPr lang="cs-CZ" b="0" i="1" dirty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𝑃</m:t>
                        </m:r>
                      </m:num>
                      <m:den>
                        <m:sSup>
                          <m:sSup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𝐼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                           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i="1" dirty="0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i="0" dirty="0" smtClean="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i="1" dirty="0" smtClean="0">
                            <a:latin typeface="Cambria Math"/>
                            <a:ea typeface="Cambria Math"/>
                          </a:rPr>
                          <m:t>𝜑</m:t>
                        </m:r>
                      </m:e>
                    </m:func>
                    <m:r>
                      <a:rPr lang="cs-CZ" b="0" i="1" dirty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𝑃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𝑈</m:t>
                        </m:r>
                        <m:r>
                          <a:rPr lang="cs-CZ" b="0" i="1" dirty="0" smtClean="0">
                            <a:latin typeface="Cambria Math"/>
                          </a:rPr>
                          <m:t> 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𝐼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686800" cy="5429200"/>
              </a:xfrm>
              <a:blipFill rotWithShape="1">
                <a:blip r:embed="rId4"/>
                <a:stretch>
                  <a:fillRect t="-8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403648" y="428851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malé indukčnosti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42930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velké indukčnosti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9387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581128"/>
            <a:ext cx="4560168" cy="364813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indukčnosti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340768"/>
                <a:ext cx="8229600" cy="5257800"/>
              </a:xfrm>
            </p:spPr>
            <p:txBody>
              <a:bodyPr/>
              <a:lstStyle/>
              <a:p>
                <a:pPr marL="400050" lvl="1" indent="0">
                  <a:buNone/>
                </a:pPr>
                <a:r>
                  <a:rPr lang="cs-CZ" sz="3200" dirty="0" smtClean="0"/>
                  <a:t>3. Rezonanční  metody</a:t>
                </a:r>
              </a:p>
              <a:p>
                <a:pPr marL="400050" lvl="1" indent="0">
                  <a:buNone/>
                </a:pPr>
                <a:r>
                  <a:rPr lang="cs-CZ" dirty="0" smtClean="0"/>
                  <a:t>Vytvoříme sériový nebo paralelní rezonanční obvod, seřídíme  stav rezonance. Rezonance se ladí změnou kmitočtu měřicího generátoru a poznáme ji na elektronickém voltmetru podle největší nebo nejmenší výchylky ručky.</a:t>
                </a:r>
              </a:p>
              <a:p>
                <a:pPr marL="400050" lvl="1" indent="0">
                  <a:buNone/>
                </a:pPr>
                <a:r>
                  <a:rPr lang="cs-CZ" dirty="0" smtClean="0"/>
                  <a:t>Indukčnost určíme z Thomsonova vzorce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340768"/>
                <a:ext cx="8229600" cy="5257800"/>
              </a:xfrm>
              <a:blipFill rotWithShape="1">
                <a:blip r:embed="rId3"/>
                <a:stretch>
                  <a:fillRect t="-1508" r="-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3879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654" y="2535897"/>
            <a:ext cx="5400600" cy="432048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indukčnosti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0050" lvl="1" indent="0">
              <a:buNone/>
            </a:pPr>
            <a:r>
              <a:rPr lang="cs-CZ" dirty="0" smtClean="0"/>
              <a:t>4. Můstkové metody  -  a) můstek Maxwell-</a:t>
            </a:r>
            <a:r>
              <a:rPr lang="cs-CZ" dirty="0" err="1" smtClean="0"/>
              <a:t>Wienův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253946" y="2882753"/>
                <a:ext cx="255841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𝐿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3946" y="2882753"/>
                <a:ext cx="2558414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037922" y="4016626"/>
                <a:ext cx="2990462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4</m:t>
                              </m:r>
                            </m:sub>
                          </m:sSub>
                        </m:den>
                      </m:f>
                      <m:r>
                        <a:rPr lang="cs-CZ" sz="3200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7922" y="4016626"/>
                <a:ext cx="2990462" cy="109485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67760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872"/>
            <a:ext cx="5280248" cy="422419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indukčnosti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0050" lvl="1" indent="0">
              <a:buNone/>
            </a:pPr>
            <a:r>
              <a:rPr lang="cs-CZ" dirty="0" smtClean="0"/>
              <a:t>4. Můstkové metody  -  b) můstek </a:t>
            </a:r>
            <a:r>
              <a:rPr lang="cs-CZ" dirty="0" err="1" smtClean="0"/>
              <a:t>Owenův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220072" y="2780928"/>
                <a:ext cx="266429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>
                              <a:latin typeface="Cambria Math"/>
                            </a:rPr>
                            <m:t>𝐿</m:t>
                          </m:r>
                        </m:e>
                        <m:sub>
                          <m:r>
                            <a:rPr lang="cs-CZ" sz="3200" i="1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i="1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i="1">
                              <a:latin typeface="Cambria Math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i="1">
                              <a:latin typeface="Cambria Math"/>
                            </a:rPr>
                            <m:t>3</m:t>
                          </m:r>
                        </m:sub>
                      </m:sSub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i="1">
                              <a:latin typeface="Cambria Math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2780928"/>
                <a:ext cx="2664296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97756" y="4039344"/>
                <a:ext cx="3528392" cy="10980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4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  <m:r>
                        <a:rPr lang="cs-CZ" sz="3200" b="0" i="1" smtClean="0">
                          <a:latin typeface="Cambria Math"/>
                        </a:rPr>
                        <m:t> − 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7756" y="4039344"/>
                <a:ext cx="3528392" cy="109805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117846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329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Měření indukčnosti</vt:lpstr>
      <vt:lpstr>Měření indukčnosti</vt:lpstr>
      <vt:lpstr>Měření indukčnosti</vt:lpstr>
      <vt:lpstr>Měření indukčnosti</vt:lpstr>
      <vt:lpstr>Měření indukčnosti</vt:lpstr>
      <vt:lpstr>Měření indukčnosti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Kapacity</dc:title>
  <dc:creator>Vlastik Jirouš</dc:creator>
  <cp:lastModifiedBy>Vlastik Jirouš</cp:lastModifiedBy>
  <cp:revision>20</cp:revision>
  <dcterms:created xsi:type="dcterms:W3CDTF">2013-06-14T09:41:33Z</dcterms:created>
  <dcterms:modified xsi:type="dcterms:W3CDTF">2013-06-27T06:40:28Z</dcterms:modified>
</cp:coreProperties>
</file>