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171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03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993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278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617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743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4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577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651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35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751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BB8A3-E970-43ED-80DB-B26A21F5F98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B1744-B7F6-4931-A644-A2FC07054F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464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4747807"/>
              </p:ext>
            </p:extLst>
          </p:nvPr>
        </p:nvGraphicFramePr>
        <p:xfrm>
          <a:off x="2987824" y="404664"/>
          <a:ext cx="4197374" cy="61436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634190" progId="Word.Document.12">
                  <p:embed/>
                </p:oleObj>
              </mc:Choice>
              <mc:Fallback>
                <p:oleObj name="Dokument" r:id="rId3" imgW="5901230" imgH="863419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87824" y="404664"/>
                        <a:ext cx="4197374" cy="61436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543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txBody>
          <a:bodyPr/>
          <a:lstStyle/>
          <a:p>
            <a:r>
              <a:rPr lang="cs-CZ" cap="all" spc="300" dirty="0" smtClean="0"/>
              <a:t>Měření Kapacity</a:t>
            </a:r>
            <a:endParaRPr lang="cs-CZ" cap="all" spc="3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Podnadpis 2"/>
              <p:cNvSpPr>
                <a:spLocks noGrp="1"/>
              </p:cNvSpPr>
              <p:nvPr>
                <p:ph type="subTitle" idx="1"/>
              </p:nvPr>
            </p:nvSpPr>
            <p:spPr>
              <a:xfrm>
                <a:off x="1331640" y="1556792"/>
                <a:ext cx="6400800" cy="1752600"/>
              </a:xfrm>
            </p:spPr>
            <p:txBody>
              <a:bodyPr>
                <a:noAutofit/>
              </a:bodyPr>
              <a:lstStyle/>
              <a:p>
                <a:r>
                  <a:rPr lang="cs-CZ" dirty="0" smtClean="0"/>
                  <a:t>Žádný technický kondenzátor nevykazuje pouze kapacitu, ale má však i určité ztráty. Proto po připojení na střídavé napětí nebude mít proud v obvodu s kondenzátorem fázový posun 90°, ale posun bude menší o ztrátový úhel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𝛿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dirty="0" smtClean="0"/>
                  <a:t> V praxi nazýváme tangens tohoto úhlu ztrátový činitel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i="0" smtClean="0">
                            <a:latin typeface="Cambria Math"/>
                          </a:rPr>
                          <m:t>tan</m:t>
                        </m:r>
                      </m:fName>
                      <m:e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𝛿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.</m:t>
                        </m:r>
                      </m:e>
                    </m:func>
                  </m:oMath>
                </a14:m>
                <a:r>
                  <a:rPr lang="cs-CZ" dirty="0" smtClean="0"/>
                  <a:t> </a:t>
                </a:r>
              </a:p>
            </p:txBody>
          </p:sp>
        </mc:Choice>
        <mc:Fallback xmlns="">
          <p:sp>
            <p:nvSpPr>
              <p:cNvPr id="3" name="Podnadpis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subTitle" idx="1"/>
              </p:nvPr>
            </p:nvSpPr>
            <p:spPr>
              <a:xfrm>
                <a:off x="1331640" y="1556792"/>
                <a:ext cx="6400800" cy="1752600"/>
              </a:xfrm>
              <a:blipFill rotWithShape="1">
                <a:blip r:embed="rId2"/>
                <a:stretch>
                  <a:fillRect l="-1810" t="-4514" r="-3429" b="-147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704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641375"/>
            <a:ext cx="6096000" cy="48768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8600" y="2708920"/>
            <a:ext cx="6096000" cy="4876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kapacity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Náhradní schéma</a:t>
            </a:r>
          </a:p>
          <a:p>
            <a:pPr marL="400050" lvl="1" indent="0">
              <a:buNone/>
            </a:pPr>
            <a:r>
              <a:rPr lang="cs-CZ" dirty="0" smtClean="0"/>
              <a:t>Skutečný kondenzátor můžeme nahradit ideálním kondenzátorem a ideálním rezistorem připojeným sériově nebo paralelně.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66123" y="6457691"/>
                <a:ext cx="2376264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3200" i="0" smtClean="0">
                              <a:latin typeface="Cambria Math"/>
                            </a:rPr>
                            <m:t>tan</m:t>
                          </m:r>
                        </m:fName>
                        <m:e>
                          <m:r>
                            <a:rPr lang="cs-CZ" sz="3200" i="1" smtClean="0">
                              <a:latin typeface="Cambria Math"/>
                              <a:ea typeface="Cambria Math"/>
                            </a:rPr>
                            <m:t>𝛿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= 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𝜔</m:t>
                          </m:r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𝑆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𝑆</m:t>
                              </m:r>
                            </m:sub>
                          </m:sSub>
                        </m:e>
                      </m:func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6123" y="6457691"/>
                <a:ext cx="2376264" cy="584775"/>
              </a:xfrm>
              <a:prstGeom prst="rect">
                <a:avLst/>
              </a:prstGeom>
              <a:blipFill rotWithShape="1">
                <a:blip r:embed="rId4"/>
                <a:stretch>
                  <a:fillRect r="-128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436096" y="6093296"/>
                <a:ext cx="2664296" cy="10980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3200" i="0" smtClean="0">
                              <a:latin typeface="Cambria Math"/>
                            </a:rPr>
                            <m:t>tan</m:t>
                          </m:r>
                        </m:fName>
                        <m:e>
                          <m:r>
                            <a:rPr lang="cs-CZ" sz="3200" i="1" smtClean="0">
                              <a:latin typeface="Cambria Math"/>
                              <a:ea typeface="Cambria Math"/>
                            </a:rPr>
                            <m:t>𝛿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= </m:t>
                          </m:r>
                          <m:f>
                            <m:f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𝜔</m:t>
                                  </m:r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𝑃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e>
                                <m:sub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𝑃</m:t>
                                  </m:r>
                                </m:sub>
                              </m:sSub>
                            </m:den>
                          </m:f>
                        </m:e>
                      </m:func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6093296"/>
                <a:ext cx="2664296" cy="1098058"/>
              </a:xfrm>
              <a:prstGeom prst="rect">
                <a:avLst/>
              </a:prstGeom>
              <a:blipFill rotWithShape="1">
                <a:blip r:embed="rId5"/>
                <a:stretch>
                  <a:fillRect r="-41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90662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93" y="2780928"/>
            <a:ext cx="4320480" cy="34563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kapacity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Metody měření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Voltmetrem a ampérmetrem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665715"/>
            <a:ext cx="4176464" cy="334117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43608" y="486916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malé kapacity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33216" y="486916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velké kapacity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99592" y="5580064"/>
                <a:ext cx="2808312" cy="11006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𝐼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𝑓𝑈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5580064"/>
                <a:ext cx="2808312" cy="110062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211960" y="6006886"/>
                <a:ext cx="45365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Platí pouze pro kondenzátory s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i="0" smtClean="0">
                            <a:latin typeface="Cambria Math"/>
                          </a:rPr>
                          <m:t>tan</m:t>
                        </m:r>
                      </m:fName>
                      <m:e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𝛿</m:t>
                        </m:r>
                      </m:e>
                    </m:func>
                    <m:r>
                      <a:rPr lang="cs-CZ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0,01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1960" y="6006886"/>
                <a:ext cx="4536504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1210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4299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2996952"/>
            <a:ext cx="4920208" cy="393616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kapacity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0050" lvl="1" indent="0">
              <a:buNone/>
            </a:pPr>
            <a:r>
              <a:rPr lang="cs-CZ" dirty="0" smtClean="0"/>
              <a:t>2. Analogové měřiče kapacity – v obvodu s  </a:t>
            </a:r>
          </a:p>
          <a:p>
            <a:pPr marL="400050" lvl="1" indent="0">
              <a:buNone/>
            </a:pPr>
            <a:r>
              <a:rPr lang="cs-CZ" dirty="0"/>
              <a:t> </a:t>
            </a:r>
            <a:r>
              <a:rPr lang="cs-CZ" dirty="0" smtClean="0"/>
              <a:t>   konstantním napětím je výchylka měřicího  </a:t>
            </a:r>
          </a:p>
          <a:p>
            <a:pPr marL="400050" lvl="1" indent="0">
              <a:buNone/>
            </a:pPr>
            <a:r>
              <a:rPr lang="cs-CZ" dirty="0"/>
              <a:t> </a:t>
            </a:r>
            <a:r>
              <a:rPr lang="cs-CZ" dirty="0" smtClean="0"/>
              <a:t>   přístroje úměrná velikosti měřené kapacity  </a:t>
            </a:r>
          </a:p>
          <a:p>
            <a:pPr marL="400050" lvl="1" indent="0">
              <a:buNone/>
            </a:pPr>
            <a:r>
              <a:rPr lang="cs-CZ" dirty="0"/>
              <a:t> </a:t>
            </a:r>
            <a:r>
              <a:rPr lang="cs-CZ" dirty="0" smtClean="0"/>
              <a:t>   zapojené do série</a:t>
            </a:r>
          </a:p>
          <a:p>
            <a:pPr marL="40005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234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348880"/>
            <a:ext cx="6096000" cy="4876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kapacity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/>
          <a:lstStyle/>
          <a:p>
            <a:pPr marL="457200" lvl="1" indent="0">
              <a:buNone/>
            </a:pPr>
            <a:r>
              <a:rPr lang="cs-CZ" dirty="0" smtClean="0"/>
              <a:t>3. Balistickým galvanometrem </a:t>
            </a:r>
          </a:p>
          <a:p>
            <a:pPr marL="857250" lvl="2" indent="0">
              <a:buNone/>
            </a:pPr>
            <a:r>
              <a:rPr lang="cs-CZ" dirty="0" smtClean="0"/>
              <a:t>Jediná metoda, která provádí měření kapacity stejnosměrným napětím.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331640" y="5547107"/>
                <a:ext cx="2376264" cy="10161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𝑁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𝑋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𝑁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5547107"/>
                <a:ext cx="2376264" cy="101611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2387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kapacity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257800"/>
              </a:xfrm>
            </p:spPr>
            <p:txBody>
              <a:bodyPr/>
              <a:lstStyle/>
              <a:p>
                <a:pPr marL="514350" indent="-514350">
                  <a:buAutoNum type="arabicPeriod" startAt="4"/>
                </a:pPr>
                <a:r>
                  <a:rPr lang="cs-CZ" dirty="0" smtClean="0"/>
                  <a:t>Rezonanční  metody</a:t>
                </a:r>
              </a:p>
              <a:p>
                <a:pPr marL="400050" lvl="1" indent="0">
                  <a:buNone/>
                </a:pPr>
                <a:r>
                  <a:rPr lang="cs-CZ" dirty="0" smtClean="0"/>
                  <a:t>Vytvoříme sériový nebo paralelní rezonanční obvod, seřídíme  stav rezonance. Rezonance se ladí změnou kmitočtu měřicího generátoru a poznáme ji na elektronickém voltmetru podle největší nebo nejmenší výchylky ručky.</a:t>
                </a:r>
              </a:p>
              <a:p>
                <a:pPr marL="400050" lvl="1" indent="0">
                  <a:buNone/>
                </a:pPr>
                <a:r>
                  <a:rPr lang="cs-CZ" dirty="0" smtClean="0"/>
                  <a:t>Kapacitu určíme z Thomsonova vzorce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  <m:rad>
                          <m:radPr>
                            <m:degHide m:val="on"/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𝐿𝐶</m:t>
                            </m:r>
                          </m:e>
                        </m:rad>
                      </m:den>
                    </m:f>
                  </m:oMath>
                </a14:m>
                <a:endParaRPr lang="cs-CZ" dirty="0" smtClean="0"/>
              </a:p>
              <a:p>
                <a:pPr marL="400050" lvl="1" indent="0">
                  <a:buNone/>
                </a:pPr>
                <a:r>
                  <a:rPr lang="cs-CZ" dirty="0" smtClean="0"/>
                  <a:t>U rezonančních měřičů je stupnice měřicího generátoru označena přímo v jednotkách kapacity.</a:t>
                </a:r>
              </a:p>
              <a:p>
                <a:pPr marL="400050" lvl="1" indent="0">
                  <a:buNone/>
                </a:pPr>
                <a:r>
                  <a:rPr lang="cs-CZ" dirty="0" smtClean="0"/>
                  <a:t>Metoda je vhodná pro měření malých kapacit.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257800"/>
              </a:xfrm>
              <a:blipFill rotWithShape="1">
                <a:blip r:embed="rId2"/>
                <a:stretch>
                  <a:fillRect l="-1926" t="-1740" r="-8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3879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2856"/>
            <a:ext cx="5424264" cy="433941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kapacit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5. Můstkové metody  -  a) můstek de </a:t>
            </a:r>
            <a:r>
              <a:rPr lang="cs-CZ" dirty="0" err="1" smtClean="0"/>
              <a:t>Sautyho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20072" y="3140968"/>
                <a:ext cx="3024336" cy="10973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4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140968"/>
                <a:ext cx="3024336" cy="10973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860032" y="4725144"/>
            <a:ext cx="403244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Metoda vhodná pouze pro provozní měření jakostních kondenzátorů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67760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40568" y="2204864"/>
            <a:ext cx="5658290" cy="452663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kapacit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5. Můstkové metody  -  b) můstek </a:t>
            </a:r>
            <a:r>
              <a:rPr lang="cs-CZ" dirty="0" err="1" smtClean="0"/>
              <a:t>Wienův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716016" y="2636912"/>
                <a:ext cx="3384376" cy="10973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𝑁</m:t>
                          </m:r>
                        </m:sub>
                      </m:sSub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4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636912"/>
                <a:ext cx="3384376" cy="10973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499992" y="4221088"/>
                <a:ext cx="3960440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𝑁</m:t>
                          </m:r>
                        </m:sub>
                      </m:sSub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4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4221088"/>
                <a:ext cx="3960440" cy="109485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11784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2276872"/>
            <a:ext cx="5478270" cy="438261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kapacit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5. Můstkové metody  -  c) můstek </a:t>
            </a:r>
            <a:r>
              <a:rPr lang="cs-CZ" dirty="0" err="1" smtClean="0"/>
              <a:t>Scheringův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92080" y="2636912"/>
                <a:ext cx="2880320" cy="10973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i="1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i="1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i="1">
                              <a:latin typeface="Cambria Math"/>
                            </a:rPr>
                            <m:t>𝑁</m:t>
                          </m:r>
                        </m:sub>
                      </m:sSub>
                      <m:f>
                        <m:fPr>
                          <m:ctrlPr>
                            <a:rPr lang="cs-CZ" sz="3200" i="1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i="1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i="1">
                                  <a:latin typeface="Cambria Math"/>
                                </a:rPr>
                                <m:t>4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i="1">
                                  <a:latin typeface="Cambria Math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cs-CZ" sz="3200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2636912"/>
                <a:ext cx="2880320" cy="10973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76056" y="4365104"/>
                <a:ext cx="3384376" cy="10980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i="1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i="1"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𝑅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f>
                        <m:fPr>
                          <m:ctrlPr>
                            <a:rPr lang="cs-CZ" sz="3200" i="1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3200" i="1">
                                  <a:latin typeface="Cambria Math"/>
                                </a:rPr>
                                <m:t>4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𝑁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4365104"/>
                <a:ext cx="3384376" cy="109805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9100404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405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Microsoft Word Document</vt:lpstr>
      <vt:lpstr>Prezentace aplikace PowerPoint</vt:lpstr>
      <vt:lpstr>Měření Kapacity</vt:lpstr>
      <vt:lpstr>Měření kapacity</vt:lpstr>
      <vt:lpstr>Měření kapacity</vt:lpstr>
      <vt:lpstr>Měření kapacity</vt:lpstr>
      <vt:lpstr>Měření kapacity</vt:lpstr>
      <vt:lpstr>Měření kapacity</vt:lpstr>
      <vt:lpstr>Měření kapacit</vt:lpstr>
      <vt:lpstr>Měření kapacit</vt:lpstr>
      <vt:lpstr>Měření kapacit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Kapacity</dc:title>
  <dc:creator>Vlastik Jirouš</dc:creator>
  <cp:lastModifiedBy>Vlastik Jirouš</cp:lastModifiedBy>
  <cp:revision>11</cp:revision>
  <dcterms:created xsi:type="dcterms:W3CDTF">2013-06-14T09:41:33Z</dcterms:created>
  <dcterms:modified xsi:type="dcterms:W3CDTF">2013-06-27T06:41:22Z</dcterms:modified>
</cp:coreProperties>
</file>